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63" r:id="rId2"/>
    <p:sldId id="290" r:id="rId3"/>
    <p:sldId id="283" r:id="rId4"/>
    <p:sldId id="288" r:id="rId5"/>
    <p:sldId id="287" r:id="rId6"/>
    <p:sldId id="289" r:id="rId7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9525" cap="flat">
              <a:solidFill>
                <a:srgbClr val="9E9E9E"/>
              </a:solidFill>
              <a:prstDash val="solid"/>
              <a:round/>
            </a:ln>
          </a:left>
          <a:right>
            <a:ln w="9525" cap="flat">
              <a:solidFill>
                <a:srgbClr val="9E9E9E"/>
              </a:solidFill>
              <a:prstDash val="solid"/>
              <a:round/>
            </a:ln>
          </a:right>
          <a:top>
            <a:ln w="9525" cap="flat">
              <a:solidFill>
                <a:srgbClr val="9E9E9E"/>
              </a:solidFill>
              <a:prstDash val="solid"/>
              <a:round/>
            </a:ln>
          </a:top>
          <a:bottom>
            <a:ln w="9525" cap="flat">
              <a:solidFill>
                <a:srgbClr val="9E9E9E"/>
              </a:solidFill>
              <a:prstDash val="solid"/>
              <a:round/>
            </a:ln>
          </a:bottom>
          <a:insideH>
            <a:ln w="9525" cap="flat">
              <a:solidFill>
                <a:srgbClr val="9E9E9E"/>
              </a:solidFill>
              <a:prstDash val="solid"/>
              <a:round/>
            </a:ln>
          </a:insideH>
          <a:insideV>
            <a:ln w="9525" cap="flat">
              <a:solidFill>
                <a:srgbClr val="9E9E9E"/>
              </a:solidFill>
              <a:prstDash val="solid"/>
              <a:round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9525" cap="flat">
              <a:solidFill>
                <a:srgbClr val="9E9E9E"/>
              </a:solidFill>
              <a:prstDash val="solid"/>
              <a:round/>
            </a:ln>
          </a:left>
          <a:right>
            <a:ln w="9525" cap="flat">
              <a:solidFill>
                <a:srgbClr val="9E9E9E"/>
              </a:solidFill>
              <a:prstDash val="solid"/>
              <a:round/>
            </a:ln>
          </a:right>
          <a:top>
            <a:ln w="9525" cap="flat">
              <a:solidFill>
                <a:srgbClr val="9E9E9E"/>
              </a:solidFill>
              <a:prstDash val="solid"/>
              <a:round/>
            </a:ln>
          </a:top>
          <a:bottom>
            <a:ln w="9525" cap="flat">
              <a:solidFill>
                <a:srgbClr val="9E9E9E"/>
              </a:solidFill>
              <a:prstDash val="solid"/>
              <a:round/>
            </a:ln>
          </a:bottom>
          <a:insideH>
            <a:ln w="9525" cap="flat">
              <a:solidFill>
                <a:srgbClr val="9E9E9E"/>
              </a:solidFill>
              <a:prstDash val="solid"/>
              <a:round/>
            </a:ln>
          </a:insideH>
          <a:insideV>
            <a:ln w="9525" cap="flat">
              <a:solidFill>
                <a:srgbClr val="9E9E9E"/>
              </a:solidFill>
              <a:prstDash val="solid"/>
              <a:round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9525" cap="flat">
              <a:solidFill>
                <a:srgbClr val="9E9E9E"/>
              </a:solidFill>
              <a:prstDash val="solid"/>
              <a:round/>
            </a:ln>
          </a:left>
          <a:right>
            <a:ln w="9525" cap="flat">
              <a:solidFill>
                <a:srgbClr val="9E9E9E"/>
              </a:solidFill>
              <a:prstDash val="solid"/>
              <a:round/>
            </a:ln>
          </a:right>
          <a:top>
            <a:ln w="9525" cap="flat">
              <a:solidFill>
                <a:srgbClr val="9E9E9E"/>
              </a:solidFill>
              <a:prstDash val="solid"/>
              <a:round/>
            </a:ln>
          </a:top>
          <a:bottom>
            <a:ln w="9525" cap="flat">
              <a:solidFill>
                <a:srgbClr val="9E9E9E"/>
              </a:solidFill>
              <a:prstDash val="solid"/>
              <a:round/>
            </a:ln>
          </a:bottom>
          <a:insideH>
            <a:ln w="9525" cap="flat">
              <a:solidFill>
                <a:srgbClr val="9E9E9E"/>
              </a:solidFill>
              <a:prstDash val="solid"/>
              <a:round/>
            </a:ln>
          </a:insideH>
          <a:insideV>
            <a:ln w="9525" cap="flat">
              <a:solidFill>
                <a:srgbClr val="9E9E9E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9525" cap="flat">
              <a:solidFill>
                <a:srgbClr val="9E9E9E"/>
              </a:solidFill>
              <a:prstDash val="solid"/>
              <a:round/>
            </a:ln>
          </a:left>
          <a:right>
            <a:ln w="9525" cap="flat">
              <a:solidFill>
                <a:srgbClr val="9E9E9E"/>
              </a:solidFill>
              <a:prstDash val="solid"/>
              <a:round/>
            </a:ln>
          </a:right>
          <a:top>
            <a:ln w="9525" cap="flat">
              <a:solidFill>
                <a:srgbClr val="9E9E9E"/>
              </a:solidFill>
              <a:prstDash val="solid"/>
              <a:round/>
            </a:ln>
          </a:top>
          <a:bottom>
            <a:ln w="9525" cap="flat">
              <a:solidFill>
                <a:srgbClr val="9E9E9E"/>
              </a:solidFill>
              <a:prstDash val="solid"/>
              <a:round/>
            </a:ln>
          </a:bottom>
          <a:insideH>
            <a:ln w="9525" cap="flat">
              <a:solidFill>
                <a:srgbClr val="9E9E9E"/>
              </a:solidFill>
              <a:prstDash val="solid"/>
              <a:round/>
            </a:ln>
          </a:insideH>
          <a:insideV>
            <a:ln w="9525" cap="flat">
              <a:solidFill>
                <a:srgbClr val="9E9E9E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/>
      <a:tcStyle>
        <a:tcBdr/>
        <a:fill>
          <a:solidFill>
            <a:srgbClr val="E8EDFD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/>
      <a:tcStyle>
        <a:tcBdr/>
        <a:fill>
          <a:solidFill>
            <a:srgbClr val="EBEEE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/>
      <a:tcStyle>
        <a:tcBdr/>
        <a:fill>
          <a:solidFill>
            <a:srgbClr val="FCFF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17"/>
    <p:restoredTop sz="94665"/>
  </p:normalViewPr>
  <p:slideViewPr>
    <p:cSldViewPr snapToGrid="0">
      <p:cViewPr>
        <p:scale>
          <a:sx n="69" d="100"/>
          <a:sy n="69" d="100"/>
        </p:scale>
        <p:origin x="2464" y="16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6" name="Shape 11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n-lt"/>
        <a:ea typeface="+mn-ea"/>
        <a:cs typeface="+mn-cs"/>
        <a:sym typeface="Arial"/>
      </a:defRPr>
    </a:lvl1pPr>
    <a:lvl2pPr indent="228600" latinLnBrk="0">
      <a:defRPr sz="1400">
        <a:latin typeface="+mn-lt"/>
        <a:ea typeface="+mn-ea"/>
        <a:cs typeface="+mn-cs"/>
        <a:sym typeface="Arial"/>
      </a:defRPr>
    </a:lvl2pPr>
    <a:lvl3pPr indent="457200" latinLnBrk="0">
      <a:defRPr sz="1400">
        <a:latin typeface="+mn-lt"/>
        <a:ea typeface="+mn-ea"/>
        <a:cs typeface="+mn-cs"/>
        <a:sym typeface="Arial"/>
      </a:defRPr>
    </a:lvl3pPr>
    <a:lvl4pPr indent="685800" latinLnBrk="0">
      <a:defRPr sz="1400">
        <a:latin typeface="+mn-lt"/>
        <a:ea typeface="+mn-ea"/>
        <a:cs typeface="+mn-cs"/>
        <a:sym typeface="Arial"/>
      </a:defRPr>
    </a:lvl4pPr>
    <a:lvl5pPr indent="914400" latinLnBrk="0">
      <a:defRPr sz="1400">
        <a:latin typeface="+mn-lt"/>
        <a:ea typeface="+mn-ea"/>
        <a:cs typeface="+mn-cs"/>
        <a:sym typeface="Arial"/>
      </a:defRPr>
    </a:lvl5pPr>
    <a:lvl6pPr indent="1143000" latinLnBrk="0">
      <a:defRPr sz="1400">
        <a:latin typeface="+mn-lt"/>
        <a:ea typeface="+mn-ea"/>
        <a:cs typeface="+mn-cs"/>
        <a:sym typeface="Arial"/>
      </a:defRPr>
    </a:lvl6pPr>
    <a:lvl7pPr indent="1371600" latinLnBrk="0">
      <a:defRPr sz="1400">
        <a:latin typeface="+mn-lt"/>
        <a:ea typeface="+mn-ea"/>
        <a:cs typeface="+mn-cs"/>
        <a:sym typeface="Arial"/>
      </a:defRPr>
    </a:lvl7pPr>
    <a:lvl8pPr indent="1600200" latinLnBrk="0">
      <a:defRPr sz="1400">
        <a:latin typeface="+mn-lt"/>
        <a:ea typeface="+mn-ea"/>
        <a:cs typeface="+mn-cs"/>
        <a:sym typeface="Arial"/>
      </a:defRPr>
    </a:lvl8pPr>
    <a:lvl9pPr indent="1828800" latinLnBrk="0">
      <a:defRPr sz="1400">
        <a:latin typeface="+mn-lt"/>
        <a:ea typeface="+mn-ea"/>
        <a:cs typeface="+mn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94145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Testo"/>
          <p:cNvSpPr txBox="1">
            <a:spLocks noGrp="1"/>
          </p:cNvSpPr>
          <p:nvPr>
            <p:ph type="title"/>
          </p:nvPr>
        </p:nvSpPr>
        <p:spPr>
          <a:xfrm>
            <a:off x="311708" y="744574"/>
            <a:ext cx="8520601" cy="2052601"/>
          </a:xfrm>
          <a:prstGeom prst="rect">
            <a:avLst/>
          </a:prstGeom>
        </p:spPr>
        <p:txBody>
          <a:bodyPr anchor="b"/>
          <a:lstStyle>
            <a:lvl1pPr algn="ctr">
              <a:defRPr sz="5200"/>
            </a:lvl1pPr>
          </a:lstStyle>
          <a:p>
            <a:r>
              <a:t>Titolo Testo</a:t>
            </a:r>
          </a:p>
        </p:txBody>
      </p:sp>
      <p:sp>
        <p:nvSpPr>
          <p:cNvPr id="1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311699" y="2834125"/>
            <a:ext cx="8520602" cy="792601"/>
          </a:xfrm>
          <a:prstGeom prst="rect">
            <a:avLst/>
          </a:prstGeom>
        </p:spPr>
        <p:txBody>
          <a:bodyPr/>
          <a:lstStyle>
            <a:lvl1pPr marL="342900" indent="-228600" algn="ctr">
              <a:lnSpc>
                <a:spcPct val="100000"/>
              </a:lnSpc>
              <a:buClrTx/>
              <a:buSzTx/>
              <a:buFontTx/>
              <a:buNone/>
              <a:defRPr sz="2800"/>
            </a:lvl1pPr>
            <a:lvl2pPr marL="342900" indent="254000" algn="ctr">
              <a:lnSpc>
                <a:spcPct val="100000"/>
              </a:lnSpc>
              <a:buClrTx/>
              <a:buSzTx/>
              <a:buFontTx/>
              <a:buNone/>
              <a:defRPr sz="2800"/>
            </a:lvl2pPr>
            <a:lvl3pPr marL="342900" indent="711200" algn="ctr">
              <a:lnSpc>
                <a:spcPct val="100000"/>
              </a:lnSpc>
              <a:buClrTx/>
              <a:buSzTx/>
              <a:buFontTx/>
              <a:buNone/>
              <a:defRPr sz="2800"/>
            </a:lvl3pPr>
            <a:lvl4pPr marL="342900" indent="1168400" algn="ctr">
              <a:lnSpc>
                <a:spcPct val="100000"/>
              </a:lnSpc>
              <a:buClrTx/>
              <a:buSzTx/>
              <a:buFontTx/>
              <a:buNone/>
              <a:defRPr sz="2800"/>
            </a:lvl4pPr>
            <a:lvl5pPr marL="342900" indent="1625600" algn="ctr">
              <a:lnSpc>
                <a:spcPct val="100000"/>
              </a:lnSpc>
              <a:buClrTx/>
              <a:buSzTx/>
              <a:buFontTx/>
              <a:buNone/>
              <a:defRPr sz="28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Testo"/>
          <p:cNvSpPr txBox="1">
            <a:spLocks noGrp="1"/>
          </p:cNvSpPr>
          <p:nvPr>
            <p:ph type="title"/>
          </p:nvPr>
        </p:nvSpPr>
        <p:spPr>
          <a:xfrm>
            <a:off x="311699" y="2150849"/>
            <a:ext cx="8520602" cy="841801"/>
          </a:xfrm>
          <a:prstGeom prst="rect">
            <a:avLst/>
          </a:prstGeom>
        </p:spPr>
        <p:txBody>
          <a:bodyPr anchor="ctr"/>
          <a:lstStyle>
            <a:lvl1pPr algn="ctr">
              <a:defRPr sz="3600"/>
            </a:lvl1pPr>
          </a:lstStyle>
          <a:p>
            <a:r>
              <a:t>Titolo Testo</a:t>
            </a:r>
          </a:p>
        </p:txBody>
      </p:sp>
      <p:sp>
        <p:nvSpPr>
          <p:cNvPr id="2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38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311699" y="1152475"/>
            <a:ext cx="3999902" cy="3416400"/>
          </a:xfrm>
          <a:prstGeom prst="rect">
            <a:avLst/>
          </a:prstGeom>
        </p:spPr>
        <p:txBody>
          <a:bodyPr/>
          <a:lstStyle>
            <a:lvl1pPr indent="-317500">
              <a:buSzPts val="1400"/>
              <a:defRPr sz="1400"/>
            </a:lvl1pPr>
            <a:lvl2pPr marL="965200" indent="-355600">
              <a:buSzPts val="1400"/>
              <a:defRPr sz="1400"/>
            </a:lvl2pPr>
            <a:lvl3pPr marL="1422400" indent="-355600">
              <a:buSzPts val="1400"/>
              <a:defRPr sz="1400"/>
            </a:lvl3pPr>
            <a:lvl4pPr marL="1879600" indent="-355600">
              <a:buSzPts val="1400"/>
              <a:defRPr sz="1400"/>
            </a:lvl4pPr>
            <a:lvl5pPr marL="2336800" indent="-355600">
              <a:buSzPts val="1400"/>
              <a:defRPr sz="14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9" name="Google Shape;23;p5"/>
          <p:cNvSpPr txBox="1">
            <a:spLocks noGrp="1"/>
          </p:cNvSpPr>
          <p:nvPr>
            <p:ph type="body" sz="half" idx="21"/>
          </p:nvPr>
        </p:nvSpPr>
        <p:spPr>
          <a:xfrm>
            <a:off x="4832399" y="1152475"/>
            <a:ext cx="3999902" cy="3416400"/>
          </a:xfrm>
          <a:prstGeom prst="rect">
            <a:avLst/>
          </a:prstGeom>
        </p:spPr>
        <p:txBody>
          <a:bodyPr/>
          <a:lstStyle/>
          <a:p>
            <a:pPr indent="-317500">
              <a:buSzPts val="1400"/>
              <a:defRPr sz="1400"/>
            </a:pPr>
            <a:endParaRPr/>
          </a:p>
        </p:txBody>
      </p:sp>
      <p:sp>
        <p:nvSpPr>
          <p:cNvPr id="4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48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NE_COLUM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olo Testo"/>
          <p:cNvSpPr txBox="1">
            <a:spLocks noGrp="1"/>
          </p:cNvSpPr>
          <p:nvPr>
            <p:ph type="title"/>
          </p:nvPr>
        </p:nvSpPr>
        <p:spPr>
          <a:xfrm>
            <a:off x="311699" y="555600"/>
            <a:ext cx="2808001" cy="7557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t>Titolo Testo</a:t>
            </a:r>
          </a:p>
        </p:txBody>
      </p:sp>
      <p:sp>
        <p:nvSpPr>
          <p:cNvPr id="56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311699" y="1389599"/>
            <a:ext cx="2808001" cy="3179401"/>
          </a:xfrm>
          <a:prstGeom prst="rect">
            <a:avLst/>
          </a:prstGeom>
        </p:spPr>
        <p:txBody>
          <a:bodyPr/>
          <a:lstStyle>
            <a:lvl1pPr indent="-304800">
              <a:buSzPts val="1200"/>
              <a:defRPr sz="1200"/>
            </a:lvl1pPr>
            <a:lvl2pPr marL="914400" indent="-304800">
              <a:buSzPts val="1200"/>
              <a:defRPr sz="1200"/>
            </a:lvl2pPr>
            <a:lvl3pPr marL="1371600" indent="-304800">
              <a:buSzPts val="1200"/>
              <a:defRPr sz="1200"/>
            </a:lvl3pPr>
            <a:lvl4pPr marL="1828800" indent="-304800">
              <a:buSzPts val="1200"/>
              <a:defRPr sz="1200"/>
            </a:lvl4pPr>
            <a:lvl5pPr marL="2286000" indent="-304800">
              <a:buSzPts val="1200"/>
              <a:defRPr sz="12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57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AIN_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olo Testo"/>
          <p:cNvSpPr txBox="1">
            <a:spLocks noGrp="1"/>
          </p:cNvSpPr>
          <p:nvPr>
            <p:ph type="title"/>
          </p:nvPr>
        </p:nvSpPr>
        <p:spPr>
          <a:xfrm>
            <a:off x="490250" y="450149"/>
            <a:ext cx="6367801" cy="4090801"/>
          </a:xfrm>
          <a:prstGeom prst="rect">
            <a:avLst/>
          </a:prstGeom>
        </p:spPr>
        <p:txBody>
          <a:bodyPr anchor="ctr"/>
          <a:lstStyle>
            <a:lvl1pPr>
              <a:defRPr sz="4800"/>
            </a:lvl1pPr>
          </a:lstStyle>
          <a:p>
            <a:r>
              <a:t>Titolo Testo</a:t>
            </a:r>
          </a:p>
        </p:txBody>
      </p:sp>
      <p:sp>
        <p:nvSpPr>
          <p:cNvPr id="65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_TITLE_AND_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36;p9"/>
          <p:cNvSpPr/>
          <p:nvPr/>
        </p:nvSpPr>
        <p:spPr>
          <a:xfrm>
            <a:off x="4572000" y="-125"/>
            <a:ext cx="4572000" cy="5143501"/>
          </a:xfrm>
          <a:prstGeom prst="rect">
            <a:avLst/>
          </a:prstGeom>
          <a:solidFill>
            <a:srgbClr val="EEEEEE"/>
          </a:solidFill>
          <a:ln w="12700">
            <a:miter lim="400000"/>
          </a:ln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73" name="Titolo Testo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1"/>
          </a:xfrm>
          <a:prstGeom prst="rect">
            <a:avLst/>
          </a:prstGeom>
        </p:spPr>
        <p:txBody>
          <a:bodyPr anchor="b"/>
          <a:lstStyle>
            <a:lvl1pPr algn="ctr">
              <a:defRPr sz="4200"/>
            </a:lvl1pPr>
          </a:lstStyle>
          <a:p>
            <a:r>
              <a:t>Titolo Testo</a:t>
            </a:r>
          </a:p>
        </p:txBody>
      </p:sp>
      <p:sp>
        <p:nvSpPr>
          <p:cNvPr id="74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265500" y="2803075"/>
            <a:ext cx="4045200" cy="1235101"/>
          </a:xfrm>
          <a:prstGeom prst="rect">
            <a:avLst/>
          </a:prstGeom>
        </p:spPr>
        <p:txBody>
          <a:bodyPr/>
          <a:lstStyle>
            <a:lvl1pPr marL="342900" indent="-228600" algn="ctr">
              <a:lnSpc>
                <a:spcPct val="100000"/>
              </a:lnSpc>
              <a:buClrTx/>
              <a:buSzTx/>
              <a:buFontTx/>
              <a:buNone/>
              <a:defRPr sz="2100"/>
            </a:lvl1pPr>
            <a:lvl2pPr marL="342900" indent="254000" algn="ctr">
              <a:lnSpc>
                <a:spcPct val="100000"/>
              </a:lnSpc>
              <a:buClrTx/>
              <a:buSzTx/>
              <a:buFontTx/>
              <a:buNone/>
              <a:defRPr sz="2100"/>
            </a:lvl2pPr>
            <a:lvl3pPr marL="342900" indent="711200" algn="ctr">
              <a:lnSpc>
                <a:spcPct val="100000"/>
              </a:lnSpc>
              <a:buClrTx/>
              <a:buSzTx/>
              <a:buFontTx/>
              <a:buNone/>
              <a:defRPr sz="2100"/>
            </a:lvl3pPr>
            <a:lvl4pPr marL="342900" indent="1168400" algn="ctr">
              <a:lnSpc>
                <a:spcPct val="100000"/>
              </a:lnSpc>
              <a:buClrTx/>
              <a:buSzTx/>
              <a:buFontTx/>
              <a:buNone/>
              <a:defRPr sz="2100"/>
            </a:lvl4pPr>
            <a:lvl5pPr marL="342900" indent="1625600" algn="ctr">
              <a:lnSpc>
                <a:spcPct val="100000"/>
              </a:lnSpc>
              <a:buClrTx/>
              <a:buSzTx/>
              <a:buFontTx/>
              <a:buNone/>
              <a:defRPr sz="21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75" name="Google Shape;39;p9"/>
          <p:cNvSpPr txBox="1">
            <a:spLocks noGrp="1"/>
          </p:cNvSpPr>
          <p:nvPr>
            <p:ph type="body" sz="half" idx="21"/>
          </p:nvPr>
        </p:nvSpPr>
        <p:spPr>
          <a:xfrm>
            <a:off x="4939500" y="724074"/>
            <a:ext cx="3837000" cy="3695102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  <p:sp>
        <p:nvSpPr>
          <p:cNvPr id="76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APTION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311699" y="4230575"/>
            <a:ext cx="5998802" cy="605101"/>
          </a:xfrm>
          <a:prstGeom prst="rect">
            <a:avLst/>
          </a:prstGeom>
        </p:spPr>
        <p:txBody>
          <a:bodyPr anchor="ctr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</a:lvl1pPr>
            <a:lvl2pPr>
              <a:lnSpc>
                <a:spcPct val="100000"/>
              </a:lnSpc>
              <a:buClrTx/>
              <a:buFontTx/>
            </a:lvl2pPr>
            <a:lvl3pPr>
              <a:lnSpc>
                <a:spcPct val="100000"/>
              </a:lnSpc>
              <a:buClrTx/>
              <a:buFontTx/>
            </a:lvl3pPr>
            <a:lvl4pPr>
              <a:lnSpc>
                <a:spcPct val="100000"/>
              </a:lnSpc>
              <a:buClrTx/>
              <a:buFontTx/>
            </a:lvl4pPr>
            <a:lvl5pPr>
              <a:lnSpc>
                <a:spcPct val="100000"/>
              </a:lnSpc>
              <a:buClrTx/>
              <a:buFontTx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84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xx%"/>
          <p:cNvSpPr txBox="1">
            <a:spLocks noGrp="1"/>
          </p:cNvSpPr>
          <p:nvPr>
            <p:ph type="title" hasCustomPrompt="1"/>
          </p:nvPr>
        </p:nvSpPr>
        <p:spPr>
          <a:xfrm>
            <a:off x="311699" y="1106125"/>
            <a:ext cx="8520602" cy="1963500"/>
          </a:xfrm>
          <a:prstGeom prst="rect">
            <a:avLst/>
          </a:prstGeom>
        </p:spPr>
        <p:txBody>
          <a:bodyPr anchor="b"/>
          <a:lstStyle>
            <a:lvl1pPr algn="ctr">
              <a:defRPr sz="12000"/>
            </a:lvl1pPr>
          </a:lstStyle>
          <a:p>
            <a:r>
              <a:t>xx%</a:t>
            </a:r>
          </a:p>
        </p:txBody>
      </p:sp>
      <p:sp>
        <p:nvSpPr>
          <p:cNvPr id="92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311699" y="3152225"/>
            <a:ext cx="8520602" cy="1300800"/>
          </a:xfrm>
          <a:prstGeom prst="rect">
            <a:avLst/>
          </a:prstGeom>
        </p:spPr>
        <p:txBody>
          <a:bodyPr/>
          <a:lstStyle>
            <a:lvl1pPr algn="ctr"/>
            <a:lvl2pPr algn="ctr"/>
            <a:lvl3pPr algn="ctr"/>
            <a:lvl4pPr algn="ctr"/>
            <a:lvl5pPr algn="ctr"/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9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itolo Testo"/>
          <p:cNvSpPr txBox="1">
            <a:spLocks noGrp="1"/>
          </p:cNvSpPr>
          <p:nvPr>
            <p:ph type="title"/>
          </p:nvPr>
        </p:nvSpPr>
        <p:spPr>
          <a:xfrm>
            <a:off x="685346" y="457200"/>
            <a:ext cx="7765200" cy="942901"/>
          </a:xfrm>
          <a:prstGeom prst="rect">
            <a:avLst/>
          </a:prstGeom>
          <a:effectLst>
            <a:outerShdw blurRad="25400" rotWithShape="0">
              <a:srgbClr val="000000">
                <a:alpha val="45880"/>
              </a:srgbClr>
            </a:outerShdw>
          </a:effectLst>
        </p:spPr>
        <p:txBody>
          <a:bodyPr lIns="45699" tIns="45699" rIns="45699" bIns="45699" anchor="ctr"/>
          <a:lstStyle>
            <a:lvl1pPr algn="ctr">
              <a:lnSpc>
                <a:spcPct val="90000"/>
              </a:lnSpc>
            </a:lvl1pPr>
          </a:lstStyle>
          <a:p>
            <a:r>
              <a:t>Titolo Testo</a:t>
            </a:r>
          </a:p>
        </p:txBody>
      </p:sp>
      <p:sp>
        <p:nvSpPr>
          <p:cNvPr id="108" name="Corpo livello uno…"/>
          <p:cNvSpPr txBox="1">
            <a:spLocks noGrp="1"/>
          </p:cNvSpPr>
          <p:nvPr>
            <p:ph type="body" idx="1"/>
          </p:nvPr>
        </p:nvSpPr>
        <p:spPr>
          <a:xfrm>
            <a:off x="685346" y="1557337"/>
            <a:ext cx="7765200" cy="2786102"/>
          </a:xfrm>
          <a:prstGeom prst="rect">
            <a:avLst/>
          </a:prstGeom>
          <a:effectLst>
            <a:outerShdw blurRad="25400" rotWithShape="0">
              <a:srgbClr val="000000">
                <a:alpha val="45880"/>
              </a:srgbClr>
            </a:outerShdw>
          </a:effectLst>
        </p:spPr>
        <p:txBody>
          <a:bodyPr lIns="45699" tIns="45699" rIns="45699" bIns="45699"/>
          <a:lstStyle>
            <a:lvl1pPr indent="-308609">
              <a:lnSpc>
                <a:spcPct val="110000"/>
              </a:lnSpc>
              <a:spcBef>
                <a:spcPts val="300"/>
              </a:spcBef>
            </a:lvl1pPr>
            <a:lvl2pPr marL="1002574" indent="-396784">
              <a:lnSpc>
                <a:spcPct val="110000"/>
              </a:lnSpc>
              <a:spcBef>
                <a:spcPts val="300"/>
              </a:spcBef>
            </a:lvl2pPr>
            <a:lvl3pPr marL="1459774" indent="-396784">
              <a:lnSpc>
                <a:spcPct val="110000"/>
              </a:lnSpc>
              <a:spcBef>
                <a:spcPts val="300"/>
              </a:spcBef>
            </a:lvl3pPr>
            <a:lvl4pPr marL="1916974" indent="-396784">
              <a:lnSpc>
                <a:spcPct val="110000"/>
              </a:lnSpc>
              <a:spcBef>
                <a:spcPts val="300"/>
              </a:spcBef>
            </a:lvl4pPr>
            <a:lvl5pPr marL="2374174" indent="-396784">
              <a:lnSpc>
                <a:spcPct val="110000"/>
              </a:lnSpc>
              <a:spcBef>
                <a:spcPts val="300"/>
              </a:spcBef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09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8205346" y="4524039"/>
            <a:ext cx="245363" cy="226946"/>
          </a:xfrm>
          <a:prstGeom prst="rect">
            <a:avLst/>
          </a:prstGeom>
        </p:spPr>
        <p:txBody>
          <a:bodyPr lIns="45699" tIns="45699" rIns="45699" bIns="45699"/>
          <a:lstStyle/>
          <a:p>
            <a:fld id="{86CB4B4D-7CA3-9044-876B-883B54F8677D}" type="slidenum">
              <a:rPr/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>
            <a:spLocks noGrp="1"/>
          </p:cNvSpPr>
          <p:nvPr>
            <p:ph type="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r>
              <a:t>Titolo Testo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/>
          </p:nvPr>
        </p:nvSpPr>
        <p:spPr>
          <a:xfrm>
            <a:off x="311699" y="1152475"/>
            <a:ext cx="8520602" cy="341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8684345" y="4700819"/>
            <a:ext cx="336813" cy="318396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normAutofit/>
          </a:bodyPr>
          <a:lstStyle>
            <a:lvl1pPr algn="r">
              <a:defRPr sz="1000">
                <a:solidFill>
                  <a:schemeClr val="accent2">
                    <a:lumOff val="21764"/>
                  </a:schemeClr>
                </a:solidFill>
              </a:defRPr>
            </a:lvl1pPr>
          </a:lstStyle>
          <a:p>
            <a:fld id="{86CB4B4D-7CA3-9044-876B-883B54F8677D}" type="slidenum">
              <a:rPr/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7191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61;p14"/>
          <p:cNvSpPr txBox="1">
            <a:spLocks noGrp="1"/>
          </p:cNvSpPr>
          <p:nvPr>
            <p:ph type="sldNum" sz="quarter" idx="2"/>
          </p:nvPr>
        </p:nvSpPr>
        <p:spPr>
          <a:xfrm>
            <a:off x="8754976" y="4700819"/>
            <a:ext cx="266182" cy="3183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fontScale="92500" lnSpcReduction="10000"/>
          </a:bodyPr>
          <a:lstStyle/>
          <a:p>
            <a:fld id="{86CB4B4D-7CA3-9044-876B-883B54F8677D}" type="slidenum">
              <a:rPr/>
              <a:t>1</a:t>
            </a:fld>
            <a:endParaRPr dirty="0"/>
          </a:p>
        </p:txBody>
      </p:sp>
      <p:pic>
        <p:nvPicPr>
          <p:cNvPr id="173" name="infn_general.pngGoogle Shape;64;p14" descr="infn_general.pngGoogle Shape;64;p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6814" y="146936"/>
            <a:ext cx="1109471" cy="616932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Google Shape;148;p20"/>
          <p:cNvSpPr txBox="1"/>
          <p:nvPr/>
        </p:nvSpPr>
        <p:spPr>
          <a:xfrm>
            <a:off x="560792" y="1064569"/>
            <a:ext cx="7828867" cy="27237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24" tIns="91424" rIns="91424" bIns="91424">
            <a:spAutoFit/>
          </a:bodyPr>
          <a:lstStyle>
            <a:lvl1pPr algn="ctr">
              <a:defRPr sz="2800" b="1">
                <a:solidFill>
                  <a:schemeClr val="accent1">
                    <a:satOff val="-31580"/>
                    <a:lumOff val="-12156"/>
                  </a:schemeClr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>
              <a:spcAft>
                <a:spcPts val="1200"/>
              </a:spcAft>
            </a:pPr>
            <a:r>
              <a:rPr lang="en-US" sz="4000" dirty="0">
                <a:solidFill>
                  <a:schemeClr val="tx1"/>
                </a:solidFill>
              </a:rPr>
              <a:t>Verso il nuovo Chips Act</a:t>
            </a:r>
          </a:p>
          <a:p>
            <a:pPr>
              <a:spcAft>
                <a:spcPts val="600"/>
              </a:spcAft>
            </a:pPr>
            <a:r>
              <a:rPr lang="en-US" sz="2400" i="1" dirty="0" err="1">
                <a:solidFill>
                  <a:schemeClr val="tx1"/>
                </a:solidFill>
              </a:rPr>
              <a:t>Un’analisi</a:t>
            </a:r>
            <a:r>
              <a:rPr lang="en-US" sz="2400" i="1" dirty="0">
                <a:solidFill>
                  <a:schemeClr val="tx1"/>
                </a:solidFill>
              </a:rPr>
              <a:t> </a:t>
            </a:r>
            <a:r>
              <a:rPr lang="en-US" sz="2400" i="1" dirty="0" err="1">
                <a:solidFill>
                  <a:schemeClr val="tx1"/>
                </a:solidFill>
              </a:rPr>
              <a:t>dell’INFN</a:t>
            </a:r>
            <a:endParaRPr lang="en-US" sz="2400" i="1" dirty="0">
              <a:solidFill>
                <a:schemeClr val="tx1"/>
              </a:solidFill>
            </a:endParaRPr>
          </a:p>
          <a:p>
            <a:endParaRPr lang="en-US" sz="2700" dirty="0">
              <a:solidFill>
                <a:schemeClr val="tx1"/>
              </a:solidFill>
            </a:endParaRPr>
          </a:p>
          <a:p>
            <a:r>
              <a:rPr lang="it-IT" sz="1400" dirty="0">
                <a:solidFill>
                  <a:schemeClr val="tx1"/>
                </a:solidFill>
              </a:rPr>
              <a:t>Angelo Rivetti</a:t>
            </a:r>
          </a:p>
          <a:p>
            <a:r>
              <a:rPr lang="it-IT" sz="1400" dirty="0">
                <a:solidFill>
                  <a:schemeClr val="tx1"/>
                </a:solidFill>
              </a:rPr>
              <a:t>Istituto Nazionale di Fisica Nucleare</a:t>
            </a:r>
          </a:p>
          <a:p>
            <a:endParaRPr sz="2700" dirty="0">
              <a:solidFill>
                <a:schemeClr val="tx1"/>
              </a:solidFill>
            </a:endParaRPr>
          </a:p>
        </p:txBody>
      </p:sp>
      <p:sp>
        <p:nvSpPr>
          <p:cNvPr id="175" name="Google Shape;153;p20"/>
          <p:cNvSpPr/>
          <p:nvPr/>
        </p:nvSpPr>
        <p:spPr>
          <a:xfrm>
            <a:off x="702450" y="818024"/>
            <a:ext cx="7739100" cy="1"/>
          </a:xfrm>
          <a:prstGeom prst="line">
            <a:avLst/>
          </a:prstGeom>
          <a:ln>
            <a:solidFill>
              <a:schemeClr val="accent2">
                <a:lumOff val="21764"/>
              </a:schemeClr>
            </a:solidFill>
          </a:ln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96BD4-DD5A-B7BC-98CD-8CF348AE3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61;p14">
            <a:extLst>
              <a:ext uri="{FF2B5EF4-FFF2-40B4-BE49-F238E27FC236}">
                <a16:creationId xmlns:a16="http://schemas.microsoft.com/office/drawing/2014/main" id="{B8004DFC-7996-B4EF-5E39-D955694D4C2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754976" y="4700819"/>
            <a:ext cx="266182" cy="3183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fontScale="92500" lnSpcReduction="10000"/>
          </a:bodyPr>
          <a:lstStyle/>
          <a:p>
            <a:fld id="{86CB4B4D-7CA3-9044-876B-883B54F8677D}" type="slidenum">
              <a:rPr/>
              <a:t>2</a:t>
            </a:fld>
            <a:endParaRPr dirty="0"/>
          </a:p>
        </p:txBody>
      </p:sp>
      <p:pic>
        <p:nvPicPr>
          <p:cNvPr id="173" name="infn_general.pngGoogle Shape;64;p14" descr="infn_general.pngGoogle Shape;64;p14">
            <a:extLst>
              <a:ext uri="{FF2B5EF4-FFF2-40B4-BE49-F238E27FC236}">
                <a16:creationId xmlns:a16="http://schemas.microsoft.com/office/drawing/2014/main" id="{133900E3-6E5E-09BA-D534-190E7CB63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6814" y="146936"/>
            <a:ext cx="1109471" cy="616932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Google Shape;148;p20">
            <a:extLst>
              <a:ext uri="{FF2B5EF4-FFF2-40B4-BE49-F238E27FC236}">
                <a16:creationId xmlns:a16="http://schemas.microsoft.com/office/drawing/2014/main" id="{935045F8-1592-15B4-E48A-1904F6632B25}"/>
              </a:ext>
            </a:extLst>
          </p:cNvPr>
          <p:cNvSpPr txBox="1"/>
          <p:nvPr/>
        </p:nvSpPr>
        <p:spPr>
          <a:xfrm>
            <a:off x="487715" y="160777"/>
            <a:ext cx="7828867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sz="2800" b="1">
                <a:solidFill>
                  <a:schemeClr val="accent1">
                    <a:satOff val="-31580"/>
                    <a:lumOff val="-12156"/>
                  </a:schemeClr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rPr lang="en-US" sz="2700" dirty="0"/>
              <a:t>Europa: la scala per </a:t>
            </a:r>
            <a:r>
              <a:rPr lang="en-US" sz="2700" dirty="0" err="1"/>
              <a:t>competere</a:t>
            </a:r>
            <a:endParaRPr sz="2700" dirty="0"/>
          </a:p>
        </p:txBody>
      </p:sp>
      <p:sp>
        <p:nvSpPr>
          <p:cNvPr id="175" name="Google Shape;153;p20">
            <a:extLst>
              <a:ext uri="{FF2B5EF4-FFF2-40B4-BE49-F238E27FC236}">
                <a16:creationId xmlns:a16="http://schemas.microsoft.com/office/drawing/2014/main" id="{8749E130-8BCE-7506-F60F-0CFEAE751BDF}"/>
              </a:ext>
            </a:extLst>
          </p:cNvPr>
          <p:cNvSpPr/>
          <p:nvPr/>
        </p:nvSpPr>
        <p:spPr>
          <a:xfrm>
            <a:off x="702450" y="818024"/>
            <a:ext cx="7739100" cy="1"/>
          </a:xfrm>
          <a:prstGeom prst="line">
            <a:avLst/>
          </a:prstGeom>
          <a:ln>
            <a:solidFill>
              <a:schemeClr val="accent2">
                <a:lumOff val="21764"/>
              </a:schemeClr>
            </a:solidFill>
          </a:ln>
        </p:spPr>
        <p:txBody>
          <a:bodyPr lIns="0" tIns="0" rIns="0" bIns="0"/>
          <a:lstStyle/>
          <a:p>
            <a:endParaRPr/>
          </a:p>
        </p:txBody>
      </p:sp>
      <p:sp>
        <p:nvSpPr>
          <p:cNvPr id="180" name="Google Shape;692;p42">
            <a:extLst>
              <a:ext uri="{FF2B5EF4-FFF2-40B4-BE49-F238E27FC236}">
                <a16:creationId xmlns:a16="http://schemas.microsoft.com/office/drawing/2014/main" id="{B4375398-6B08-AA81-A989-95DA5394F2B6}"/>
              </a:ext>
            </a:extLst>
          </p:cNvPr>
          <p:cNvSpPr txBox="1"/>
          <p:nvPr/>
        </p:nvSpPr>
        <p:spPr>
          <a:xfrm>
            <a:off x="342682" y="568404"/>
            <a:ext cx="8457924" cy="43268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pPr marL="139700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400"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endParaRPr sz="1600" dirty="0"/>
          </a:p>
          <a:p>
            <a:pPr marL="457200" indent="-317500" algn="just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400"/>
              <a:buFont typeface="Arial"/>
              <a:buChar char="●"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it-IT" sz="1600" noProof="0" dirty="0"/>
              <a:t>I semiconduttori sono diventati </a:t>
            </a:r>
            <a:r>
              <a:rPr lang="it-IT" sz="1600" noProof="0" dirty="0">
                <a:solidFill>
                  <a:srgbClr val="7030A0"/>
                </a:solidFill>
              </a:rPr>
              <a:t>essenziali</a:t>
            </a:r>
            <a:r>
              <a:rPr lang="it-IT" sz="1600" noProof="0" dirty="0"/>
              <a:t> per tutta la </a:t>
            </a:r>
            <a:r>
              <a:rPr lang="it-IT" sz="1600" noProof="0" dirty="0">
                <a:solidFill>
                  <a:srgbClr val="7030A0"/>
                </a:solidFill>
              </a:rPr>
              <a:t>società</a:t>
            </a:r>
            <a:r>
              <a:rPr lang="it-IT" sz="1600" noProof="0" dirty="0"/>
              <a:t>, inclusa la ricerca </a:t>
            </a:r>
            <a:r>
              <a:rPr lang="it-IT" sz="1600" noProof="0" dirty="0">
                <a:solidFill>
                  <a:srgbClr val="7030A0"/>
                </a:solidFill>
              </a:rPr>
              <a:t>fondamentale.</a:t>
            </a:r>
          </a:p>
          <a:p>
            <a:pPr marL="457200" indent="-317500" algn="just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400"/>
              <a:buFont typeface="Arial"/>
              <a:buChar char="●"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it-IT" sz="1600" noProof="0" dirty="0"/>
              <a:t>È strategico per la </a:t>
            </a:r>
            <a:r>
              <a:rPr lang="it-IT" sz="1600" noProof="0" dirty="0">
                <a:solidFill>
                  <a:srgbClr val="7030A0"/>
                </a:solidFill>
              </a:rPr>
              <a:t>crescita economica </a:t>
            </a:r>
            <a:r>
              <a:rPr lang="it-IT" sz="1600" noProof="0" dirty="0"/>
              <a:t>che l’Unione europea si doti di un </a:t>
            </a:r>
            <a:r>
              <a:rPr lang="it-IT" sz="1600" noProof="0" dirty="0">
                <a:solidFill>
                  <a:srgbClr val="7030A0"/>
                </a:solidFill>
              </a:rPr>
              <a:t>quadro stabile </a:t>
            </a:r>
            <a:r>
              <a:rPr lang="it-IT" sz="1600" noProof="0" dirty="0"/>
              <a:t>e di </a:t>
            </a:r>
            <a:r>
              <a:rPr lang="it-IT" sz="1600" noProof="0" dirty="0">
                <a:solidFill>
                  <a:srgbClr val="7030A0"/>
                </a:solidFill>
              </a:rPr>
              <a:t>lungo periodo </a:t>
            </a:r>
            <a:r>
              <a:rPr lang="it-IT" sz="1600" noProof="0" dirty="0"/>
              <a:t>per la politica dei semiconduttori.</a:t>
            </a:r>
          </a:p>
          <a:p>
            <a:pPr marL="457200" indent="-317500" algn="just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400"/>
              <a:buFont typeface="Arial"/>
              <a:buChar char="●"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it-IT" sz="1600" noProof="0" dirty="0"/>
              <a:t>L’obiettivo è quello di sostenere </a:t>
            </a:r>
            <a:r>
              <a:rPr lang="it-IT" sz="1600" noProof="0" dirty="0">
                <a:solidFill>
                  <a:srgbClr val="7030A0"/>
                </a:solidFill>
              </a:rPr>
              <a:t>capacità tecnologiche </a:t>
            </a:r>
            <a:r>
              <a:rPr lang="it-IT" sz="1600" noProof="0" dirty="0"/>
              <a:t>ed </a:t>
            </a:r>
            <a:r>
              <a:rPr lang="it-IT" sz="1600" noProof="0" dirty="0">
                <a:solidFill>
                  <a:srgbClr val="7030A0"/>
                </a:solidFill>
              </a:rPr>
              <a:t>industriali</a:t>
            </a:r>
            <a:r>
              <a:rPr lang="it-IT" sz="1600" noProof="0" dirty="0"/>
              <a:t> che si sono dimostrate </a:t>
            </a:r>
            <a:r>
              <a:rPr lang="it-IT" sz="1600" noProof="0" dirty="0">
                <a:solidFill>
                  <a:srgbClr val="7030A0"/>
                </a:solidFill>
              </a:rPr>
              <a:t>fondamentali </a:t>
            </a:r>
            <a:r>
              <a:rPr lang="it-IT" sz="1600" noProof="0" dirty="0"/>
              <a:t>in modo </a:t>
            </a:r>
            <a:r>
              <a:rPr lang="it-IT" sz="1600" noProof="0" dirty="0">
                <a:solidFill>
                  <a:srgbClr val="7030A0"/>
                </a:solidFill>
              </a:rPr>
              <a:t>sistemico</a:t>
            </a:r>
            <a:r>
              <a:rPr lang="it-IT" sz="1600" noProof="0" dirty="0"/>
              <a:t>, al di là delle singole crisi, dei singoli programmi e dei singoli cicli di investimento, aumentando la competitività, la sovranità tecnologica e la </a:t>
            </a:r>
            <a:r>
              <a:rPr lang="it-IT" sz="1600" dirty="0"/>
              <a:t>resilienza della UE.</a:t>
            </a:r>
            <a:endParaRPr lang="it-IT" sz="1600" noProof="0" dirty="0"/>
          </a:p>
          <a:p>
            <a:pPr marL="457200" indent="-317500" algn="just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400"/>
              <a:buFont typeface="Arial"/>
              <a:buChar char="●"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it-IT" sz="1600" noProof="0" dirty="0"/>
              <a:t>In un sistema geopolitico complesso ed in rapida evoluzione, il </a:t>
            </a:r>
            <a:r>
              <a:rPr lang="it-IT" sz="1600" noProof="0" dirty="0">
                <a:solidFill>
                  <a:srgbClr val="7030A0"/>
                </a:solidFill>
              </a:rPr>
              <a:t>mercato unico </a:t>
            </a:r>
            <a:r>
              <a:rPr lang="it-IT" sz="1600" noProof="0" dirty="0"/>
              <a:t>europeo rappresenta un </a:t>
            </a:r>
            <a:r>
              <a:rPr lang="it-IT" sz="1600" noProof="0" dirty="0">
                <a:solidFill>
                  <a:srgbClr val="7030A0"/>
                </a:solidFill>
              </a:rPr>
              <a:t>asset strategico </a:t>
            </a:r>
            <a:r>
              <a:rPr lang="it-IT" sz="1600" noProof="0" dirty="0"/>
              <a:t>per fornire una </a:t>
            </a:r>
            <a:r>
              <a:rPr lang="it-IT" sz="1600" noProof="0" dirty="0">
                <a:solidFill>
                  <a:srgbClr val="7030A0"/>
                </a:solidFill>
              </a:rPr>
              <a:t>scala sufficiente </a:t>
            </a:r>
            <a:r>
              <a:rPr lang="it-IT" sz="1600" noProof="0" dirty="0"/>
              <a:t>a rendere sostenibili tecnologie che richiedono elevati investimenti.</a:t>
            </a:r>
          </a:p>
          <a:p>
            <a:pPr marL="457200" indent="-317500" algn="just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400"/>
              <a:buFont typeface="Arial"/>
              <a:buChar char="●"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it-IT" sz="1600" noProof="0" dirty="0"/>
              <a:t>Il </a:t>
            </a:r>
            <a:r>
              <a:rPr lang="it-IT" sz="1600" noProof="0" dirty="0">
                <a:solidFill>
                  <a:srgbClr val="7030A0"/>
                </a:solidFill>
              </a:rPr>
              <a:t>coordinamento</a:t>
            </a:r>
            <a:r>
              <a:rPr lang="it-IT" sz="1600" noProof="0" dirty="0"/>
              <a:t> europeo è necessario per ottimizzare i </a:t>
            </a:r>
            <a:r>
              <a:rPr lang="it-IT" sz="1600" noProof="0" dirty="0">
                <a:solidFill>
                  <a:srgbClr val="7030A0"/>
                </a:solidFill>
              </a:rPr>
              <a:t>costi</a:t>
            </a:r>
            <a:r>
              <a:rPr lang="it-IT" sz="1600" noProof="0" dirty="0"/>
              <a:t>, ridurre la </a:t>
            </a:r>
            <a:r>
              <a:rPr lang="it-IT" sz="1600" noProof="0" dirty="0">
                <a:solidFill>
                  <a:srgbClr val="7030A0"/>
                </a:solidFill>
              </a:rPr>
              <a:t>frammentazione</a:t>
            </a:r>
            <a:r>
              <a:rPr lang="it-IT" sz="1600" noProof="0" dirty="0"/>
              <a:t> ed </a:t>
            </a:r>
            <a:r>
              <a:rPr lang="it-IT" sz="1600" noProof="0" dirty="0">
                <a:solidFill>
                  <a:srgbClr val="7030A0"/>
                </a:solidFill>
              </a:rPr>
              <a:t>accelerare</a:t>
            </a:r>
            <a:r>
              <a:rPr lang="it-IT" sz="1600" noProof="0" dirty="0"/>
              <a:t> e recuperare i ritardi accumulati.</a:t>
            </a:r>
          </a:p>
        </p:txBody>
      </p:sp>
    </p:spTree>
    <p:extLst>
      <p:ext uri="{BB962C8B-B14F-4D97-AF65-F5344CB8AC3E}">
        <p14:creationId xmlns:p14="http://schemas.microsoft.com/office/powerpoint/2010/main" val="152885250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11066-0705-D424-68B2-57DA04F25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61;p14">
            <a:extLst>
              <a:ext uri="{FF2B5EF4-FFF2-40B4-BE49-F238E27FC236}">
                <a16:creationId xmlns:a16="http://schemas.microsoft.com/office/drawing/2014/main" id="{B56CEA4D-2287-A6A8-65D3-EFF0892E7EA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754976" y="4700819"/>
            <a:ext cx="266182" cy="3183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fontScale="92500" lnSpcReduction="10000"/>
          </a:bodyPr>
          <a:lstStyle/>
          <a:p>
            <a:fld id="{86CB4B4D-7CA3-9044-876B-883B54F8677D}" type="slidenum">
              <a:rPr/>
              <a:t>3</a:t>
            </a:fld>
            <a:endParaRPr dirty="0"/>
          </a:p>
        </p:txBody>
      </p:sp>
      <p:pic>
        <p:nvPicPr>
          <p:cNvPr id="173" name="infn_general.pngGoogle Shape;64;p14" descr="infn_general.pngGoogle Shape;64;p14">
            <a:extLst>
              <a:ext uri="{FF2B5EF4-FFF2-40B4-BE49-F238E27FC236}">
                <a16:creationId xmlns:a16="http://schemas.microsoft.com/office/drawing/2014/main" id="{08E72CD5-C1D0-5D6B-5C29-0835DEADA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6814" y="146936"/>
            <a:ext cx="1109471" cy="616932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Google Shape;148;p20">
            <a:extLst>
              <a:ext uri="{FF2B5EF4-FFF2-40B4-BE49-F238E27FC236}">
                <a16:creationId xmlns:a16="http://schemas.microsoft.com/office/drawing/2014/main" id="{01D452B0-E3E6-AF4F-C2C4-18095EF7C0BF}"/>
              </a:ext>
            </a:extLst>
          </p:cNvPr>
          <p:cNvSpPr txBox="1"/>
          <p:nvPr/>
        </p:nvSpPr>
        <p:spPr>
          <a:xfrm>
            <a:off x="272682" y="148347"/>
            <a:ext cx="7828867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sz="2800" b="1">
                <a:solidFill>
                  <a:schemeClr val="accent1">
                    <a:satOff val="-31580"/>
                    <a:lumOff val="-12156"/>
                  </a:schemeClr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rPr lang="en-US" sz="2700" dirty="0"/>
              <a:t>Dalla </a:t>
            </a:r>
            <a:r>
              <a:rPr lang="en-US" sz="2700" dirty="0" err="1"/>
              <a:t>mappatura</a:t>
            </a:r>
            <a:r>
              <a:rPr lang="en-US" sz="2700" dirty="0"/>
              <a:t> </a:t>
            </a:r>
            <a:r>
              <a:rPr lang="en-US" sz="2700" dirty="0" err="1"/>
              <a:t>strategica</a:t>
            </a:r>
            <a:r>
              <a:rPr lang="en-US" sz="2700" dirty="0"/>
              <a:t> a </a:t>
            </a:r>
            <a:r>
              <a:rPr lang="en-US" sz="2700" dirty="0" err="1"/>
              <a:t>capacità</a:t>
            </a:r>
            <a:r>
              <a:rPr lang="en-US" sz="2700" dirty="0"/>
              <a:t> </a:t>
            </a:r>
            <a:r>
              <a:rPr lang="en-US" sz="2700" dirty="0" err="1"/>
              <a:t>sostenibili</a:t>
            </a:r>
            <a:endParaRPr sz="2700" dirty="0"/>
          </a:p>
        </p:txBody>
      </p:sp>
      <p:sp>
        <p:nvSpPr>
          <p:cNvPr id="175" name="Google Shape;153;p20">
            <a:extLst>
              <a:ext uri="{FF2B5EF4-FFF2-40B4-BE49-F238E27FC236}">
                <a16:creationId xmlns:a16="http://schemas.microsoft.com/office/drawing/2014/main" id="{3163B187-1C4E-F5CB-9B04-C1F65E1E3DE2}"/>
              </a:ext>
            </a:extLst>
          </p:cNvPr>
          <p:cNvSpPr/>
          <p:nvPr/>
        </p:nvSpPr>
        <p:spPr>
          <a:xfrm>
            <a:off x="702450" y="818024"/>
            <a:ext cx="7739100" cy="1"/>
          </a:xfrm>
          <a:prstGeom prst="line">
            <a:avLst/>
          </a:prstGeom>
          <a:ln>
            <a:solidFill>
              <a:schemeClr val="accent2">
                <a:lumOff val="21764"/>
              </a:schemeClr>
            </a:solidFill>
          </a:ln>
        </p:spPr>
        <p:txBody>
          <a:bodyPr lIns="0" tIns="0" rIns="0" bIns="0"/>
          <a:lstStyle/>
          <a:p>
            <a:endParaRPr dirty="0"/>
          </a:p>
        </p:txBody>
      </p:sp>
      <p:sp>
        <p:nvSpPr>
          <p:cNvPr id="180" name="Google Shape;692;p42">
            <a:extLst>
              <a:ext uri="{FF2B5EF4-FFF2-40B4-BE49-F238E27FC236}">
                <a16:creationId xmlns:a16="http://schemas.microsoft.com/office/drawing/2014/main" id="{03F38165-668F-7A6B-4185-8736DBE069AE}"/>
              </a:ext>
            </a:extLst>
          </p:cNvPr>
          <p:cNvSpPr txBox="1"/>
          <p:nvPr/>
        </p:nvSpPr>
        <p:spPr>
          <a:xfrm>
            <a:off x="297052" y="870603"/>
            <a:ext cx="8457924" cy="1883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pPr marL="139700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400"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endParaRPr sz="1600" dirty="0"/>
          </a:p>
          <a:p>
            <a:pPr marL="457200" indent="-317500" algn="just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400"/>
              <a:buFont typeface="Arial"/>
              <a:buChar char="●"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it-IT" sz="1600" noProof="0" dirty="0"/>
              <a:t>Introduce una </a:t>
            </a:r>
            <a:r>
              <a:rPr lang="it-IT" sz="1600" noProof="0" dirty="0">
                <a:solidFill>
                  <a:srgbClr val="7030A0"/>
                </a:solidFill>
              </a:rPr>
              <a:t>mappatura</a:t>
            </a:r>
            <a:r>
              <a:rPr lang="it-IT" sz="1600" noProof="0" dirty="0"/>
              <a:t> strategica delle </a:t>
            </a:r>
            <a:r>
              <a:rPr lang="it-IT" sz="1600" noProof="0" dirty="0">
                <a:solidFill>
                  <a:srgbClr val="7030A0"/>
                </a:solidFill>
              </a:rPr>
              <a:t>dipendenze</a:t>
            </a:r>
            <a:r>
              <a:rPr lang="it-IT" sz="1600" noProof="0" dirty="0"/>
              <a:t> e delle </a:t>
            </a:r>
            <a:r>
              <a:rPr lang="it-IT" sz="1600" noProof="0" dirty="0">
                <a:solidFill>
                  <a:srgbClr val="7030A0"/>
                </a:solidFill>
              </a:rPr>
              <a:t>vulnerabilità</a:t>
            </a:r>
            <a:r>
              <a:rPr lang="it-IT" sz="1600" noProof="0" dirty="0"/>
              <a:t> lungo tutta la </a:t>
            </a:r>
            <a:r>
              <a:rPr lang="it-IT" sz="1600" noProof="0" dirty="0">
                <a:solidFill>
                  <a:srgbClr val="7030A0"/>
                </a:solidFill>
              </a:rPr>
              <a:t>filiera</a:t>
            </a:r>
            <a:r>
              <a:rPr lang="it-IT" sz="1600" noProof="0" dirty="0"/>
              <a:t> di </a:t>
            </a:r>
            <a:r>
              <a:rPr lang="it-IT" sz="1600" dirty="0"/>
              <a:t>riferimento.</a:t>
            </a:r>
          </a:p>
          <a:p>
            <a:pPr marL="457200" indent="-317500" algn="just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400"/>
              <a:buFont typeface="Arial"/>
              <a:buChar char="●"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it-IT" sz="1600" noProof="0" dirty="0"/>
              <a:t>Riconosce correttamente che la </a:t>
            </a:r>
            <a:r>
              <a:rPr lang="it-IT" sz="1600" noProof="0" dirty="0">
                <a:solidFill>
                  <a:srgbClr val="7030A0"/>
                </a:solidFill>
              </a:rPr>
              <a:t>rilevanza </a:t>
            </a:r>
            <a:r>
              <a:rPr lang="it-IT" sz="1600" dirty="0">
                <a:solidFill>
                  <a:srgbClr val="7030A0"/>
                </a:solidFill>
              </a:rPr>
              <a:t>strategica</a:t>
            </a:r>
            <a:r>
              <a:rPr lang="it-IT" sz="1600" noProof="0" dirty="0">
                <a:solidFill>
                  <a:srgbClr val="7030A0"/>
                </a:solidFill>
              </a:rPr>
              <a:t> </a:t>
            </a:r>
            <a:r>
              <a:rPr lang="it-IT" sz="1600" dirty="0"/>
              <a:t>non coincide necessariamente con le tecnologie più avanzate o che raggiungono maggiori volumi di produzione.</a:t>
            </a:r>
            <a:endParaRPr lang="it-IT" sz="1600" noProof="0" dirty="0"/>
          </a:p>
        </p:txBody>
      </p:sp>
      <p:sp>
        <p:nvSpPr>
          <p:cNvPr id="2" name="Google Shape;692;p42">
            <a:extLst>
              <a:ext uri="{FF2B5EF4-FFF2-40B4-BE49-F238E27FC236}">
                <a16:creationId xmlns:a16="http://schemas.microsoft.com/office/drawing/2014/main" id="{91D37899-D542-3C2B-941C-CD1A50A536B9}"/>
              </a:ext>
            </a:extLst>
          </p:cNvPr>
          <p:cNvSpPr txBox="1"/>
          <p:nvPr/>
        </p:nvSpPr>
        <p:spPr>
          <a:xfrm>
            <a:off x="343038" y="2744571"/>
            <a:ext cx="8457924" cy="23201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pPr marL="139700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400"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endParaRPr sz="1600" dirty="0"/>
          </a:p>
          <a:p>
            <a:pPr marL="457200" indent="-317500" algn="just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400"/>
              <a:buFont typeface="Arial"/>
              <a:buChar char="●"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it-IT" sz="1600" dirty="0"/>
              <a:t>Assicurare che la </a:t>
            </a:r>
            <a:r>
              <a:rPr lang="it-IT" sz="1600" dirty="0">
                <a:solidFill>
                  <a:srgbClr val="7030A0"/>
                </a:solidFill>
              </a:rPr>
              <a:t>mappatura</a:t>
            </a:r>
            <a:r>
              <a:rPr lang="it-IT" sz="1600" dirty="0"/>
              <a:t> si traduca in </a:t>
            </a:r>
            <a:r>
              <a:rPr lang="it-IT" sz="1600" dirty="0">
                <a:solidFill>
                  <a:srgbClr val="7030A0"/>
                </a:solidFill>
              </a:rPr>
              <a:t>azioni mirate</a:t>
            </a:r>
            <a:r>
              <a:rPr lang="it-IT" sz="1600" dirty="0"/>
              <a:t> e </a:t>
            </a:r>
            <a:r>
              <a:rPr lang="it-IT" sz="1600" dirty="0">
                <a:solidFill>
                  <a:srgbClr val="7030A0"/>
                </a:solidFill>
              </a:rPr>
              <a:t>continue</a:t>
            </a:r>
            <a:r>
              <a:rPr lang="it-IT" sz="1600" dirty="0"/>
              <a:t> nel tempo, anche per tecnologie meno visibili e/o caratterizzate da mercati più piccoli.</a:t>
            </a:r>
            <a:endParaRPr lang="it-IT" sz="1600" noProof="0" dirty="0"/>
          </a:p>
          <a:p>
            <a:pPr marL="457200" indent="-317500" algn="just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400"/>
              <a:buFont typeface="Arial"/>
              <a:buChar char="●"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it-IT" sz="1600" noProof="0" dirty="0"/>
              <a:t>Una dipendenza strategica non </a:t>
            </a:r>
            <a:r>
              <a:rPr lang="it-IT" sz="1600" dirty="0"/>
              <a:t>dovrebbe essere considerata superata solo perché esiste un’alternativa tecnologica europea.</a:t>
            </a:r>
          </a:p>
          <a:p>
            <a:pPr marL="457200" indent="-317500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400"/>
              <a:buFont typeface="Arial"/>
              <a:buChar char="●"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it-IT" sz="1600" noProof="0" dirty="0"/>
              <a:t>Un caso significativo: le </a:t>
            </a:r>
            <a:r>
              <a:rPr lang="it-IT" sz="1600" noProof="0" dirty="0">
                <a:solidFill>
                  <a:srgbClr val="7030A0"/>
                </a:solidFill>
              </a:rPr>
              <a:t>FPGA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0ECB075-092E-FD22-BA65-82A95A20BF69}"/>
              </a:ext>
            </a:extLst>
          </p:cNvPr>
          <p:cNvSpPr txBox="1"/>
          <p:nvPr/>
        </p:nvSpPr>
        <p:spPr>
          <a:xfrm>
            <a:off x="389024" y="2833725"/>
            <a:ext cx="1631800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000" b="1" i="1" u="none" strike="noStrike" cap="none" spc="0" normalizeH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Arial Narrow" panose="020B0604020202020204" pitchFamily="34" charset="0"/>
                <a:ea typeface="+mn-ea"/>
                <a:cs typeface="+mn-cs"/>
                <a:sym typeface="Arial"/>
              </a:rPr>
              <a:t>Focus area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9E9327C-8208-FF23-B9A1-53BCC8CD5B6C}"/>
              </a:ext>
            </a:extLst>
          </p:cNvPr>
          <p:cNvSpPr txBox="1"/>
          <p:nvPr/>
        </p:nvSpPr>
        <p:spPr>
          <a:xfrm>
            <a:off x="441804" y="972056"/>
            <a:ext cx="1631800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2000" b="1" i="1" dirty="0">
                <a:solidFill>
                  <a:schemeClr val="accent1"/>
                </a:solidFill>
                <a:latin typeface="Arial Narrow" panose="020B0604020202020204" pitchFamily="34" charset="0"/>
              </a:rPr>
              <a:t>Chips Act 2.0</a:t>
            </a:r>
            <a:endParaRPr kumimoji="0" lang="it-IT" sz="2000" b="1" i="1" u="none" strike="noStrike" cap="none" spc="0" normalizeH="0" dirty="0">
              <a:ln>
                <a:noFill/>
              </a:ln>
              <a:solidFill>
                <a:schemeClr val="accent1"/>
              </a:solidFill>
              <a:effectLst/>
              <a:uFillTx/>
              <a:latin typeface="Arial Narrow" panose="020B0604020202020204" pitchFamily="34" charset="0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81734642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AB5D2-11F3-E6BA-5FF6-00F2D70D4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61;p14">
            <a:extLst>
              <a:ext uri="{FF2B5EF4-FFF2-40B4-BE49-F238E27FC236}">
                <a16:creationId xmlns:a16="http://schemas.microsoft.com/office/drawing/2014/main" id="{B3FEA158-D022-3B9C-1EC2-DB1B6549D46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754976" y="4700819"/>
            <a:ext cx="266182" cy="3183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fontScale="92500" lnSpcReduction="10000"/>
          </a:bodyPr>
          <a:lstStyle/>
          <a:p>
            <a:fld id="{86CB4B4D-7CA3-9044-876B-883B54F8677D}" type="slidenum">
              <a:rPr/>
              <a:t>4</a:t>
            </a:fld>
            <a:endParaRPr dirty="0"/>
          </a:p>
        </p:txBody>
      </p:sp>
      <p:pic>
        <p:nvPicPr>
          <p:cNvPr id="173" name="infn_general.pngGoogle Shape;64;p14" descr="infn_general.pngGoogle Shape;64;p14">
            <a:extLst>
              <a:ext uri="{FF2B5EF4-FFF2-40B4-BE49-F238E27FC236}">
                <a16:creationId xmlns:a16="http://schemas.microsoft.com/office/drawing/2014/main" id="{324C2844-AD6E-9937-C8F0-833FE1B4AE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6814" y="146936"/>
            <a:ext cx="1109471" cy="616932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Google Shape;148;p20">
            <a:extLst>
              <a:ext uri="{FF2B5EF4-FFF2-40B4-BE49-F238E27FC236}">
                <a16:creationId xmlns:a16="http://schemas.microsoft.com/office/drawing/2014/main" id="{83866379-0A42-9E75-A9CB-29F154051BAC}"/>
              </a:ext>
            </a:extLst>
          </p:cNvPr>
          <p:cNvSpPr txBox="1"/>
          <p:nvPr/>
        </p:nvSpPr>
        <p:spPr>
          <a:xfrm>
            <a:off x="272682" y="148347"/>
            <a:ext cx="7828867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sz="2800" b="1">
                <a:solidFill>
                  <a:schemeClr val="accent1">
                    <a:satOff val="-31580"/>
                    <a:lumOff val="-12156"/>
                  </a:schemeClr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rPr lang="en-US" sz="2700" dirty="0"/>
              <a:t>Dalla </a:t>
            </a:r>
            <a:r>
              <a:rPr lang="en-US" sz="2700" dirty="0" err="1"/>
              <a:t>disponibilità</a:t>
            </a:r>
            <a:r>
              <a:rPr lang="en-US" sz="2700" dirty="0"/>
              <a:t> </a:t>
            </a:r>
            <a:r>
              <a:rPr lang="en-US" sz="2700" dirty="0" err="1"/>
              <a:t>all’utilizzo</a:t>
            </a:r>
            <a:r>
              <a:rPr lang="en-US" sz="2700" dirty="0"/>
              <a:t> </a:t>
            </a:r>
            <a:r>
              <a:rPr lang="en-US" sz="2700" dirty="0" err="1"/>
              <a:t>dei</a:t>
            </a:r>
            <a:r>
              <a:rPr lang="en-US" sz="2700" dirty="0"/>
              <a:t> </a:t>
            </a:r>
            <a:r>
              <a:rPr lang="en-US" sz="2700" dirty="0" err="1"/>
              <a:t>processi</a:t>
            </a:r>
            <a:endParaRPr sz="2700" dirty="0"/>
          </a:p>
        </p:txBody>
      </p:sp>
      <p:sp>
        <p:nvSpPr>
          <p:cNvPr id="175" name="Google Shape;153;p20">
            <a:extLst>
              <a:ext uri="{FF2B5EF4-FFF2-40B4-BE49-F238E27FC236}">
                <a16:creationId xmlns:a16="http://schemas.microsoft.com/office/drawing/2014/main" id="{063E4154-DDBA-F683-DF83-9B2F0FE72421}"/>
              </a:ext>
            </a:extLst>
          </p:cNvPr>
          <p:cNvSpPr/>
          <p:nvPr/>
        </p:nvSpPr>
        <p:spPr>
          <a:xfrm>
            <a:off x="702450" y="818024"/>
            <a:ext cx="7739100" cy="1"/>
          </a:xfrm>
          <a:prstGeom prst="line">
            <a:avLst/>
          </a:prstGeom>
          <a:ln>
            <a:solidFill>
              <a:schemeClr val="accent2">
                <a:lumOff val="21764"/>
              </a:schemeClr>
            </a:solidFill>
          </a:ln>
        </p:spPr>
        <p:txBody>
          <a:bodyPr lIns="0" tIns="0" rIns="0" bIns="0"/>
          <a:lstStyle/>
          <a:p>
            <a:endParaRPr dirty="0"/>
          </a:p>
        </p:txBody>
      </p:sp>
      <p:sp>
        <p:nvSpPr>
          <p:cNvPr id="180" name="Google Shape;692;p42">
            <a:extLst>
              <a:ext uri="{FF2B5EF4-FFF2-40B4-BE49-F238E27FC236}">
                <a16:creationId xmlns:a16="http://schemas.microsoft.com/office/drawing/2014/main" id="{553F5CFF-9683-261D-0F17-DB7CE38FD778}"/>
              </a:ext>
            </a:extLst>
          </p:cNvPr>
          <p:cNvSpPr txBox="1"/>
          <p:nvPr/>
        </p:nvSpPr>
        <p:spPr>
          <a:xfrm>
            <a:off x="297052" y="870603"/>
            <a:ext cx="8600060" cy="15999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pPr marL="139700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400"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endParaRPr sz="1600" dirty="0"/>
          </a:p>
          <a:p>
            <a:pPr marL="457200" indent="-317500" algn="just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400"/>
              <a:buFont typeface="Arial"/>
              <a:buChar char="●"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it-IT" sz="1600" noProof="0" dirty="0"/>
              <a:t>Punta a </a:t>
            </a:r>
            <a:r>
              <a:rPr lang="it-IT" sz="1600" noProof="0" dirty="0">
                <a:solidFill>
                  <a:srgbClr val="7030A0"/>
                </a:solidFill>
              </a:rPr>
              <a:t>rafforzare</a:t>
            </a:r>
            <a:r>
              <a:rPr lang="it-IT" sz="1600" noProof="0" dirty="0"/>
              <a:t> le </a:t>
            </a:r>
            <a:r>
              <a:rPr lang="it-IT" sz="1600" noProof="0" dirty="0">
                <a:solidFill>
                  <a:srgbClr val="7030A0"/>
                </a:solidFill>
              </a:rPr>
              <a:t>capacità produttive </a:t>
            </a:r>
            <a:r>
              <a:rPr lang="it-IT" sz="1600" noProof="0" dirty="0"/>
              <a:t>europee e riconosce che la frammentazione della domanda e le dimensioni limitate del mercato possono determinare un sottoutilizzo delle capacità tecnologiche emergenti.</a:t>
            </a:r>
            <a:endParaRPr lang="it-IT" sz="1600" dirty="0"/>
          </a:p>
          <a:p>
            <a:pPr marL="457200" indent="-317500" algn="just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400"/>
              <a:buFont typeface="Arial"/>
              <a:buChar char="●"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it-IT" sz="1600" noProof="0" dirty="0"/>
              <a:t>Introduce </a:t>
            </a:r>
            <a:r>
              <a:rPr lang="it-IT" sz="1600" noProof="0" dirty="0">
                <a:solidFill>
                  <a:srgbClr val="7030A0"/>
                </a:solidFill>
              </a:rPr>
              <a:t>strumenti</a:t>
            </a:r>
            <a:r>
              <a:rPr lang="it-IT" sz="1600" noProof="0" dirty="0"/>
              <a:t> (demand </a:t>
            </a:r>
            <a:r>
              <a:rPr lang="it-IT" sz="1600" noProof="0" dirty="0" err="1"/>
              <a:t>accelerators</a:t>
            </a:r>
            <a:r>
              <a:rPr lang="it-IT" sz="1600" noProof="0" dirty="0"/>
              <a:t>, demand forum, appalti congiunti) per </a:t>
            </a:r>
            <a:r>
              <a:rPr lang="it-IT" sz="1600" noProof="0" dirty="0">
                <a:solidFill>
                  <a:srgbClr val="7030A0"/>
                </a:solidFill>
              </a:rPr>
              <a:t>aggregare</a:t>
            </a:r>
            <a:r>
              <a:rPr lang="it-IT" sz="1600" noProof="0" dirty="0"/>
              <a:t> la domanda.</a:t>
            </a:r>
          </a:p>
        </p:txBody>
      </p:sp>
      <p:sp>
        <p:nvSpPr>
          <p:cNvPr id="2" name="Google Shape;692;p42">
            <a:extLst>
              <a:ext uri="{FF2B5EF4-FFF2-40B4-BE49-F238E27FC236}">
                <a16:creationId xmlns:a16="http://schemas.microsoft.com/office/drawing/2014/main" id="{798D4D2D-9584-781D-4BE8-7FF1DC02DDCB}"/>
              </a:ext>
            </a:extLst>
          </p:cNvPr>
          <p:cNvSpPr txBox="1"/>
          <p:nvPr/>
        </p:nvSpPr>
        <p:spPr>
          <a:xfrm>
            <a:off x="343038" y="2616555"/>
            <a:ext cx="8457924" cy="23201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pPr marL="139700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400"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endParaRPr sz="1600" dirty="0"/>
          </a:p>
          <a:p>
            <a:pPr marL="457200" indent="-317500" algn="just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400"/>
              <a:buFont typeface="Arial"/>
              <a:buChar char="●"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it-IT" sz="1600" dirty="0"/>
              <a:t>Comprendere le </a:t>
            </a:r>
            <a:r>
              <a:rPr lang="it-IT" sz="1600" dirty="0">
                <a:solidFill>
                  <a:srgbClr val="7030A0"/>
                </a:solidFill>
              </a:rPr>
              <a:t>cause</a:t>
            </a:r>
            <a:r>
              <a:rPr lang="it-IT" sz="1600" dirty="0"/>
              <a:t> di un eventuale </a:t>
            </a:r>
            <a:r>
              <a:rPr lang="it-IT" sz="1600" dirty="0">
                <a:solidFill>
                  <a:srgbClr val="7030A0"/>
                </a:solidFill>
              </a:rPr>
              <a:t>sottoutilizzo</a:t>
            </a:r>
            <a:r>
              <a:rPr lang="it-IT" sz="1600" dirty="0"/>
              <a:t> di processi tecnologici europei nominalmente disponibili.</a:t>
            </a:r>
            <a:endParaRPr lang="it-IT" sz="1600" noProof="0" dirty="0"/>
          </a:p>
          <a:p>
            <a:pPr marL="457200" indent="-317500" algn="just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400"/>
              <a:buFont typeface="Arial"/>
              <a:buChar char="●"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it-IT" sz="1600" dirty="0"/>
              <a:t>Identificare eventuali </a:t>
            </a:r>
            <a:r>
              <a:rPr lang="it-IT" sz="1600" dirty="0">
                <a:solidFill>
                  <a:srgbClr val="7030A0"/>
                </a:solidFill>
              </a:rPr>
              <a:t>barriere</a:t>
            </a:r>
            <a:r>
              <a:rPr lang="it-IT" sz="1600" dirty="0"/>
              <a:t> tecniche, organizzative e contrattuali che limitino l’accesso e </a:t>
            </a:r>
            <a:r>
              <a:rPr lang="it-IT" sz="1600" dirty="0">
                <a:solidFill>
                  <a:srgbClr val="7030A0"/>
                </a:solidFill>
              </a:rPr>
              <a:t>l’adozione</a:t>
            </a:r>
            <a:r>
              <a:rPr lang="it-IT" sz="1600" dirty="0"/>
              <a:t> di tecnologie europee.</a:t>
            </a:r>
          </a:p>
          <a:p>
            <a:pPr marL="457200" indent="-317500" algn="just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400"/>
              <a:buFont typeface="Arial"/>
              <a:buChar char="●"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it-IT" sz="1600" dirty="0"/>
              <a:t>Adottare meccanismi di </a:t>
            </a:r>
            <a:r>
              <a:rPr lang="it-IT" sz="1600" dirty="0">
                <a:solidFill>
                  <a:srgbClr val="7030A0"/>
                </a:solidFill>
              </a:rPr>
              <a:t>superamento</a:t>
            </a:r>
            <a:r>
              <a:rPr lang="it-IT" sz="1600" dirty="0"/>
              <a:t>, pur nel quadro di un mercato aperto e competitivo.</a:t>
            </a:r>
            <a:endParaRPr lang="it-IT" sz="1600" noProof="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C9888A7F-30B2-013E-027C-4342D8B54E74}"/>
              </a:ext>
            </a:extLst>
          </p:cNvPr>
          <p:cNvSpPr txBox="1"/>
          <p:nvPr/>
        </p:nvSpPr>
        <p:spPr>
          <a:xfrm>
            <a:off x="389024" y="2723997"/>
            <a:ext cx="1631800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000" b="1" i="1" u="none" strike="noStrike" cap="none" spc="0" normalizeH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Arial Narrow" panose="020B0604020202020204" pitchFamily="34" charset="0"/>
                <a:ea typeface="+mn-ea"/>
                <a:cs typeface="+mn-cs"/>
                <a:sym typeface="Arial"/>
              </a:rPr>
              <a:t>Focus area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721092F-67BE-14BD-D56C-2723D445337D}"/>
              </a:ext>
            </a:extLst>
          </p:cNvPr>
          <p:cNvSpPr txBox="1"/>
          <p:nvPr/>
        </p:nvSpPr>
        <p:spPr>
          <a:xfrm>
            <a:off x="441804" y="972056"/>
            <a:ext cx="1631800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2000" b="1" i="1" dirty="0">
                <a:solidFill>
                  <a:schemeClr val="accent1"/>
                </a:solidFill>
                <a:latin typeface="Arial Narrow" panose="020B0604020202020204" pitchFamily="34" charset="0"/>
              </a:rPr>
              <a:t>Chips Act 2.0</a:t>
            </a:r>
            <a:endParaRPr kumimoji="0" lang="it-IT" sz="2000" b="1" i="1" u="none" strike="noStrike" cap="none" spc="0" normalizeH="0" dirty="0">
              <a:ln>
                <a:noFill/>
              </a:ln>
              <a:solidFill>
                <a:schemeClr val="accent1"/>
              </a:solidFill>
              <a:effectLst/>
              <a:uFillTx/>
              <a:latin typeface="Arial Narrow" panose="020B0604020202020204" pitchFamily="34" charset="0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877988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CAC61-763E-E64D-409F-52C246C97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61;p14">
            <a:extLst>
              <a:ext uri="{FF2B5EF4-FFF2-40B4-BE49-F238E27FC236}">
                <a16:creationId xmlns:a16="http://schemas.microsoft.com/office/drawing/2014/main" id="{C18D0A58-C413-886A-A0C3-642FB94C99A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754976" y="4700819"/>
            <a:ext cx="266182" cy="3183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fontScale="92500" lnSpcReduction="10000"/>
          </a:bodyPr>
          <a:lstStyle/>
          <a:p>
            <a:fld id="{86CB4B4D-7CA3-9044-876B-883B54F8677D}" type="slidenum">
              <a:rPr/>
              <a:t>5</a:t>
            </a:fld>
            <a:endParaRPr dirty="0"/>
          </a:p>
        </p:txBody>
      </p:sp>
      <p:pic>
        <p:nvPicPr>
          <p:cNvPr id="173" name="infn_general.pngGoogle Shape;64;p14" descr="infn_general.pngGoogle Shape;64;p14">
            <a:extLst>
              <a:ext uri="{FF2B5EF4-FFF2-40B4-BE49-F238E27FC236}">
                <a16:creationId xmlns:a16="http://schemas.microsoft.com/office/drawing/2014/main" id="{559CB325-6A33-DBAD-3E7D-ED04839B9D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6814" y="146936"/>
            <a:ext cx="1109471" cy="616932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Google Shape;148;p20">
            <a:extLst>
              <a:ext uri="{FF2B5EF4-FFF2-40B4-BE49-F238E27FC236}">
                <a16:creationId xmlns:a16="http://schemas.microsoft.com/office/drawing/2014/main" id="{8A6C5095-CFA6-4E83-96F3-104E8001BCBB}"/>
              </a:ext>
            </a:extLst>
          </p:cNvPr>
          <p:cNvSpPr txBox="1"/>
          <p:nvPr/>
        </p:nvSpPr>
        <p:spPr>
          <a:xfrm>
            <a:off x="272682" y="148347"/>
            <a:ext cx="7828867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sz="2800" b="1">
                <a:solidFill>
                  <a:schemeClr val="accent1">
                    <a:satOff val="-31580"/>
                    <a:lumOff val="-12156"/>
                  </a:schemeClr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rPr lang="en-US" dirty="0" err="1"/>
              <a:t>Semiconduttori</a:t>
            </a:r>
            <a:r>
              <a:rPr lang="en-US" dirty="0"/>
              <a:t> per </a:t>
            </a:r>
            <a:r>
              <a:rPr lang="en-US" dirty="0" err="1"/>
              <a:t>ambienti</a:t>
            </a:r>
            <a:r>
              <a:rPr lang="en-US" dirty="0"/>
              <a:t> </a:t>
            </a:r>
            <a:r>
              <a:rPr lang="en-US" dirty="0" err="1"/>
              <a:t>estremi</a:t>
            </a:r>
            <a:endParaRPr dirty="0"/>
          </a:p>
        </p:txBody>
      </p:sp>
      <p:sp>
        <p:nvSpPr>
          <p:cNvPr id="175" name="Google Shape;153;p20">
            <a:extLst>
              <a:ext uri="{FF2B5EF4-FFF2-40B4-BE49-F238E27FC236}">
                <a16:creationId xmlns:a16="http://schemas.microsoft.com/office/drawing/2014/main" id="{63C26569-EF38-554C-4655-72D925A0DD94}"/>
              </a:ext>
            </a:extLst>
          </p:cNvPr>
          <p:cNvSpPr/>
          <p:nvPr/>
        </p:nvSpPr>
        <p:spPr>
          <a:xfrm>
            <a:off x="702450" y="818024"/>
            <a:ext cx="7739100" cy="1"/>
          </a:xfrm>
          <a:prstGeom prst="line">
            <a:avLst/>
          </a:prstGeom>
          <a:ln>
            <a:solidFill>
              <a:schemeClr val="accent2">
                <a:lumOff val="21764"/>
              </a:schemeClr>
            </a:solidFill>
          </a:ln>
        </p:spPr>
        <p:txBody>
          <a:bodyPr lIns="0" tIns="0" rIns="0" bIns="0"/>
          <a:lstStyle/>
          <a:p>
            <a:endParaRPr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B3E63F4-99C2-3404-7D7A-AA44B4BB70AF}"/>
              </a:ext>
            </a:extLst>
          </p:cNvPr>
          <p:cNvSpPr txBox="1"/>
          <p:nvPr/>
        </p:nvSpPr>
        <p:spPr>
          <a:xfrm>
            <a:off x="389024" y="2833725"/>
            <a:ext cx="1631800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000" b="1" i="1" u="none" strike="noStrike" cap="none" spc="0" normalizeH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Arial Narrow" panose="020B0604020202020204" pitchFamily="34" charset="0"/>
                <a:ea typeface="+mn-ea"/>
                <a:cs typeface="+mn-cs"/>
                <a:sym typeface="Arial"/>
              </a:rPr>
              <a:t>Focus area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DEA74C18-B050-1CCA-8E3A-F50191AA4149}"/>
              </a:ext>
            </a:extLst>
          </p:cNvPr>
          <p:cNvSpPr txBox="1"/>
          <p:nvPr/>
        </p:nvSpPr>
        <p:spPr>
          <a:xfrm>
            <a:off x="441804" y="972056"/>
            <a:ext cx="1631800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2000" b="1" i="1" dirty="0">
                <a:solidFill>
                  <a:schemeClr val="accent1"/>
                </a:solidFill>
                <a:latin typeface="Arial Narrow" panose="020B0604020202020204" pitchFamily="34" charset="0"/>
              </a:rPr>
              <a:t>Chips Act 2.0</a:t>
            </a:r>
            <a:endParaRPr kumimoji="0" lang="it-IT" sz="2000" b="1" i="1" u="none" strike="noStrike" cap="none" spc="0" normalizeH="0" dirty="0">
              <a:ln>
                <a:noFill/>
              </a:ln>
              <a:solidFill>
                <a:schemeClr val="accent1"/>
              </a:solidFill>
              <a:effectLst/>
              <a:uFillTx/>
              <a:latin typeface="Arial Narrow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" name="Google Shape;692;p42">
            <a:extLst>
              <a:ext uri="{FF2B5EF4-FFF2-40B4-BE49-F238E27FC236}">
                <a16:creationId xmlns:a16="http://schemas.microsoft.com/office/drawing/2014/main" id="{DDCCAC80-3349-7AEF-CECD-FCFF31BA56D7}"/>
              </a:ext>
            </a:extLst>
          </p:cNvPr>
          <p:cNvSpPr txBox="1"/>
          <p:nvPr/>
        </p:nvSpPr>
        <p:spPr>
          <a:xfrm>
            <a:off x="272682" y="872181"/>
            <a:ext cx="8457924" cy="1883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pPr marL="139700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400"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endParaRPr sz="1600" dirty="0"/>
          </a:p>
          <a:p>
            <a:pPr marL="457200" indent="-317500" algn="just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400"/>
              <a:buFont typeface="Arial"/>
              <a:buChar char="●"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it-IT" sz="1600" dirty="0" err="1"/>
              <a:t>R</a:t>
            </a:r>
            <a:r>
              <a:rPr lang="it-IT" sz="1600" noProof="0" dirty="0" err="1"/>
              <a:t>iconosce</a:t>
            </a:r>
            <a:r>
              <a:rPr lang="it-IT" sz="1600" noProof="0" dirty="0"/>
              <a:t> la necessità di </a:t>
            </a:r>
            <a:r>
              <a:rPr lang="it-IT" sz="1600" noProof="0" dirty="0">
                <a:solidFill>
                  <a:srgbClr val="7030A0"/>
                </a:solidFill>
              </a:rPr>
              <a:t>semiconduttori </a:t>
            </a:r>
            <a:r>
              <a:rPr lang="it-IT" sz="1600" noProof="0" dirty="0"/>
              <a:t>in grado di operare in ambienti </a:t>
            </a:r>
            <a:r>
              <a:rPr lang="it-IT" sz="1600" noProof="0" dirty="0">
                <a:solidFill>
                  <a:srgbClr val="7030A0"/>
                </a:solidFill>
              </a:rPr>
              <a:t>estremi</a:t>
            </a:r>
            <a:r>
              <a:rPr lang="it-IT" sz="1600" noProof="0" dirty="0"/>
              <a:t> ed </a:t>
            </a:r>
            <a:r>
              <a:rPr lang="it-IT" sz="1600" noProof="0" dirty="0">
                <a:solidFill>
                  <a:srgbClr val="7030A0"/>
                </a:solidFill>
              </a:rPr>
              <a:t>ostili</a:t>
            </a:r>
            <a:r>
              <a:rPr lang="it-IT" sz="1600" noProof="0" dirty="0"/>
              <a:t> (spazio e difesa) e la rilevanza di </a:t>
            </a:r>
            <a:r>
              <a:rPr lang="it-IT" sz="1600" noProof="0" dirty="0">
                <a:solidFill>
                  <a:srgbClr val="7030A0"/>
                </a:solidFill>
              </a:rPr>
              <a:t>circuiti criogenici </a:t>
            </a:r>
            <a:r>
              <a:rPr lang="it-IT" sz="1600" noProof="0" dirty="0"/>
              <a:t>come abilitanti per le </a:t>
            </a:r>
            <a:r>
              <a:rPr lang="it-IT" sz="1600" noProof="0" dirty="0">
                <a:solidFill>
                  <a:srgbClr val="7030A0"/>
                </a:solidFill>
              </a:rPr>
              <a:t>tecnologie quantistiche</a:t>
            </a:r>
            <a:r>
              <a:rPr lang="it-IT" sz="1600" noProof="0" dirty="0"/>
              <a:t>.</a:t>
            </a:r>
          </a:p>
          <a:p>
            <a:pPr marL="457200" indent="-317500" algn="just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400"/>
              <a:buFont typeface="Arial"/>
              <a:buChar char="●"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it-IT" sz="1600" dirty="0"/>
              <a:t>Sostiene </a:t>
            </a:r>
            <a:r>
              <a:rPr lang="it-IT" sz="1600" dirty="0">
                <a:solidFill>
                  <a:srgbClr val="7030A0"/>
                </a:solidFill>
              </a:rPr>
              <a:t>capacità avanzate </a:t>
            </a:r>
            <a:r>
              <a:rPr lang="it-IT" sz="1600" dirty="0"/>
              <a:t>di progettazione, linee pilota e infrastrutture di test e validazione in diversi ambiti applicativi strategici.</a:t>
            </a:r>
          </a:p>
        </p:txBody>
      </p:sp>
      <p:sp>
        <p:nvSpPr>
          <p:cNvPr id="6" name="Google Shape;692;p42">
            <a:extLst>
              <a:ext uri="{FF2B5EF4-FFF2-40B4-BE49-F238E27FC236}">
                <a16:creationId xmlns:a16="http://schemas.microsoft.com/office/drawing/2014/main" id="{28E8CE3F-A504-43A9-76EB-A7A1FBDD1C2C}"/>
              </a:ext>
            </a:extLst>
          </p:cNvPr>
          <p:cNvSpPr txBox="1"/>
          <p:nvPr/>
        </p:nvSpPr>
        <p:spPr>
          <a:xfrm>
            <a:off x="343038" y="2675991"/>
            <a:ext cx="8457924" cy="23201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pPr marL="139700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400"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endParaRPr sz="1600" dirty="0"/>
          </a:p>
          <a:p>
            <a:pPr marL="457200" indent="-317500" algn="just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400"/>
              <a:buFont typeface="Arial"/>
              <a:buChar char="●"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it-IT" sz="1600" noProof="0" dirty="0"/>
              <a:t>Valutare l’opportunità di passare da un modello </a:t>
            </a:r>
            <a:r>
              <a:rPr lang="it-IT" sz="1600" noProof="0" dirty="0">
                <a:solidFill>
                  <a:srgbClr val="7030A0"/>
                </a:solidFill>
              </a:rPr>
              <a:t>verticale</a:t>
            </a:r>
            <a:r>
              <a:rPr lang="it-IT" sz="1600" noProof="0" dirty="0"/>
              <a:t> ad uno </a:t>
            </a:r>
            <a:r>
              <a:rPr lang="it-IT" sz="1600" noProof="0" dirty="0">
                <a:solidFill>
                  <a:srgbClr val="7030A0"/>
                </a:solidFill>
              </a:rPr>
              <a:t>orizzontale</a:t>
            </a:r>
            <a:r>
              <a:rPr lang="it-IT" sz="1600" noProof="0" dirty="0"/>
              <a:t> per la progettazione di semiconduttori destinati ad operare in ambienti estremi.</a:t>
            </a:r>
          </a:p>
          <a:p>
            <a:pPr marL="457200" indent="-317500" algn="just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400"/>
              <a:buFont typeface="Arial"/>
              <a:buChar char="●"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it-IT" sz="1600" noProof="0" dirty="0">
                <a:solidFill>
                  <a:srgbClr val="7030A0"/>
                </a:solidFill>
              </a:rPr>
              <a:t>Integrazione</a:t>
            </a:r>
            <a:r>
              <a:rPr lang="it-IT" sz="1600" noProof="0" dirty="0"/>
              <a:t> di caratterizzazione dei processi, PDK estesi, librerie di IP qualificate e infrastrutture di test integrate.</a:t>
            </a:r>
            <a:endParaRPr lang="it-IT" sz="1600" dirty="0"/>
          </a:p>
          <a:p>
            <a:pPr marL="457200" indent="-317500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400"/>
              <a:buFont typeface="Arial"/>
              <a:buChar char="●"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it-IT" sz="1600" dirty="0"/>
              <a:t>Da soluzioni specifiche per singole applicazioni ad un </a:t>
            </a:r>
            <a:r>
              <a:rPr lang="it-IT" sz="1600" dirty="0">
                <a:solidFill>
                  <a:srgbClr val="7030A0"/>
                </a:solidFill>
              </a:rPr>
              <a:t>ecosistema europeo </a:t>
            </a:r>
            <a:r>
              <a:rPr lang="it-IT" sz="1600" dirty="0"/>
              <a:t>integrato.</a:t>
            </a:r>
            <a:endParaRPr lang="it-IT" sz="1600" noProof="0" dirty="0"/>
          </a:p>
        </p:txBody>
      </p:sp>
    </p:spTree>
    <p:extLst>
      <p:ext uri="{BB962C8B-B14F-4D97-AF65-F5344CB8AC3E}">
        <p14:creationId xmlns:p14="http://schemas.microsoft.com/office/powerpoint/2010/main" val="80406949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080F0-751C-DCE7-D255-98F7AB599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61;p14">
            <a:extLst>
              <a:ext uri="{FF2B5EF4-FFF2-40B4-BE49-F238E27FC236}">
                <a16:creationId xmlns:a16="http://schemas.microsoft.com/office/drawing/2014/main" id="{D553AB11-E22E-B6C3-DC74-57231E253D0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8754976" y="4700819"/>
            <a:ext cx="266182" cy="3183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fontScale="92500" lnSpcReduction="10000"/>
          </a:bodyPr>
          <a:lstStyle/>
          <a:p>
            <a:fld id="{86CB4B4D-7CA3-9044-876B-883B54F8677D}" type="slidenum">
              <a:rPr/>
              <a:t>6</a:t>
            </a:fld>
            <a:endParaRPr dirty="0"/>
          </a:p>
        </p:txBody>
      </p:sp>
      <p:pic>
        <p:nvPicPr>
          <p:cNvPr id="173" name="infn_general.pngGoogle Shape;64;p14" descr="infn_general.pngGoogle Shape;64;p14">
            <a:extLst>
              <a:ext uri="{FF2B5EF4-FFF2-40B4-BE49-F238E27FC236}">
                <a16:creationId xmlns:a16="http://schemas.microsoft.com/office/drawing/2014/main" id="{4A633223-1545-7E7F-2B9C-0DD0287060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6814" y="146936"/>
            <a:ext cx="1109471" cy="616932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Google Shape;148;p20">
            <a:extLst>
              <a:ext uri="{FF2B5EF4-FFF2-40B4-BE49-F238E27FC236}">
                <a16:creationId xmlns:a16="http://schemas.microsoft.com/office/drawing/2014/main" id="{C644F7BD-E90B-D632-5A48-96581E45E927}"/>
              </a:ext>
            </a:extLst>
          </p:cNvPr>
          <p:cNvSpPr txBox="1"/>
          <p:nvPr/>
        </p:nvSpPr>
        <p:spPr>
          <a:xfrm>
            <a:off x="272682" y="148347"/>
            <a:ext cx="7828867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sz="2800" b="1">
                <a:solidFill>
                  <a:schemeClr val="accent1">
                    <a:satOff val="-31580"/>
                    <a:lumOff val="-12156"/>
                  </a:schemeClr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rPr lang="en-US" dirty="0" err="1"/>
              <a:t>Mobilitare</a:t>
            </a:r>
            <a:r>
              <a:rPr lang="en-US" dirty="0"/>
              <a:t> </a:t>
            </a:r>
            <a:r>
              <a:rPr lang="en-US" dirty="0" err="1"/>
              <a:t>appieno</a:t>
            </a:r>
            <a:r>
              <a:rPr lang="en-US" dirty="0"/>
              <a:t> il </a:t>
            </a:r>
            <a:r>
              <a:rPr lang="en-US" dirty="0" err="1"/>
              <a:t>potenziale</a:t>
            </a:r>
            <a:r>
              <a:rPr lang="en-US" dirty="0"/>
              <a:t> </a:t>
            </a:r>
            <a:r>
              <a:rPr lang="en-US" dirty="0" err="1"/>
              <a:t>umano</a:t>
            </a:r>
            <a:endParaRPr dirty="0"/>
          </a:p>
        </p:txBody>
      </p:sp>
      <p:sp>
        <p:nvSpPr>
          <p:cNvPr id="175" name="Google Shape;153;p20">
            <a:extLst>
              <a:ext uri="{FF2B5EF4-FFF2-40B4-BE49-F238E27FC236}">
                <a16:creationId xmlns:a16="http://schemas.microsoft.com/office/drawing/2014/main" id="{15370A3B-4E23-E08B-5539-DD8081393649}"/>
              </a:ext>
            </a:extLst>
          </p:cNvPr>
          <p:cNvSpPr/>
          <p:nvPr/>
        </p:nvSpPr>
        <p:spPr>
          <a:xfrm>
            <a:off x="702450" y="818024"/>
            <a:ext cx="7739100" cy="1"/>
          </a:xfrm>
          <a:prstGeom prst="line">
            <a:avLst/>
          </a:prstGeom>
          <a:ln>
            <a:solidFill>
              <a:schemeClr val="accent2">
                <a:lumOff val="21764"/>
              </a:schemeClr>
            </a:solidFill>
          </a:ln>
        </p:spPr>
        <p:txBody>
          <a:bodyPr lIns="0" tIns="0" rIns="0" bIns="0"/>
          <a:lstStyle/>
          <a:p>
            <a:endParaRPr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C25DDAAF-6DB4-82DB-3429-1003685B4A52}"/>
              </a:ext>
            </a:extLst>
          </p:cNvPr>
          <p:cNvSpPr txBox="1"/>
          <p:nvPr/>
        </p:nvSpPr>
        <p:spPr>
          <a:xfrm>
            <a:off x="389024" y="2769933"/>
            <a:ext cx="1631800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000" b="1" i="1" u="none" strike="noStrike" cap="none" spc="0" normalizeH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Arial Narrow" panose="020B0604020202020204" pitchFamily="34" charset="0"/>
                <a:ea typeface="+mn-ea"/>
                <a:cs typeface="+mn-cs"/>
                <a:sym typeface="Arial"/>
              </a:rPr>
              <a:t>Focus area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BD702CF2-50AF-FE29-2683-B3B2E7ED2AE8}"/>
              </a:ext>
            </a:extLst>
          </p:cNvPr>
          <p:cNvSpPr txBox="1"/>
          <p:nvPr/>
        </p:nvSpPr>
        <p:spPr>
          <a:xfrm>
            <a:off x="441804" y="972056"/>
            <a:ext cx="1631800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2000" b="1" i="1" dirty="0">
                <a:solidFill>
                  <a:schemeClr val="accent1"/>
                </a:solidFill>
                <a:latin typeface="Arial Narrow" panose="020B0604020202020204" pitchFamily="34" charset="0"/>
              </a:rPr>
              <a:t>Chips Act 2.0</a:t>
            </a:r>
            <a:endParaRPr kumimoji="0" lang="it-IT" sz="2000" b="1" i="1" u="none" strike="noStrike" cap="none" spc="0" normalizeH="0" dirty="0">
              <a:ln>
                <a:noFill/>
              </a:ln>
              <a:solidFill>
                <a:schemeClr val="accent1"/>
              </a:solidFill>
              <a:effectLst/>
              <a:uFillTx/>
              <a:latin typeface="Arial Narrow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" name="Google Shape;692;p42">
            <a:extLst>
              <a:ext uri="{FF2B5EF4-FFF2-40B4-BE49-F238E27FC236}">
                <a16:creationId xmlns:a16="http://schemas.microsoft.com/office/drawing/2014/main" id="{00D21D18-B53B-FF71-AC3B-6B0CA1E53DDB}"/>
              </a:ext>
            </a:extLst>
          </p:cNvPr>
          <p:cNvSpPr txBox="1"/>
          <p:nvPr/>
        </p:nvSpPr>
        <p:spPr>
          <a:xfrm>
            <a:off x="272682" y="872181"/>
            <a:ext cx="8457924" cy="15999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pPr marL="139700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400"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endParaRPr sz="1600" dirty="0"/>
          </a:p>
          <a:p>
            <a:pPr marL="457200" indent="-317500" algn="just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400"/>
              <a:buFont typeface="Arial"/>
              <a:buChar char="●"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it-IT" sz="1600" dirty="0"/>
              <a:t>Affronta in modo significativo la </a:t>
            </a:r>
            <a:r>
              <a:rPr lang="it-IT" sz="1600" dirty="0">
                <a:solidFill>
                  <a:srgbClr val="7030A0"/>
                </a:solidFill>
              </a:rPr>
              <a:t>carenza di competenze </a:t>
            </a:r>
            <a:r>
              <a:rPr lang="it-IT" sz="1600" dirty="0"/>
              <a:t>nel settore dei semiconduttori, attraverso formazione, competence centers e accesso </a:t>
            </a:r>
            <a:r>
              <a:rPr lang="it-IT" sz="1600" dirty="0" err="1"/>
              <a:t>hands-on</a:t>
            </a:r>
            <a:r>
              <a:rPr lang="it-IT" sz="1600" dirty="0"/>
              <a:t> a infrastrutture avanzate di design.</a:t>
            </a:r>
            <a:endParaRPr lang="it-IT" sz="1600" noProof="0" dirty="0"/>
          </a:p>
          <a:p>
            <a:pPr marL="457200" indent="-317500" algn="just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400"/>
              <a:buFont typeface="Arial"/>
              <a:buChar char="●"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it-IT" sz="1600" dirty="0"/>
              <a:t>Riconosce il ruolo di </a:t>
            </a:r>
            <a:r>
              <a:rPr lang="it-IT" sz="1600" dirty="0">
                <a:solidFill>
                  <a:srgbClr val="7030A0"/>
                </a:solidFill>
              </a:rPr>
              <a:t>Università, RTO ed industria </a:t>
            </a:r>
            <a:r>
              <a:rPr lang="it-IT" sz="1600" dirty="0"/>
              <a:t>nella formazione di personale qualificato.</a:t>
            </a:r>
          </a:p>
        </p:txBody>
      </p:sp>
      <p:sp>
        <p:nvSpPr>
          <p:cNvPr id="6" name="Google Shape;692;p42">
            <a:extLst>
              <a:ext uri="{FF2B5EF4-FFF2-40B4-BE49-F238E27FC236}">
                <a16:creationId xmlns:a16="http://schemas.microsoft.com/office/drawing/2014/main" id="{51A0BBCC-EEFC-FE9B-7EAA-7A769EE25455}"/>
              </a:ext>
            </a:extLst>
          </p:cNvPr>
          <p:cNvSpPr txBox="1"/>
          <p:nvPr/>
        </p:nvSpPr>
        <p:spPr>
          <a:xfrm>
            <a:off x="343038" y="2712567"/>
            <a:ext cx="8457924" cy="23201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pPr marL="139700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400"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endParaRPr sz="1600" dirty="0"/>
          </a:p>
          <a:p>
            <a:pPr marL="457200" indent="-317500" algn="just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400"/>
              <a:buFont typeface="Arial"/>
              <a:buChar char="●"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it-IT" sz="1600" dirty="0"/>
              <a:t>Assicurare che le </a:t>
            </a:r>
            <a:r>
              <a:rPr lang="it-IT" sz="1600" dirty="0">
                <a:solidFill>
                  <a:srgbClr val="7030A0"/>
                </a:solidFill>
              </a:rPr>
              <a:t>iniziative</a:t>
            </a:r>
            <a:r>
              <a:rPr lang="it-IT" sz="1600" dirty="0"/>
              <a:t> su competenze e design possano </a:t>
            </a:r>
            <a:r>
              <a:rPr lang="it-IT" sz="1600" dirty="0">
                <a:solidFill>
                  <a:srgbClr val="7030A0"/>
                </a:solidFill>
              </a:rPr>
              <a:t>mobilitare tutti </a:t>
            </a:r>
            <a:r>
              <a:rPr lang="it-IT" sz="1600" dirty="0"/>
              <a:t>gli attori effettivamente rilevanti, indipendentemente dalla loro missione istituzionale primaria.</a:t>
            </a:r>
          </a:p>
          <a:p>
            <a:pPr marL="457200" indent="-317500" algn="just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400"/>
              <a:buFont typeface="Arial"/>
              <a:buChar char="●"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it-IT" sz="1600" dirty="0"/>
              <a:t>Affiancare ai tape-out con finalità formativa l’opportunità di partecipare a disegni di </a:t>
            </a:r>
            <a:r>
              <a:rPr lang="it-IT" sz="1600" dirty="0">
                <a:solidFill>
                  <a:srgbClr val="7030A0"/>
                </a:solidFill>
              </a:rPr>
              <a:t>chip avanzati </a:t>
            </a:r>
            <a:r>
              <a:rPr lang="it-IT" sz="1600" dirty="0"/>
              <a:t>in contesti che possono tollerare un </a:t>
            </a:r>
            <a:r>
              <a:rPr lang="it-IT" sz="1600" dirty="0">
                <a:solidFill>
                  <a:srgbClr val="7030A0"/>
                </a:solidFill>
              </a:rPr>
              <a:t>maggior livello di rischio </a:t>
            </a:r>
            <a:r>
              <a:rPr lang="it-IT" sz="1600" dirty="0"/>
              <a:t>dell’impresa privata.</a:t>
            </a:r>
          </a:p>
          <a:p>
            <a:pPr marL="457200" indent="-317500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400"/>
              <a:buFont typeface="Arial"/>
              <a:buChar char="●"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it-IT" sz="1600" noProof="0" dirty="0"/>
              <a:t>Dal learning by tape-out al learning by </a:t>
            </a:r>
            <a:r>
              <a:rPr lang="it-IT" sz="1600" noProof="0" dirty="0" err="1"/>
              <a:t>advanced</a:t>
            </a:r>
            <a:r>
              <a:rPr lang="it-IT" sz="1600" noProof="0" dirty="0"/>
              <a:t> design.</a:t>
            </a:r>
          </a:p>
        </p:txBody>
      </p:sp>
    </p:spTree>
    <p:extLst>
      <p:ext uri="{BB962C8B-B14F-4D97-AF65-F5344CB8AC3E}">
        <p14:creationId xmlns:p14="http://schemas.microsoft.com/office/powerpoint/2010/main" val="58953685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594</Words>
  <Application>Microsoft Macintosh PowerPoint</Application>
  <PresentationFormat>Presentazione su schermo (16:9)</PresentationFormat>
  <Paragraphs>58</Paragraphs>
  <Slides>6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9" baseType="lpstr">
      <vt:lpstr>Arial</vt:lpstr>
      <vt:lpstr>Arial Narrow</vt:lpstr>
      <vt:lpstr>Simple Light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fabio magrone</dc:creator>
  <cp:lastModifiedBy>Angelo Rivetti</cp:lastModifiedBy>
  <cp:revision>16</cp:revision>
  <dcterms:modified xsi:type="dcterms:W3CDTF">2026-09-15T15:26:22Z</dcterms:modified>
</cp:coreProperties>
</file>