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lear Sans" panose="020B0604020202020204" charset="0"/>
      <p:regular r:id="rId18"/>
    </p:embeddedFont>
    <p:embeddedFont>
      <p:font typeface="Clear Sans Bold" panose="020B0604020202020204" charset="0"/>
      <p:regular r:id="rId19"/>
    </p:embeddedFont>
    <p:embeddedFont>
      <p:font typeface="Clear Sans Bold Italics" panose="020B0604020202020204" charset="0"/>
      <p:regular r:id="rId20"/>
    </p:embeddedFont>
    <p:embeddedFont>
      <p:font typeface="Clear Sans Italics" panose="020B0604020202020204" charset="0"/>
      <p:regular r:id="rId21"/>
    </p:embeddedFont>
    <p:embeddedFont>
      <p:font typeface="League Spartan" panose="020B0604020202020204" charset="0"/>
      <p:regular r:id="rId22"/>
    </p:embeddedFont>
    <p:embeddedFont>
      <p:font typeface="Lora Bold" panose="020B0604020202020204" charset="0"/>
      <p:regular r:id="rId23"/>
    </p:embeddedFont>
    <p:embeddedFont>
      <p:font typeface="Lora Bold Italics" panose="020B0604020202020204" charset="0"/>
      <p:regular r:id="rId24"/>
    </p:embeddedFont>
    <p:embeddedFont>
      <p:font typeface="Roboto Slab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6" autoAdjust="0"/>
    <p:restoredTop sz="86455" autoAdjust="0"/>
  </p:normalViewPr>
  <p:slideViewPr>
    <p:cSldViewPr>
      <p:cViewPr varScale="1">
        <p:scale>
          <a:sx n="61" d="100"/>
          <a:sy n="61" d="100"/>
        </p:scale>
        <p:origin x="24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5140" y="366284"/>
            <a:ext cx="3499325" cy="1186303"/>
          </a:xfrm>
          <a:custGeom>
            <a:avLst/>
            <a:gdLst/>
            <a:ahLst/>
            <a:cxnLst/>
            <a:rect l="l" t="t" r="r" b="b"/>
            <a:pathLst>
              <a:path w="3499325" h="1186303">
                <a:moveTo>
                  <a:pt x="0" y="0"/>
                </a:moveTo>
                <a:lnTo>
                  <a:pt x="3499325" y="0"/>
                </a:lnTo>
                <a:lnTo>
                  <a:pt x="3499325" y="1186303"/>
                </a:lnTo>
                <a:lnTo>
                  <a:pt x="0" y="1186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120" t="-21930" r="-12028" b="-185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0896" y="5767279"/>
            <a:ext cx="1331631" cy="777573"/>
          </a:xfrm>
          <a:custGeom>
            <a:avLst/>
            <a:gdLst/>
            <a:ahLst/>
            <a:cxnLst/>
            <a:rect l="l" t="t" r="r" b="b"/>
            <a:pathLst>
              <a:path w="1331631" h="777573">
                <a:moveTo>
                  <a:pt x="0" y="0"/>
                </a:moveTo>
                <a:lnTo>
                  <a:pt x="1331630" y="0"/>
                </a:lnTo>
                <a:lnTo>
                  <a:pt x="1331630" y="777573"/>
                </a:lnTo>
                <a:lnTo>
                  <a:pt x="0" y="777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07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9323" y="5926477"/>
            <a:ext cx="1379691" cy="459178"/>
          </a:xfrm>
          <a:custGeom>
            <a:avLst/>
            <a:gdLst/>
            <a:ahLst/>
            <a:cxnLst/>
            <a:rect l="l" t="t" r="r" b="b"/>
            <a:pathLst>
              <a:path w="1379691" h="459178">
                <a:moveTo>
                  <a:pt x="0" y="0"/>
                </a:moveTo>
                <a:lnTo>
                  <a:pt x="1379691" y="0"/>
                </a:lnTo>
                <a:lnTo>
                  <a:pt x="1379691" y="459178"/>
                </a:lnTo>
                <a:lnTo>
                  <a:pt x="0" y="459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07139" y="5926477"/>
            <a:ext cx="1457709" cy="459178"/>
          </a:xfrm>
          <a:custGeom>
            <a:avLst/>
            <a:gdLst/>
            <a:ahLst/>
            <a:cxnLst/>
            <a:rect l="l" t="t" r="r" b="b"/>
            <a:pathLst>
              <a:path w="1457709" h="459178">
                <a:moveTo>
                  <a:pt x="0" y="0"/>
                </a:moveTo>
                <a:lnTo>
                  <a:pt x="1457709" y="0"/>
                </a:lnTo>
                <a:lnTo>
                  <a:pt x="1457709" y="459178"/>
                </a:lnTo>
                <a:lnTo>
                  <a:pt x="0" y="4591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02973" y="5898112"/>
            <a:ext cx="1426474" cy="515908"/>
          </a:xfrm>
          <a:custGeom>
            <a:avLst/>
            <a:gdLst/>
            <a:ahLst/>
            <a:cxnLst/>
            <a:rect l="l" t="t" r="r" b="b"/>
            <a:pathLst>
              <a:path w="1426474" h="515908">
                <a:moveTo>
                  <a:pt x="0" y="0"/>
                </a:moveTo>
                <a:lnTo>
                  <a:pt x="1426474" y="0"/>
                </a:lnTo>
                <a:lnTo>
                  <a:pt x="1426474" y="515908"/>
                </a:lnTo>
                <a:lnTo>
                  <a:pt x="0" y="51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67572" y="5926477"/>
            <a:ext cx="1083962" cy="504092"/>
          </a:xfrm>
          <a:custGeom>
            <a:avLst/>
            <a:gdLst/>
            <a:ahLst/>
            <a:cxnLst/>
            <a:rect l="l" t="t" r="r" b="b"/>
            <a:pathLst>
              <a:path w="1083962" h="504092">
                <a:moveTo>
                  <a:pt x="0" y="0"/>
                </a:moveTo>
                <a:lnTo>
                  <a:pt x="1083961" y="0"/>
                </a:lnTo>
                <a:lnTo>
                  <a:pt x="1083961" y="504091"/>
                </a:lnTo>
                <a:lnTo>
                  <a:pt x="0" y="504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89658" y="5926477"/>
            <a:ext cx="1047090" cy="523545"/>
          </a:xfrm>
          <a:custGeom>
            <a:avLst/>
            <a:gdLst/>
            <a:ahLst/>
            <a:cxnLst/>
            <a:rect l="l" t="t" r="r" b="b"/>
            <a:pathLst>
              <a:path w="1047090" h="523545">
                <a:moveTo>
                  <a:pt x="0" y="0"/>
                </a:moveTo>
                <a:lnTo>
                  <a:pt x="1047090" y="0"/>
                </a:lnTo>
                <a:lnTo>
                  <a:pt x="1047090" y="523544"/>
                </a:lnTo>
                <a:lnTo>
                  <a:pt x="0" y="5235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7295" y="1571637"/>
            <a:ext cx="8079010" cy="4171926"/>
          </a:xfrm>
          <a:custGeom>
            <a:avLst/>
            <a:gdLst/>
            <a:ahLst/>
            <a:cxnLst/>
            <a:rect l="l" t="t" r="r" b="b"/>
            <a:pathLst>
              <a:path w="8079010" h="4171926">
                <a:moveTo>
                  <a:pt x="0" y="0"/>
                </a:moveTo>
                <a:lnTo>
                  <a:pt x="8079010" y="0"/>
                </a:lnTo>
                <a:lnTo>
                  <a:pt x="8079010" y="4171926"/>
                </a:lnTo>
                <a:lnTo>
                  <a:pt x="0" y="4171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696" t="-3279" r="-6140" b="-3722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57836" y="366284"/>
            <a:ext cx="1658469" cy="1084643"/>
          </a:xfrm>
          <a:custGeom>
            <a:avLst/>
            <a:gdLst/>
            <a:ahLst/>
            <a:cxnLst/>
            <a:rect l="l" t="t" r="r" b="b"/>
            <a:pathLst>
              <a:path w="1658469" h="1084643">
                <a:moveTo>
                  <a:pt x="0" y="0"/>
                </a:moveTo>
                <a:lnTo>
                  <a:pt x="1658469" y="0"/>
                </a:lnTo>
                <a:lnTo>
                  <a:pt x="1658469" y="1084643"/>
                </a:lnTo>
                <a:lnTo>
                  <a:pt x="0" y="1084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79" r="-17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92148" y="2121214"/>
            <a:ext cx="6487691" cy="2600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5"/>
              </a:lnSpc>
            </a:pPr>
            <a:r>
              <a:rPr lang="en-US" sz="2982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Rigenerazione Sostenibile dell’Agricoltura</a:t>
            </a:r>
          </a:p>
          <a:p>
            <a:pPr algn="l">
              <a:lnSpc>
                <a:spcPts val="4175"/>
              </a:lnSpc>
            </a:pPr>
            <a:r>
              <a:rPr lang="en-US" sz="2982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nei territori </a:t>
            </a:r>
          </a:p>
          <a:p>
            <a:pPr algn="l">
              <a:lnSpc>
                <a:spcPts val="4175"/>
              </a:lnSpc>
            </a:pPr>
            <a:r>
              <a:rPr lang="en-US" sz="2982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colpiti da</a:t>
            </a:r>
          </a:p>
          <a:p>
            <a:pPr algn="l">
              <a:lnSpc>
                <a:spcPts val="4175"/>
              </a:lnSpc>
              <a:spcBef>
                <a:spcPct val="0"/>
              </a:spcBef>
            </a:pPr>
            <a:r>
              <a:rPr lang="en-US" sz="2982" b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Xylella fastidiosa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326" y="0"/>
            <a:ext cx="10630244" cy="7615584"/>
          </a:xfrm>
          <a:custGeom>
            <a:avLst/>
            <a:gdLst/>
            <a:ahLst/>
            <a:cxnLst/>
            <a:rect l="l" t="t" r="r" b="b"/>
            <a:pathLst>
              <a:path w="10630244" h="7615584">
                <a:moveTo>
                  <a:pt x="0" y="0"/>
                </a:moveTo>
                <a:lnTo>
                  <a:pt x="10630244" y="0"/>
                </a:lnTo>
                <a:lnTo>
                  <a:pt x="10630244" y="7615584"/>
                </a:lnTo>
                <a:lnTo>
                  <a:pt x="0" y="7615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0" r="-37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39905" y="-1359657"/>
            <a:ext cx="2194560" cy="219456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32033" y="515725"/>
            <a:ext cx="4813102" cy="57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5"/>
              </a:lnSpc>
              <a:spcBef>
                <a:spcPct val="0"/>
              </a:spcBef>
            </a:pPr>
            <a:r>
              <a:rPr lang="en-US" sz="3367" spc="-168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Programmi per il futuro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3550" y="1350149"/>
            <a:ext cx="8496492" cy="127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4"/>
              </a:lnSpc>
            </a:pPr>
            <a:r>
              <a:rPr lang="en-US" sz="1867" spc="-9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DAJS ha recentemente presentato una nuova proposta intitolata “Agricoltura rigenerativa post xylella” nell’ambito del secondo avviso “Distretti del cibo” pubblicato dal MASAF. </a:t>
            </a:r>
          </a:p>
          <a:p>
            <a:pPr algn="just">
              <a:lnSpc>
                <a:spcPts val="2614"/>
              </a:lnSpc>
              <a:spcBef>
                <a:spcPct val="0"/>
              </a:spcBef>
            </a:pPr>
            <a:r>
              <a:rPr lang="en-US" sz="1867" spc="-93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proposta ha un valore di circa 25 milioni di euro.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295" y="118777"/>
            <a:ext cx="6346038" cy="7114805"/>
          </a:xfrm>
          <a:custGeom>
            <a:avLst/>
            <a:gdLst/>
            <a:ahLst/>
            <a:cxnLst/>
            <a:rect l="l" t="t" r="r" b="b"/>
            <a:pathLst>
              <a:path w="6346038" h="7114805">
                <a:moveTo>
                  <a:pt x="0" y="0"/>
                </a:moveTo>
                <a:lnTo>
                  <a:pt x="6346038" y="0"/>
                </a:lnTo>
                <a:lnTo>
                  <a:pt x="6346038" y="7114806"/>
                </a:lnTo>
                <a:lnTo>
                  <a:pt x="0" y="711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8" b="-195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05272" y="300978"/>
            <a:ext cx="2185616" cy="701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3"/>
              </a:lnSpc>
            </a:pPr>
            <a:r>
              <a:rPr lang="en-US" sz="2124" b="1" i="1">
                <a:solidFill>
                  <a:srgbClr val="004AAD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"Nel Salento qualcosa si sta muovendo con un piano di rigenerazione che sta portando avanti il DAJS. Un piano che punta a creare una nuova agricoltura più resiliente all'adattamento climatico, meno impattante."</a:t>
            </a:r>
          </a:p>
          <a:p>
            <a:pPr algn="ctr">
              <a:lnSpc>
                <a:spcPts val="2829"/>
              </a:lnSpc>
            </a:pPr>
            <a:r>
              <a:rPr lang="en-US" sz="2021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ctr">
              <a:lnSpc>
                <a:spcPts val="2829"/>
              </a:lnSpc>
            </a:pPr>
            <a:r>
              <a:rPr lang="en-US" sz="2021" b="1" i="1">
                <a:solidFill>
                  <a:srgbClr val="004AAD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(Riccardo Valentini)</a:t>
            </a:r>
          </a:p>
          <a:p>
            <a:pPr algn="ctr">
              <a:lnSpc>
                <a:spcPts val="2829"/>
              </a:lnSpc>
              <a:spcBef>
                <a:spcPct val="0"/>
              </a:spcBef>
            </a:pPr>
            <a:endParaRPr lang="en-US" sz="2021" b="1" i="1">
              <a:solidFill>
                <a:srgbClr val="004AAD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01707"/>
            <a:ext cx="9753600" cy="3711787"/>
          </a:xfrm>
          <a:custGeom>
            <a:avLst/>
            <a:gdLst/>
            <a:ahLst/>
            <a:cxnLst/>
            <a:rect l="l" t="t" r="r" b="b"/>
            <a:pathLst>
              <a:path w="9753600" h="3711787">
                <a:moveTo>
                  <a:pt x="0" y="0"/>
                </a:moveTo>
                <a:lnTo>
                  <a:pt x="9753600" y="0"/>
                </a:lnTo>
                <a:lnTo>
                  <a:pt x="9753600" y="3711786"/>
                </a:lnTo>
                <a:lnTo>
                  <a:pt x="0" y="3711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1520" y="3085147"/>
            <a:ext cx="8439004" cy="175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Del distretto fanno parte un numero cospicuo di </a:t>
            </a:r>
            <a:r>
              <a:rPr lang="en-US" sz="16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imprese, associazioni, enti, province, comuni, camere di commercio, università e centri di ricerca</a:t>
            </a:r>
            <a:r>
              <a:rPr lang="en-US" sz="1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Nasce per perseguire le finalità espresse dalla L.R. n. 23/2007 della Regione Puglia (Distretti Produttivi) e dall’art.13 del D. Lgs. 228/2001 (Distretti Agroalimentari). È stato riconosciuto in via definitiva dalla Regione Puglia con Delibera di Giunta Regionale n. 51/2011.</a:t>
            </a:r>
          </a:p>
          <a:p>
            <a:pPr algn="just">
              <a:lnSpc>
                <a:spcPts val="2379"/>
              </a:lnSpc>
              <a:spcBef>
                <a:spcPct val="0"/>
              </a:spcBef>
            </a:pPr>
            <a:endParaRPr lang="en-US" sz="169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1520" y="1247978"/>
            <a:ext cx="8290560" cy="4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8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69766" y="520569"/>
            <a:ext cx="3049580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3700" spc="-185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cos’è il DAJS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1123819"/>
            <a:ext cx="8439004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</a:t>
            </a:r>
            <a:r>
              <a:rPr lang="en-US" sz="16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Distretto Agroalimentare di Qualità Jonico Salentino (DAJS)</a:t>
            </a:r>
            <a:r>
              <a:rPr lang="en-US" sz="1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è il risultato di una collaborazione territoriale decennale sviluppata tra i maggiori attori ed operatori del settore agricolo ed agroalimentare, su problemi e prospettive dei territori delle province di Lecce, Brindisi e Taranto.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1520" y="2509264"/>
            <a:ext cx="2092971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0"/>
              </a:lnSpc>
            </a:pPr>
            <a:r>
              <a:rPr lang="en-US" sz="3400" spc="-17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 siamo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520" y="4918392"/>
            <a:ext cx="4052478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5"/>
              </a:lnSpc>
            </a:pPr>
            <a:r>
              <a:rPr lang="en-US" sz="3300" spc="-165">
                <a:solidFill>
                  <a:srgbClr val="F57C0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storia del DAJS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5451792"/>
            <a:ext cx="8439004" cy="146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60"/>
              </a:lnSpc>
              <a:spcBef>
                <a:spcPct val="0"/>
              </a:spcBef>
            </a:pPr>
            <a:r>
              <a:rPr lang="en-US" sz="168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15 gennaio 2013 il DAJS si è dato veste giuridica costituendosi in </a:t>
            </a:r>
            <a:r>
              <a:rPr lang="en-US" sz="1685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società consortile a responsabilità limitata</a:t>
            </a:r>
            <a:r>
              <a:rPr lang="en-US" sz="168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Per effetto della Legge n. 205 del 27 dicembre 2017 (Finanziaria 2018) a seguito di specifica comunicazione della Regione Puglia al MIPAAF, il DAJS è stato iscritto nel Registro Nazionale dei Distretti del Cibo.</a:t>
            </a:r>
          </a:p>
          <a:p>
            <a:pPr algn="just">
              <a:lnSpc>
                <a:spcPts val="2360"/>
              </a:lnSpc>
              <a:spcBef>
                <a:spcPct val="0"/>
              </a:spcBef>
            </a:pPr>
            <a:endParaRPr lang="en-US" sz="1685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240627" y="2194560"/>
          <a:ext cx="7474489" cy="4495800"/>
        </p:xfrm>
        <a:graphic>
          <a:graphicData uri="http://schemas.openxmlformats.org/drawingml/2006/table">
            <a:tbl>
              <a:tblPr/>
              <a:tblGrid>
                <a:gridCol w="747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334 IMPRESE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14  OO..PP..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1  CCIAA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1 PROVINCIA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15 COMUNI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3 UNIVERSITA’ E CENTRI DI RICERCA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240627" y="572186"/>
            <a:ext cx="7272346" cy="9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3700" spc="-185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composizione della compagine sociale del DAJS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0627" y="1710397"/>
            <a:ext cx="7272346" cy="32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2600" spc="-130">
                <a:solidFill>
                  <a:srgbClr val="F57C0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nostri numeri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913449" y="864544"/>
          <a:ext cx="7953655" cy="5943602"/>
        </p:xfrm>
        <a:graphic>
          <a:graphicData uri="http://schemas.openxmlformats.org/drawingml/2006/table">
            <a:tbl>
              <a:tblPr/>
              <a:tblGrid>
                <a:gridCol w="224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PANTALEO PICCINNO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PRESIDENTE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ALESSANDRO CANDIDO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VICE PRESIDENTE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ALFONSO CAVALLO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 - PRESIDENTE COLDIRETTI PUGLIA E TA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PIETRO DE PADOVA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 - PRESIDENTE CIA BR E TA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GIOVANNI RIPA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 - PRESIDENTE COLDIRETTI BR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GIUSEPPE PICCINNI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MARCO PAGANO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 - DELEGATO CCIAA BR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SANTO INGROSSO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DONATO FUSCO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GIUSEPPE COPPOLA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WALTER INGROSSO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DONATO TAURINO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IMPRENDITORE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STEFANO MINERVA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PRESIDENTE PROVINCIA DI LECCE - SINDACO DI GALLIPOLI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 algn="l">
                        <a:lnSpc>
                          <a:spcPts val="1540"/>
                        </a:lnSpc>
                        <a:defRPr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ADRIANA POLI BORTONE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SINDACO DI LECCE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CONSIGLIERE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47449" y="287019"/>
            <a:ext cx="9058703" cy="44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3500" spc="-175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consiglio di amministrazione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38261" y="2500920"/>
          <a:ext cx="8077078" cy="4082761"/>
        </p:xfrm>
        <a:graphic>
          <a:graphicData uri="http://schemas.openxmlformats.org/drawingml/2006/table">
            <a:tbl>
              <a:tblPr/>
              <a:tblGrid>
                <a:gridCol w="240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069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PROGRAMMA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BENEFICIARI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INVESTIMENTI AMMESSI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C/C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69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4AAD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RIGENERAZIONE SOSTENIBILE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4AAD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76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4AAD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49.670.620,67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004AAD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31.198.655,60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19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B0323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RADICI VIRTUOSE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B0323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97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B0323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46.444.323,12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B0323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29.437.357,05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069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F57C09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INNOVAZIONE E BENESSERE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F57C09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20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F57C09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36.141.396,23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F57C09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20.120.445,44  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35"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totali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193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132.256.340,02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99"/>
                        </a:lnSpc>
                        <a:defRPr/>
                      </a:pPr>
                      <a:r>
                        <a:rPr lang="en-US" sz="1499" b="1">
                          <a:solidFill>
                            <a:srgbClr val="F57C09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</a:t>
                      </a:r>
                      <a:r>
                        <a:rPr lang="en-US" sz="1499" b="1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80.756.458,09 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68911" y="1158994"/>
            <a:ext cx="8615777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  <a:spcBef>
                <a:spcPct val="0"/>
              </a:spcBef>
            </a:pPr>
            <a:r>
              <a:rPr lang="en-US" sz="1699" spc="-8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DAJS, dopo un lungo percorso di consultazione e partecipazione degli attori del territorio, ha risposto all’Avviso MIPAAF 10900/20 </a:t>
            </a:r>
            <a:r>
              <a:rPr lang="en-US" sz="1699" i="1" spc="-84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“Contratto di Distretto Xylella - Rigenerazione Sostenibile dell’agricoltura nei territori colpiti da Xylella Fastidiosa”</a:t>
            </a:r>
            <a:r>
              <a:rPr lang="en-US" sz="1699" spc="-8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con la presentazione di</a:t>
            </a:r>
            <a:r>
              <a:rPr lang="en-US" sz="1699" b="1" spc="-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tre proposte di Contratto di Distretto Xylella</a:t>
            </a:r>
            <a:r>
              <a:rPr lang="en-US" sz="1699" spc="-84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Tutte le proposte sono state </a:t>
            </a:r>
            <a:r>
              <a:rPr lang="en-US" sz="1699" b="1" spc="-84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approvate e finanziate dal MASAF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83446" y="462400"/>
            <a:ext cx="438670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spc="-185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contratti di distretto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243" y="1086015"/>
            <a:ext cx="8389837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Programma “Rigenerazione Sostenibile” ha l’obiettivo di disporre di un</a:t>
            </a:r>
            <a:r>
              <a:rPr lang="en-US" sz="1500" i="1">
                <a:solidFill>
                  <a:srgbClr val="000000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 Piano di Rigenerazione Sostenibile dell’agricoltura jonico-salentina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che restituisca una visione di medio-lungo termine del futuro agricolo dell’area colpita da Xylella Fastidiosa.</a:t>
            </a:r>
          </a:p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Piano combina le </a:t>
            </a:r>
            <a:r>
              <a:rPr lang="en-US" sz="1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iniziative di studio e ricerca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più avanzate di cui dispone il territorio con le </a:t>
            </a:r>
            <a:r>
              <a:rPr lang="en-US" sz="1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energie imprenditoriali endogene ed esogene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impegnate nella realizzazione di progetti di diversificazione produttiva e di integrazione in filiera.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32243" y="3308515"/>
            <a:ext cx="8389837" cy="2149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25"/>
              </a:lnSpc>
              <a:spcBef>
                <a:spcPct val="0"/>
              </a:spcBef>
            </a:pPr>
            <a:r>
              <a:rPr lang="en-US" sz="151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Programma “Radici Virtuose” prevede due linee di intervento:</a:t>
            </a:r>
          </a:p>
          <a:p>
            <a:pPr marL="327728" lvl="1" indent="-163864" algn="just">
              <a:lnSpc>
                <a:spcPts val="2125"/>
              </a:lnSpc>
              <a:spcBef>
                <a:spcPct val="0"/>
              </a:spcBef>
              <a:buAutoNum type="arabicPeriod"/>
            </a:pPr>
            <a:r>
              <a:rPr lang="en-US" sz="1517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favorire la diversificazione colturale</a:t>
            </a:r>
            <a:r>
              <a:rPr lang="en-US" sz="151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sfruttando le potenzialità di un territorio fortemente vocato a numerose possibili nuove colture specializzate mediterranee, e l’integrazione delle stesse in filiera;</a:t>
            </a:r>
          </a:p>
          <a:p>
            <a:pPr marL="327728" lvl="1" indent="-163864" algn="just">
              <a:lnSpc>
                <a:spcPts val="2125"/>
              </a:lnSpc>
              <a:spcBef>
                <a:spcPct val="0"/>
              </a:spcBef>
              <a:buAutoNum type="arabicPeriod"/>
            </a:pPr>
            <a:r>
              <a:rPr lang="en-US" sz="1517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promuovere le produzioni di qualità certificate DOP e IGP</a:t>
            </a:r>
            <a:r>
              <a:rPr lang="en-US" sz="1517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facendo leva sui valori della specificità, della sostenibilità, della salubrità e del piacere, che accrescono nel consumatore la percezione della qualità dei prodotti e, dunque, del loro valore aggiunto.</a:t>
            </a:r>
          </a:p>
          <a:p>
            <a:pPr algn="just">
              <a:lnSpc>
                <a:spcPts val="2125"/>
              </a:lnSpc>
              <a:spcBef>
                <a:spcPct val="0"/>
              </a:spcBef>
            </a:pPr>
            <a:endParaRPr lang="en-US" sz="1517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2243" y="5770511"/>
            <a:ext cx="838983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Programma “Innovazione e Benessere” riguarda investimenti relativi a </a:t>
            </a:r>
            <a:r>
              <a:rPr lang="en-US" sz="1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colture a più elevato valore aggiunto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 punta ad uno </a:t>
            </a:r>
            <a:r>
              <a:rPr lang="en-US" sz="1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sviluppo commerciale di rete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nonché sull’</a:t>
            </a:r>
            <a:r>
              <a:rPr lang="en-US" sz="1500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innovazione tecnologica</a:t>
            </a:r>
            <a:r>
              <a:rPr lang="en-US" sz="15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al fine di innescare un nuovo e più duraturo processo di sviluppo sostenibile.</a:t>
            </a:r>
          </a:p>
          <a:p>
            <a:pPr algn="just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9506" y="539432"/>
            <a:ext cx="5848313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en-US" sz="3700" spc="-185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rigenerazione sostenibile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2243" y="2814803"/>
            <a:ext cx="6102520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5"/>
              </a:lnSpc>
            </a:pPr>
            <a:r>
              <a:rPr lang="en-US" sz="3700" spc="-185">
                <a:solidFill>
                  <a:srgbClr val="B032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radici virtuose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2243" y="5329186"/>
            <a:ext cx="6102520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5"/>
              </a:lnSpc>
            </a:pPr>
            <a:r>
              <a:rPr lang="en-US" sz="3700" spc="-185">
                <a:solidFill>
                  <a:srgbClr val="F57C0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innovazione e benessere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">
        <p:cut/>
      </p:transition>
    </mc:Choice>
    <mc:Fallback xmlns="">
      <p:transition advClick="0" advTm="3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31520" y="1170370"/>
          <a:ext cx="8523461" cy="5719190"/>
        </p:xfrm>
        <a:graphic>
          <a:graphicData uri="http://schemas.openxmlformats.org/drawingml/2006/table">
            <a:tbl>
              <a:tblPr/>
              <a:tblGrid>
                <a:gridCol w="544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896"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1E743F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RIGENERAZIONE SOSTENIBILE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B03237"/>
                          </a:solidFill>
                          <a:latin typeface="League Spartan"/>
                          <a:ea typeface="League Spartan"/>
                          <a:cs typeface="League Spartan"/>
                          <a:sym typeface="League Spartan"/>
                        </a:rPr>
                        <a:t>RADICI VIRTUOSE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294">
                <a:tc>
                  <a:txBody>
                    <a:bodyPr/>
                    <a:lstStyle/>
                    <a:p>
                      <a:pPr algn="just">
                        <a:lnSpc>
                          <a:spcPts val="2039"/>
                        </a:lnSpc>
                        <a:defRPr/>
                      </a:pPr>
                      <a:r>
                        <a:rPr lang="en-US" sz="1499" b="1" spc="-112">
                          <a:solidFill>
                            <a:srgbClr val="1E743F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Progetto di Ricerca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che coinvolge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6 enti pubblici 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di ricerca: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Università del Salento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(UNISALENTO),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Istituto Agronomico Mediterraneo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(CIHEAM),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Centro euro-Mediterraneo sui Cambiamenti Climatici 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(CMCC),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Centro Nazionale Ricerche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(IPSP-CNR),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Università degli Studi di Bari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(UNIBA),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Politecnico di Bari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(POLIBA).</a:t>
                      </a:r>
                      <a:endParaRPr lang="en-US" sz="1100"/>
                    </a:p>
                    <a:p>
                      <a:pPr algn="just">
                        <a:lnSpc>
                          <a:spcPts val="2039"/>
                        </a:lnSpc>
                      </a:pPr>
                      <a:endParaRPr lang="en-US" sz="1100"/>
                    </a:p>
                    <a:p>
                      <a:pPr algn="just">
                        <a:lnSpc>
                          <a:spcPts val="2039"/>
                        </a:lnSpc>
                      </a:pP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L’obiettivo è di disporre di un </a:t>
                      </a:r>
                      <a:r>
                        <a:rPr lang="en-US" sz="1499" b="1" i="1" spc="-112">
                          <a:solidFill>
                            <a:srgbClr val="000000"/>
                          </a:solidFill>
                          <a:latin typeface="Clear Sans Bold Italics"/>
                          <a:ea typeface="Clear Sans Bold Italics"/>
                          <a:cs typeface="Clear Sans Bold Italics"/>
                          <a:sym typeface="Clear Sans Bold Italics"/>
                        </a:rPr>
                        <a:t>Piano di Rigenerazione Sostenibile dell’agricoltura Jonico-Salentina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che restituisca una visione di medio-lungo termine del futuro agricolo dell’area colpita da Xylella Fastidiosa.</a:t>
                      </a:r>
                    </a:p>
                    <a:p>
                      <a:pPr algn="just">
                        <a:lnSpc>
                          <a:spcPts val="2039"/>
                        </a:lnSpc>
                      </a:pPr>
                      <a:endParaRPr lang="en-US" sz="1499" spc="-112">
                        <a:solidFill>
                          <a:srgbClr val="000000"/>
                        </a:solidFill>
                        <a:latin typeface="Clear Sans"/>
                        <a:ea typeface="Clear Sans"/>
                        <a:cs typeface="Clear Sans"/>
                        <a:sym typeface="Clear Sans"/>
                      </a:endParaRPr>
                    </a:p>
                    <a:p>
                      <a:pPr algn="just">
                        <a:lnSpc>
                          <a:spcPts val="2039"/>
                        </a:lnSpc>
                      </a:pP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L’importantissima infrastruttura di ricerca conta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150 ricercatori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impegnati nel piano, con il coordinamento tecnico del 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dr. Fabrizio De Castro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e il coordinamento scientifico del</a:t>
                      </a:r>
                      <a:r>
                        <a:rPr lang="en-US" sz="1499" b="1" spc="-112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Comitato Tecnico Scientifico del DAJS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composto dal </a:t>
                      </a:r>
                      <a:r>
                        <a:rPr lang="en-US" sz="1499" b="1" i="1" spc="-112">
                          <a:solidFill>
                            <a:srgbClr val="000000"/>
                          </a:solidFill>
                          <a:latin typeface="Clear Sans Bold Italics"/>
                          <a:ea typeface="Clear Sans Bold Italics"/>
                          <a:cs typeface="Clear Sans Bold Italics"/>
                          <a:sym typeface="Clear Sans Bold Italics"/>
                        </a:rPr>
                        <a:t>prof. Fabio Pollice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Magnifico Rettore di Unisalento, dal </a:t>
                      </a:r>
                      <a:r>
                        <a:rPr lang="en-US" sz="1499" b="1" i="1" spc="-112">
                          <a:solidFill>
                            <a:srgbClr val="000000"/>
                          </a:solidFill>
                          <a:latin typeface="Clear Sans Bold Italics"/>
                          <a:ea typeface="Clear Sans Bold Italics"/>
                          <a:cs typeface="Clear Sans Bold Italics"/>
                          <a:sym typeface="Clear Sans Bold Italics"/>
                        </a:rPr>
                        <a:t>prof. Teodoro Miano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Ordinario Università di Bari e Segretario Generale del Ciheam-Paris e dal </a:t>
                      </a:r>
                      <a:r>
                        <a:rPr lang="en-US" sz="1499" b="1" i="1" spc="-112">
                          <a:solidFill>
                            <a:srgbClr val="000000"/>
                          </a:solidFill>
                          <a:latin typeface="Clear Sans Bold Italics"/>
                          <a:ea typeface="Clear Sans Bold Italics"/>
                          <a:cs typeface="Clear Sans Bold Italics"/>
                          <a:sym typeface="Clear Sans Bold Italics"/>
                        </a:rPr>
                        <a:t>prof. Riccardo Valentini</a:t>
                      </a:r>
                      <a:r>
                        <a:rPr lang="en-US" sz="1499" spc="-112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Ordinario Università della Tuscia e Premio Nobel per le ricerche sul clima.</a:t>
                      </a:r>
                    </a:p>
                  </a:txBody>
                  <a:tcPr marL="133350" marR="133350" marT="133350" marB="133350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59"/>
                        </a:lnSpc>
                        <a:defRPr/>
                      </a:pPr>
                      <a:r>
                        <a:rPr lang="en-US" sz="1399" b="1">
                          <a:solidFill>
                            <a:srgbClr val="B03237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Progetto di promozione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che coinvolge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4 consorzi di tutela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coordinati dal Dajs: i Consorzi di tutela e valorizzazione dei vini del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Primitivo di Manduria DOC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del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Salice Salentino DOP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e dei vini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Salento IGP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, dei vini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DOP Brindisi e DOP</a:t>
                      </a:r>
                      <a:endParaRPr lang="en-US" sz="1100"/>
                    </a:p>
                    <a:p>
                      <a:pPr algn="just">
                        <a:lnSpc>
                          <a:spcPts val="1959"/>
                        </a:lnSpc>
                      </a:pP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Squinzano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 e il Consorzio di tutela dell’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olio extra vergine di oliva IGP Puglia</a:t>
                      </a: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.</a:t>
                      </a:r>
                    </a:p>
                    <a:p>
                      <a:pPr algn="just">
                        <a:lnSpc>
                          <a:spcPts val="1959"/>
                        </a:lnSpc>
                      </a:pPr>
                      <a:endParaRPr lang="en-US" sz="1399">
                        <a:solidFill>
                          <a:srgbClr val="000000"/>
                        </a:solidFill>
                        <a:latin typeface="Clear Sans"/>
                        <a:ea typeface="Clear Sans"/>
                        <a:cs typeface="Clear Sans"/>
                        <a:sym typeface="Clear Sans"/>
                      </a:endParaRPr>
                    </a:p>
                    <a:p>
                      <a:pPr algn="just">
                        <a:lnSpc>
                          <a:spcPts val="1959"/>
                        </a:lnSpc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L’obiettivo è promuovere e valorizzare i prodotti agricoli del territorio salentino,</a:t>
                      </a:r>
                    </a:p>
                    <a:p>
                      <a:pPr algn="just">
                        <a:lnSpc>
                          <a:spcPts val="1959"/>
                        </a:lnSpc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Clear Sans"/>
                          <a:ea typeface="Clear Sans"/>
                          <a:cs typeface="Clear Sans"/>
                          <a:sym typeface="Clear Sans"/>
                        </a:rPr>
                        <a:t>attraverso gli alfieri delle produzioni di eccellenza: </a:t>
                      </a:r>
                      <a:r>
                        <a:rPr lang="en-US" sz="1399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Vino e Olio.</a:t>
                      </a:r>
                    </a:p>
                  </a:txBody>
                  <a:tcPr marL="133350" marR="133350" marT="133350" marB="13335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629966" y="437799"/>
            <a:ext cx="649366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spc="-185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azioni trasversali dei progetti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91452" y="1724916"/>
          <a:ext cx="4145280" cy="1035023"/>
        </p:xfrm>
        <a:graphic>
          <a:graphicData uri="http://schemas.openxmlformats.org/drawingml/2006/table">
            <a:tbl>
              <a:tblPr/>
              <a:tblGrid>
                <a:gridCol w="148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28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39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RICHIESTE PRESENTATE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RICHIESTE PRESENTATE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53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28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RICHIESTI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RICHIESTI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7.683.663,68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28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7.683.663,68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291578" y="348368"/>
            <a:ext cx="3170443" cy="49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  <a:spcBef>
                <a:spcPct val="0"/>
              </a:spcBef>
            </a:pPr>
            <a:r>
              <a:rPr lang="en-US" sz="2907" spc="-145">
                <a:solidFill>
                  <a:srgbClr val="286F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che punto siamo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1452" y="1127618"/>
            <a:ext cx="2772927" cy="27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  <a:spcBef>
                <a:spcPct val="0"/>
              </a:spcBef>
            </a:pPr>
            <a:r>
              <a:rPr lang="en-US" sz="1669" spc="-83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rigenerazione sostenibile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91452" y="3250461"/>
          <a:ext cx="4145280" cy="2101823"/>
        </p:xfrm>
        <a:graphic>
          <a:graphicData uri="http://schemas.openxmlformats.org/drawingml/2006/table">
            <a:tbl>
              <a:tblPr/>
              <a:tblGrid>
                <a:gridCol w="148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170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33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SAL PRESENTATI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SAL PRESENTATI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57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IMPORTO SPESE SOSTENUTE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IMPORTO SPESE SOSTENUTE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22.109.636,24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RICHIESTO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RICHIESTO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8.955.610,04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3.489.316,50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LIQUIDATE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LIQUIDATE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2.576.734,27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170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7089508" y="1125911"/>
            <a:ext cx="2772927" cy="28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  <a:spcBef>
                <a:spcPct val="0"/>
              </a:spcBef>
            </a:pPr>
            <a:r>
              <a:rPr lang="en-US" sz="1669" spc="-83">
                <a:solidFill>
                  <a:srgbClr val="B0323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radici virtuose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016868" y="2215437"/>
          <a:ext cx="4145280" cy="1035023"/>
        </p:xfrm>
        <a:graphic>
          <a:graphicData uri="http://schemas.openxmlformats.org/drawingml/2006/table">
            <a:tbl>
              <a:tblPr/>
              <a:tblGrid>
                <a:gridCol w="148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628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ANTICIPAZIONE DEL 30 % DEL CONTRIBUTO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39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RICHIESTE PRESENTATE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RICHIESTE PRESENTATE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53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28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RICHIESTI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RICHIESTI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7.683.663,68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28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7.683.663,68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016868" y="3517161"/>
          <a:ext cx="4145280" cy="1835125"/>
        </p:xfrm>
        <a:graphic>
          <a:graphicData uri="http://schemas.openxmlformats.org/drawingml/2006/table">
            <a:tbl>
              <a:tblPr/>
              <a:tblGrid>
                <a:gridCol w="148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665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RICHIESTE DI EROGAZIONE SU SAL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3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SAL PRESENTATI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NUMERO DI SAL PRESENTATI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IMPORTO SPESE SOSTENUTE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IMPORTO SPESE SOSTENUTE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2.409.557,80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RICHIESTO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RICHIESTO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1.136.779,88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IMPORTI LIQUIDATI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-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CONTRIBUTO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  251.247,21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65">
                <a:tc gridSpan="2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62"/>
                        </a:lnSpc>
                        <a:defRPr/>
                      </a:pPr>
                      <a:r>
                        <a:rPr lang="en-US" sz="1100" b="1" spc="-39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DOMANDE SAL IN FASE DI LIQUIDAZIONE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5016868" y="1710612"/>
          <a:ext cx="4145280" cy="215900"/>
        </p:xfrm>
        <a:graphic>
          <a:graphicData uri="http://schemas.openxmlformats.org/drawingml/2006/table">
            <a:tbl>
              <a:tblPr/>
              <a:tblGrid>
                <a:gridCol w="148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59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CONTRATTI IN ATTESA DI REGISTRAZIONE            20              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CONTRATTI IN ATTESA DI REGISTRAZIONE            20              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CONTRATTI IN ATTESA DI REGISTRAZIONE            20                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3476226" y="5946484"/>
            <a:ext cx="2772927" cy="28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7"/>
              </a:lnSpc>
              <a:spcBef>
                <a:spcPct val="0"/>
              </a:spcBef>
            </a:pPr>
            <a:r>
              <a:rPr lang="en-US" sz="1669" spc="-83">
                <a:solidFill>
                  <a:srgbClr val="286F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innovazione e benessere</a:t>
            </a:r>
          </a:p>
        </p:txBody>
      </p: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591452" y="6345555"/>
          <a:ext cx="8570696" cy="215900"/>
        </p:xfrm>
        <a:graphic>
          <a:graphicData uri="http://schemas.openxmlformats.org/drawingml/2006/table">
            <a:tbl>
              <a:tblPr/>
              <a:tblGrid>
                <a:gridCol w="295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59">
                <a:tc gridSpan="3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IN ATTESA DI APPROVAZIONE DELLA PROGETTAZIONE DEFINITIVA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IN ATTESA DI APPROVAZIONE DELLA PROGETTAZIONE DEFINITIVA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704"/>
                        </a:lnSpc>
                        <a:defRPr/>
                      </a:pPr>
                      <a:r>
                        <a:rPr lang="en-US" sz="1200" b="1" spc="-43">
                          <a:solidFill>
                            <a:srgbClr val="000000"/>
                          </a:solidFill>
                          <a:latin typeface="Clear Sans Bold"/>
                          <a:ea typeface="Clear Sans Bold"/>
                          <a:cs typeface="Clear Sans Bold"/>
                          <a:sym typeface="Clear Sans Bold"/>
                        </a:rPr>
                        <a:t>IN ATTESA DI APPROVAZIONE DELLA PROGETTAZIONE DEFINITIVA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2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4288" y="515725"/>
            <a:ext cx="8268593" cy="121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5"/>
              </a:lnSpc>
            </a:pPr>
            <a:r>
              <a:rPr lang="en-US" sz="3367" spc="-168">
                <a:solidFill>
                  <a:srgbClr val="1E743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Protocollo d’intesa DAJS - Regione Puglia</a:t>
            </a:r>
          </a:p>
          <a:p>
            <a:pPr algn="ctr">
              <a:lnSpc>
                <a:spcPts val="5135"/>
              </a:lnSpc>
              <a:spcBef>
                <a:spcPct val="0"/>
              </a:spcBef>
            </a:pPr>
            <a:endParaRPr lang="en-US" sz="3367" spc="-168">
              <a:solidFill>
                <a:srgbClr val="1E743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550" y="1350149"/>
            <a:ext cx="8661394" cy="116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spc="-85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Il 14 maggio 2022 è stato sottoscritto il Protocollo d’intesa tra DAJS e Regione Puglia. L’obiettivo è di avviare azioni sinergiche tra la Regione Puglia e il DAJS per la rigenerazione sostenibile agricola delle tre province di Lecce, Brindisi e Taranto colpite dalla fitopatia Xylella Fastidiosa, contribuendo fattivamente alla riqualificazione del paesaggio e dell’ambiente.</a:t>
            </a:r>
          </a:p>
        </p:txBody>
      </p:sp>
      <p:sp>
        <p:nvSpPr>
          <p:cNvPr id="4" name="Freeform 4"/>
          <p:cNvSpPr/>
          <p:nvPr/>
        </p:nvSpPr>
        <p:spPr>
          <a:xfrm>
            <a:off x="5930765" y="2997337"/>
            <a:ext cx="3384180" cy="2709459"/>
          </a:xfrm>
          <a:custGeom>
            <a:avLst/>
            <a:gdLst/>
            <a:ahLst/>
            <a:cxnLst/>
            <a:rect l="l" t="t" r="r" b="b"/>
            <a:pathLst>
              <a:path w="3384180" h="2709459">
                <a:moveTo>
                  <a:pt x="0" y="0"/>
                </a:moveTo>
                <a:lnTo>
                  <a:pt x="3384179" y="0"/>
                </a:lnTo>
                <a:lnTo>
                  <a:pt x="3384179" y="2709459"/>
                </a:lnTo>
                <a:lnTo>
                  <a:pt x="0" y="2709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092790" y="4238299"/>
            <a:ext cx="2401014" cy="2709459"/>
          </a:xfrm>
          <a:custGeom>
            <a:avLst/>
            <a:gdLst/>
            <a:ahLst/>
            <a:cxnLst/>
            <a:rect l="l" t="t" r="r" b="b"/>
            <a:pathLst>
              <a:path w="2401014" h="2709459">
                <a:moveTo>
                  <a:pt x="0" y="0"/>
                </a:moveTo>
                <a:lnTo>
                  <a:pt x="2401014" y="0"/>
                </a:lnTo>
                <a:lnTo>
                  <a:pt x="2401014" y="2709459"/>
                </a:lnTo>
                <a:lnTo>
                  <a:pt x="0" y="2709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63" r="-2195" b="-14463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527142" y="3929460"/>
            <a:ext cx="3932026" cy="1663568"/>
          </a:xfrm>
          <a:custGeom>
            <a:avLst/>
            <a:gdLst/>
            <a:ahLst/>
            <a:cxnLst/>
            <a:rect l="l" t="t" r="r" b="b"/>
            <a:pathLst>
              <a:path w="3932026" h="1663568">
                <a:moveTo>
                  <a:pt x="0" y="0"/>
                </a:moveTo>
                <a:lnTo>
                  <a:pt x="3932026" y="0"/>
                </a:lnTo>
                <a:lnTo>
                  <a:pt x="3932026" y="1663568"/>
                </a:lnTo>
                <a:lnTo>
                  <a:pt x="0" y="1663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904" b="-3923"/>
            </a:stretch>
          </a:blipFill>
          <a:ln w="38100" cap="sq">
            <a:solidFill>
              <a:srgbClr val="FEFEFE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615715" y="3274383"/>
            <a:ext cx="3754880" cy="766433"/>
          </a:xfrm>
          <a:custGeom>
            <a:avLst/>
            <a:gdLst/>
            <a:ahLst/>
            <a:cxnLst/>
            <a:rect l="l" t="t" r="r" b="b"/>
            <a:pathLst>
              <a:path w="3754880" h="766433">
                <a:moveTo>
                  <a:pt x="0" y="0"/>
                </a:moveTo>
                <a:lnTo>
                  <a:pt x="3754880" y="0"/>
                </a:lnTo>
                <a:lnTo>
                  <a:pt x="3754880" y="766434"/>
                </a:lnTo>
                <a:lnTo>
                  <a:pt x="0" y="766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416554" y="6913923"/>
            <a:ext cx="2194560" cy="21945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57C0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24800" y="-1759716"/>
            <a:ext cx="2194560" cy="21945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1E74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1162</Words>
  <Application>Microsoft Office PowerPoint</Application>
  <PresentationFormat>Personalizzato</PresentationFormat>
  <Paragraphs>161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League Spartan</vt:lpstr>
      <vt:lpstr>Arial</vt:lpstr>
      <vt:lpstr>Clear Sans Italics</vt:lpstr>
      <vt:lpstr>Lora Bold Italics</vt:lpstr>
      <vt:lpstr>Lora Bold</vt:lpstr>
      <vt:lpstr>Clear Sans</vt:lpstr>
      <vt:lpstr>Clear Sans Bold</vt:lpstr>
      <vt:lpstr>Calibri</vt:lpstr>
      <vt:lpstr>Clear Sans Bold Italics</vt:lpstr>
      <vt:lpstr>Roboto Slab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DAJS_ ok</dc:title>
  <dc:creator>Zito Marco</dc:creator>
  <cp:lastModifiedBy>Zito Marco</cp:lastModifiedBy>
  <cp:revision>2</cp:revision>
  <dcterms:created xsi:type="dcterms:W3CDTF">2006-08-16T00:00:00Z</dcterms:created>
  <dcterms:modified xsi:type="dcterms:W3CDTF">2024-11-26T12:27:18Z</dcterms:modified>
  <dc:identifier>DAGXf0ZWjwo</dc:identifier>
</cp:coreProperties>
</file>