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4.jpg" ContentType="image/jp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8" r:id="rId3"/>
  </p:sldMasterIdLst>
  <p:notesMasterIdLst>
    <p:notesMasterId r:id="rId21"/>
  </p:notesMasterIdLst>
  <p:sldIdLst>
    <p:sldId id="2147472084" r:id="rId4"/>
    <p:sldId id="2147472050" r:id="rId5"/>
    <p:sldId id="2147472196" r:id="rId6"/>
    <p:sldId id="2147471963" r:id="rId7"/>
    <p:sldId id="2147472503" r:id="rId8"/>
    <p:sldId id="2147472504" r:id="rId9"/>
    <p:sldId id="2147472543" r:id="rId10"/>
    <p:sldId id="2147472506" r:id="rId11"/>
    <p:sldId id="2147472508" r:id="rId12"/>
    <p:sldId id="2147472509" r:id="rId13"/>
    <p:sldId id="2147472199" r:id="rId14"/>
    <p:sldId id="2147472198" r:id="rId15"/>
    <p:sldId id="2147472489" r:id="rId16"/>
    <p:sldId id="2147471945" r:id="rId17"/>
    <p:sldId id="261" r:id="rId18"/>
    <p:sldId id="2147472544" r:id="rId19"/>
    <p:sldId id="2147472542" r:id="rId2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A47D6C-837B-7871-B18B-E022CC8429DB}" name="Cristina Gavassuti" initials="CG" userId="S::c.gavassuti@FENPAM.onmicrosoft.com::b43a0fc2-94bc-4c75-884a-25de12f091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C4C"/>
    <a:srgbClr val="005477"/>
    <a:srgbClr val="00B0F0"/>
    <a:srgbClr val="277DA1"/>
    <a:srgbClr val="EE8E4E"/>
    <a:srgbClr val="9DC3E6"/>
    <a:srgbClr val="DEEBF7"/>
    <a:srgbClr val="4472C4"/>
    <a:srgbClr val="FFFFFF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gli_y\AppData\Local\Microsoft\Windows\INetCache\Content.Outlook\IZF9V67I\riepilogo%20QB+MG+SA_2010-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78298011875092E-2"/>
          <c:y val="7.0209550590176625E-2"/>
          <c:w val="0.92309753275225537"/>
          <c:h val="0.80372185926686757"/>
        </c:manualLayout>
      </c:layout>
      <c:barChart>
        <c:barDir val="col"/>
        <c:grouping val="clustered"/>
        <c:varyColors val="0"/>
        <c:ser>
          <c:idx val="2"/>
          <c:order val="0"/>
          <c:tx>
            <c:v>differenza</c:v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15-4C23-9331-E15614E1EF6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15-4C23-9331-E15614E1EF60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15-4C23-9331-E15614E1EF60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615-4C23-9331-E15614E1EF6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2D-4DE0-8B18-4C9A38614BDF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2D-4DE0-8B18-4C9A38614BDF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615-4C23-9331-E15614E1EF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'fabbisogno_proiezioni-mie'!$A$2:$A$7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'fabbisogno_proiezioni-mie'!$I$2:$I$7</c:f>
              <c:numCache>
                <c:formatCode>#,##0</c:formatCode>
                <c:ptCount val="6"/>
                <c:pt idx="0">
                  <c:v>-7295.8488557146866</c:v>
                </c:pt>
                <c:pt idx="1">
                  <c:v>-1122.3601870474658</c:v>
                </c:pt>
                <c:pt idx="2">
                  <c:v>-175.34962010104641</c:v>
                </c:pt>
                <c:pt idx="3">
                  <c:v>-1521.3771109309309</c:v>
                </c:pt>
                <c:pt idx="4">
                  <c:v>2698.5375526426114</c:v>
                </c:pt>
                <c:pt idx="5">
                  <c:v>7076.3600904380019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2D-4DE0-8B18-4C9A38614B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37394352"/>
        <c:axId val="637394680"/>
      </c:barChart>
      <c:catAx>
        <c:axId val="63739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7394680"/>
        <c:crosses val="autoZero"/>
        <c:auto val="1"/>
        <c:lblAlgn val="ctr"/>
        <c:lblOffset val="100"/>
        <c:noMultiLvlLbl val="0"/>
      </c:catAx>
      <c:valAx>
        <c:axId val="637394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63739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8190491020684"/>
          <c:y val="8.2190891938242597E-2"/>
          <c:w val="0.87508180794428481"/>
          <c:h val="0.7342173554825534"/>
        </c:manualLayout>
      </c:layout>
      <c:lineChart>
        <c:grouping val="standard"/>
        <c:varyColors val="0"/>
        <c:ser>
          <c:idx val="0"/>
          <c:order val="0"/>
          <c:tx>
            <c:strRef>
              <c:f>'qb vs MG-SA'!$C$2</c:f>
              <c:strCache>
                <c:ptCount val="1"/>
                <c:pt idx="0">
                  <c:v> Redditi libera professione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'qb vs MG-SA'!$A$3:$A$17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'qb vs MG-SA'!$C$3:$C$17</c:f>
              <c:numCache>
                <c:formatCode>_("€"* #,##0.00_);_("€"* \(#,##0.00\);_("€"* "-"??_);_(@_)</c:formatCode>
                <c:ptCount val="15"/>
                <c:pt idx="0">
                  <c:v>6291276645.2700253</c:v>
                </c:pt>
                <c:pt idx="1">
                  <c:v>6549787324.1400118</c:v>
                </c:pt>
                <c:pt idx="2">
                  <c:v>6844101210.850028</c:v>
                </c:pt>
                <c:pt idx="3">
                  <c:v>7069954595.4000206</c:v>
                </c:pt>
                <c:pt idx="4">
                  <c:v>7082262401.9100122</c:v>
                </c:pt>
                <c:pt idx="5">
                  <c:v>7160703235.3800058</c:v>
                </c:pt>
                <c:pt idx="6">
                  <c:v>7428968821.8399954</c:v>
                </c:pt>
                <c:pt idx="7">
                  <c:v>7716362058.9199867</c:v>
                </c:pt>
                <c:pt idx="8">
                  <c:v>7955925441.829999</c:v>
                </c:pt>
                <c:pt idx="9">
                  <c:v>8431183961.6900015</c:v>
                </c:pt>
                <c:pt idx="10">
                  <c:v>8392887248.3099966</c:v>
                </c:pt>
                <c:pt idx="11">
                  <c:v>7641302768.3400049</c:v>
                </c:pt>
                <c:pt idx="12">
                  <c:v>9476191141.659996</c:v>
                </c:pt>
                <c:pt idx="13">
                  <c:v>9996202550.7999992</c:v>
                </c:pt>
                <c:pt idx="14">
                  <c:v>10691340874.039999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B0-4FB7-A9BA-51A3D59C63B9}"/>
            </c:ext>
          </c:extLst>
        </c:ser>
        <c:ser>
          <c:idx val="1"/>
          <c:order val="1"/>
          <c:tx>
            <c:strRef>
              <c:f>'qb vs MG-SA'!$E$2</c:f>
              <c:strCache>
                <c:ptCount val="1"/>
                <c:pt idx="0">
                  <c:v> Redditi medicina convenzionata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'qb vs MG-SA'!$A$3:$A$17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'qb vs MG-SA'!$E$3:$E$17</c:f>
              <c:numCache>
                <c:formatCode>_("€"* #,##0.00_);_("€"* \(#,##0.00\);_("€"* "-"??_);_(@_)</c:formatCode>
                <c:ptCount val="15"/>
                <c:pt idx="0">
                  <c:v>6744568287.7500916</c:v>
                </c:pt>
                <c:pt idx="1">
                  <c:v>6759276482.1800146</c:v>
                </c:pt>
                <c:pt idx="2">
                  <c:v>6795949173.4000254</c:v>
                </c:pt>
                <c:pt idx="3">
                  <c:v>6767188252.4400864</c:v>
                </c:pt>
                <c:pt idx="4">
                  <c:v>6812017817.2399693</c:v>
                </c:pt>
                <c:pt idx="5">
                  <c:v>6798728517.0501022</c:v>
                </c:pt>
                <c:pt idx="6">
                  <c:v>6835117066.2099781</c:v>
                </c:pt>
                <c:pt idx="7">
                  <c:v>6850612413.7100945</c:v>
                </c:pt>
                <c:pt idx="8">
                  <c:v>6977822483.3001385</c:v>
                </c:pt>
                <c:pt idx="9">
                  <c:v>7055250075.300004</c:v>
                </c:pt>
                <c:pt idx="10">
                  <c:v>7155864816.5800467</c:v>
                </c:pt>
                <c:pt idx="11">
                  <c:v>7415277182.6599665</c:v>
                </c:pt>
                <c:pt idx="12">
                  <c:v>7169220098.3211918</c:v>
                </c:pt>
                <c:pt idx="13">
                  <c:v>6948679043.8202839</c:v>
                </c:pt>
                <c:pt idx="14">
                  <c:v>6691689994.759943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B0-4FB7-A9BA-51A3D59C6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707615"/>
        <c:axId val="119709055"/>
      </c:lineChart>
      <c:catAx>
        <c:axId val="11970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547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119709055"/>
        <c:crossesAt val="0"/>
        <c:auto val="1"/>
        <c:lblAlgn val="ctr"/>
        <c:lblOffset val="100"/>
        <c:noMultiLvlLbl val="0"/>
      </c:catAx>
      <c:valAx>
        <c:axId val="119709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547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119707615"/>
        <c:crosses val="autoZero"/>
        <c:crossBetween val="between"/>
      </c:valAx>
      <c:spPr>
        <a:noFill/>
        <a:ln>
          <a:solidFill>
            <a:srgbClr val="005477"/>
          </a:solidFill>
        </a:ln>
        <a:effectLst/>
      </c:spPr>
    </c:plotArea>
    <c:legend>
      <c:legendPos val="b"/>
      <c:layout>
        <c:manualLayout>
          <c:xMode val="edge"/>
          <c:yMode val="edge"/>
          <c:x val="0.24196209258146825"/>
          <c:y val="0.93349590494107715"/>
          <c:w val="0.54427966317841392"/>
          <c:h val="6.650409505892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54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5477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0.54485</cdr:x>
      <cdr:y>0.87706</cdr:y>
    </cdr:from>
    <cdr:to>
      <cdr:x>0.61276</cdr:x>
      <cdr:y>0.94936</cdr:y>
    </cdr:to>
    <cdr:sp macro="" textlink="">
      <cdr:nvSpPr>
        <cdr:cNvPr id="5" name="Ovale 4">
          <a:extLst xmlns:a="http://schemas.openxmlformats.org/drawingml/2006/main">
            <a:ext uri="{FF2B5EF4-FFF2-40B4-BE49-F238E27FC236}">
              <a16:creationId xmlns:a16="http://schemas.microsoft.com/office/drawing/2014/main" id="{2C2E1BB7-CFED-3F26-8E8D-F2507F60D1A5}"/>
            </a:ext>
          </a:extLst>
        </cdr:cNvPr>
        <cdr:cNvSpPr/>
      </cdr:nvSpPr>
      <cdr:spPr>
        <a:xfrm xmlns:a="http://schemas.openxmlformats.org/drawingml/2006/main">
          <a:off x="6031606" y="4167009"/>
          <a:ext cx="751779" cy="34350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E6235-7319-4E1A-818E-C05525D29B6D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0C06-A247-4334-80C2-B9DB7CE66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71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1404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C34D7-5F3D-DF1C-57A0-9C6BD8A07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330B490-3EE8-7922-45FD-883BBF7AE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942BB48-E4DD-AFD7-7B55-59349BFE6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64B546-7C72-BE88-4D09-C5D5B2EA0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32DBC-AE46-471D-BAFF-544D42C4BFF1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294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B744F-0959-9250-84B8-FB3FB6A6E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A3587FC-5879-0C94-4E8D-9A496FF00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263CC87-C81D-B297-FD58-843D9CD74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34E2A4-8C20-173B-5825-8FD26CD2E4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2DBC-AE46-471D-BAFF-544D42C4BFF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912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A0F4F-D612-748A-3B62-3D39EBD7A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E02B24A-7B64-09F6-320B-AB3E8BE85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045B8CF-52A1-29B9-A4DC-D3FC46F25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047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9EACE-E389-F555-D705-F8AB3DC63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3491446-17AF-E3C1-B0B4-964388C0E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8E1F4BF-91DB-FF19-424D-576E75680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877FB3-E6BA-14D4-EFED-617947EC5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2DBC-AE46-471D-BAFF-544D42C4BFF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5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32DBC-AE46-471D-BAFF-544D42C4BFF1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128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05864-E9FA-AF12-3DD8-77CE6FF7C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2CC71D2-05FF-97EA-9E6F-F8EDB44CB7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D213EF7-1DE0-2973-A517-48313B958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EF58AE-C829-D9F2-BAD3-C1BC13F02C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32DBC-AE46-471D-BAFF-544D42C4BFF1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102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E3E49-0239-B582-C4D1-A299CA147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AACD2D2-7CAF-EB20-05BA-CE4B12F22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CC76EAE-0208-FF79-951B-E5C0AF1BF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FDAC9C-94A0-6C09-C27D-E53FA86DB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32DBC-AE46-471D-BAFF-544D42C4BFF1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564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12EFB-D45C-18E9-3311-C3CD537FE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6432336-1C1B-11FB-51E0-895358E9D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0E46411-58CD-90E4-15F9-3C6C887F7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102302-BBB1-7F1B-C5B5-4DECDD09B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2DBC-AE46-471D-BAFF-544D42C4BFF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74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AA8D1-D325-7731-89B3-ADADDF60D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E55A8F-8296-0962-828A-359A3696F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F82E0A8-71FE-68A3-DF1C-7EC2C2C87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D070CB-B1FC-6297-CEF9-D156F6B58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2DBC-AE46-471D-BAFF-544D42C4BFF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822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FB2A0-7F32-EAE9-9D0D-A5A3716C6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03FC403-FFC0-75DE-37B6-9DC265998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C1ACD53-79C3-D05D-A2C2-3DD8C4712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1403BF-52AF-115F-17AA-F5A0D3066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2DBC-AE46-471D-BAFF-544D42C4BFF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88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D9FB4-3243-7B45-E06E-72EC53DD0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F3108A8-DF8E-4664-E536-9AD05A38F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DC26C34-4629-A97D-C2CA-F3B7FAAF4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2BA554-BCEF-95D4-36B3-567B179BC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32DBC-AE46-471D-BAFF-544D42C4BFF1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405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ED1AC-9839-DCAC-525D-101A8BEA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4CB703-6C9F-3C74-B5E8-D41F9591D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B457F6-1B9E-720F-B8E7-56179310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B4C69-BA0E-4D69-39B6-1CF95511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1A174D-3AF0-45CC-512E-83F83009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9DEA-BC74-4251-9BCF-9E80199831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33089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37F43-5092-AEFA-B3AA-6C305EC6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EB7B191-FC78-3F47-FE55-8BDBAF6AA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5126D4-F8B1-DE4F-96CA-97D6751E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10D0D3-632F-FE8D-761C-2BD07DE6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5F39B5-66FA-3AFA-7D24-33E8DE89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9DEA-BC74-4251-9BCF-9E80199831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86891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F9FA224-ADDB-816C-9754-6A495319F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5BC8F9-CCBC-F945-45D0-69AB0E531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090415-6115-ACAD-2EC2-4D8F1058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4B37DF-0062-C8B4-8B42-4186AC01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81C46F-050A-EB7C-EFC1-2C17A757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9DEA-BC74-4251-9BCF-9E80199831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564264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fONDINO TRASPAREN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7" t="88292"/>
          <a:stretch/>
        </p:blipFill>
        <p:spPr>
          <a:xfrm>
            <a:off x="9065623" y="6061166"/>
            <a:ext cx="3108659" cy="7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70672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38DB0-5849-B31D-2CCF-054883C77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3F9B1AC-FAAF-FCDE-032F-416B1EA83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768234-7AB3-AEAB-CAEF-66C4C62E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5FC-3847-419B-9B29-8677EA49C5E2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A52FC-8A46-8A7F-9FD9-9377611C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17CF85-E291-7BE4-38CB-F716C7D1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8EE0-0402-4E13-B2EE-297BD7855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61732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6E70DF-AC96-AAF8-4A36-28BAE2A3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A4DA39-149C-C56C-1AAF-EAEA9C2B1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3A86D-2F7A-B79B-D6E5-522BA388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5FC-3847-419B-9B29-8677EA49C5E2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9314B5-F5EB-747E-6D1C-E8275EB1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B9B24D-311F-9937-D4C8-5C52AFD7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8EE0-0402-4E13-B2EE-297BD7855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99645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C3D21E-1DA2-373D-5E4E-DB7E69F6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7E4269-9415-B0CF-4AC1-B3831E993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8A0C95-03D9-DC58-A85F-DBEDAEFE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5FC-3847-419B-9B29-8677EA49C5E2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321A99-DFCB-21EA-DDB8-0570FFBE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CF1C3B-4EA4-16F0-2919-610FA922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8EE0-0402-4E13-B2EE-297BD7855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180225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54CD1-CF82-A25E-8581-D42EEFC9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E4FA77-4632-D05A-D463-6ED5523E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0F90D6-7BFB-6511-6564-490E1D95F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EA9F0F-E0A0-DFD0-2F94-68F88F67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5FC-3847-419B-9B29-8677EA49C5E2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C5F58B-43D4-F3B7-83B8-D9CB92FF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1132A3-B146-2F96-258C-070B88E6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8EE0-0402-4E13-B2EE-297BD7855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588584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F0468-6B9E-525C-52B9-63FF1110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A3F3BA-A948-49A2-546D-9FD6C9E36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468562-EF23-EBE7-3427-15BBA0BE6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3E464C-0CEF-B191-E44E-06C13089D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AF644FE-32AD-DBAA-BBF8-B43383368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85A49A4-DFC7-C4D5-B400-BE636411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5FC-3847-419B-9B29-8677EA49C5E2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7BAE296-9473-0178-3D74-BE52F9B7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B68A7A8-5FC9-92F3-CAA7-F086F892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8EE0-0402-4E13-B2EE-297BD7855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700538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211C2-3D0D-D4E5-7792-A7B6F0BC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7B6891B-0211-0EE5-C0F0-25350535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5FC-3847-419B-9B29-8677EA49C5E2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7C469A4-3053-87DB-19F5-70AEF84F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79B01F-4686-7917-1B32-33D614F9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8EE0-0402-4E13-B2EE-297BD7855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983908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FFF738-133C-B1F5-DF89-0D7336F8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5FC-3847-419B-9B29-8677EA49C5E2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8A4584-91E7-44BE-FB33-B0B7554E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5E91A2-AEEB-CE44-7054-F731F5E7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8EE0-0402-4E13-B2EE-297BD7855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29201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0AF6D-E751-3A27-DF5B-F0A7BF12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CF0A16-0E59-445D-C444-DBB1CF430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F83E62-4BEC-4015-BF63-530224CC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EEB7A0-2CC2-3057-830A-7C39E195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FDB316-F2CE-FDE7-898B-BC14C954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9DEA-BC74-4251-9BCF-9E80199831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397719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09979F-13E0-CCC2-8740-E785B336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6DE497-7C9C-04E5-33A1-29E0F0DCB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CD881D-04D2-EA15-085C-28DD93A4A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60322D-A979-C0BA-0B89-80E1BE04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5FC-3847-419B-9B29-8677EA49C5E2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6252F6-0AF3-E64E-CCF6-6C5D0EDE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03BEC9-EACC-02C3-0B20-838EEFAE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8EE0-0402-4E13-B2EE-297BD7855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231814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BB49F9-DFD3-F2E0-A8B9-426537AC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D73E110-DA7A-D81E-B8E5-0F5CA4B86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306FAF-6746-345C-9E75-2475C495B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8D0606-2589-57D1-E67A-C4286F9C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5FC-3847-419B-9B29-8677EA49C5E2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590EDD-3777-A0E5-0468-CA332761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CE70D0-3FCD-8945-A3E5-B54CB4C4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8EE0-0402-4E13-B2EE-297BD7855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839917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A3A3C-AAD6-9AB0-88FE-8F547D55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D18F05D-FE4D-D5D0-1A51-EC5E04616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4EACBC-5418-6044-1A21-5B59C41E5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5FC-3847-419B-9B29-8677EA49C5E2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8E8434-CFFE-DF56-C501-973E3892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BE3626-12CF-3A2C-A438-633CDE9D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8EE0-0402-4E13-B2EE-297BD7855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909263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6581F32-5716-342A-4A57-CAC5F756B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B091FA-8EA1-7552-F516-F0680C54B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3E4F03-2AC8-6D56-EF82-B065734E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5FC-3847-419B-9B29-8677EA49C5E2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EA54FB-711A-D81F-F168-909847D0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18424F-B8D4-B187-54A2-CCFA2CBD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8EE0-0402-4E13-B2EE-297BD7855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985938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593" y="5966460"/>
            <a:ext cx="31337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54189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fONDINO TRASPAREN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7" t="88292"/>
          <a:stretch/>
        </p:blipFill>
        <p:spPr>
          <a:xfrm>
            <a:off x="9065623" y="6061166"/>
            <a:ext cx="3108659" cy="7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00826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0"/>
          </p:nvPr>
        </p:nvSpPr>
        <p:spPr>
          <a:xfrm>
            <a:off x="475615" y="304800"/>
            <a:ext cx="11252200" cy="273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it-IT" sz="1850" spc="15">
                <a:solidFill>
                  <a:srgbClr val="00AFEE"/>
                </a:solidFill>
                <a:latin typeface="Calibri" panose="02020603050405020304" pitchFamily="2"/>
              </a:rPr>
              <a:t>TECH2DOC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0"/>
          </p:nvPr>
        </p:nvSpPr>
        <p:spPr>
          <a:xfrm>
            <a:off x="475615" y="578485"/>
            <a:ext cx="11252200" cy="521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it-IT" sz="3750" b="1" spc="20">
                <a:solidFill>
                  <a:srgbClr val="005377"/>
                </a:solidFill>
                <a:latin typeface="Calibri" panose="02020603050405020304" pitchFamily="2"/>
              </a:rPr>
              <a:t>CORSO ECM GRATUITO SULLA TELEMEDICINA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0"/>
          </p:nvPr>
        </p:nvSpPr>
        <p:spPr>
          <a:xfrm>
            <a:off x="475615" y="1099820"/>
            <a:ext cx="11252200" cy="1167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it-IT" sz="2750" b="1" spc="10">
                <a:solidFill>
                  <a:srgbClr val="005377"/>
                </a:solidFill>
                <a:latin typeface="Calibri" panose="02020603050405020304" pitchFamily="2"/>
              </a:rPr>
              <a:t>Fondamenti di telemedicina per il medico </a:t>
            </a:r>
          </a:p>
          <a:p>
            <a:pPr marL="0" marR="0" indent="0" algn="ctr">
              <a:lnSpc>
                <a:spcPts val="1900"/>
              </a:lnSpc>
              <a:spcBef>
                <a:spcPts val="1090"/>
              </a:spcBef>
              <a:spcAft>
                <a:spcPts val="0"/>
              </a:spcAft>
            </a:pPr>
            <a:r>
              <a:rPr lang="it-IT" sz="1850" b="1" spc="-10">
                <a:solidFill>
                  <a:srgbClr val="005377"/>
                </a:solidFill>
                <a:latin typeface="Calibri" panose="02020603050405020304" pitchFamily="2"/>
              </a:rPr>
              <a:t>Principi operativi per il medico che esegue prestazioni basilari in telemedicina, secondo la normativa italiana </a:t>
            </a:r>
          </a:p>
          <a:p>
            <a:pPr marL="868680" marR="0" indent="0" algn="l">
              <a:lnSpc>
                <a:spcPts val="1800"/>
              </a:lnSpc>
              <a:spcBef>
                <a:spcPts val="1570"/>
              </a:spcBef>
              <a:spcAft>
                <a:spcPts val="0"/>
              </a:spcAft>
            </a:pPr>
            <a:r>
              <a:rPr lang="it-IT" sz="1650" b="1" spc="5">
                <a:solidFill>
                  <a:srgbClr val="005377"/>
                </a:solidFill>
                <a:latin typeface="Verdana" panose="02020603050405020304" pitchFamily="2"/>
              </a:rPr>
              <a:t>7 </a:t>
            </a:r>
            <a:r>
              <a:rPr lang="it-IT" sz="1850" b="1" spc="5">
                <a:solidFill>
                  <a:srgbClr val="005377"/>
                </a:solidFill>
                <a:latin typeface="Calibri" panose="02020603050405020304" pitchFamily="2"/>
              </a:rPr>
              <a:t>30 crediti </a:t>
            </a:r>
            <a:r>
              <a:rPr lang="it-IT" sz="1850" spc="5">
                <a:solidFill>
                  <a:srgbClr val="005377"/>
                </a:solidFill>
                <a:latin typeface="Calibri" panose="02020603050405020304" pitchFamily="2"/>
              </a:rPr>
              <a:t>formativi ECM </a:t>
            </a:r>
          </a:p>
        </p:txBody>
      </p:sp>
    </p:spTree>
    <p:extLst>
      <p:ext uri="{BB962C8B-B14F-4D97-AF65-F5344CB8AC3E}">
        <p14:creationId xmlns:p14="http://schemas.microsoft.com/office/powerpoint/2010/main" val="868025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AE5B4-D7D6-4C0B-B888-6BE15A887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81E10DD8-8F23-4D9A-80AF-066C0C5AA4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750" y="6286500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80246B10-FBD4-402F-8894-98DF16C9A37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964940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FD0BABC9-6603-4DE9-8F83-4D9D60A366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750" y="6357942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3363E857-95CF-4C00-8671-CDACF822335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803669"/>
      </p:ext>
    </p:extLst>
  </p:cSld>
  <p:clrMapOvr>
    <a:masterClrMapping/>
  </p:clrMapOvr>
  <p:transition>
    <p:dissolve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249EC6-9275-47A9-8A87-63D63734D1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894C7A-0676-42DC-AFF8-7DC1344638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32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2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 hangingPunct="0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 hangingPunct="0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it-IT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AF590D9-D4BC-49EC-ADEE-ABBD36233E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750" y="6286500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E3BDB221-60BE-4AA5-AE5C-017A9C371B2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109884"/>
      </p:ext>
    </p:extLst>
  </p:cSld>
  <p:clrMapOvr>
    <a:masterClrMapping/>
  </p:clrMapOvr>
  <p:transition>
    <p:dissolv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2B450-7CFB-548D-C924-B2FA9348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98D620-D3D1-A427-FCAB-29042736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D7AA15-DF6A-0627-CE84-9DA14DB2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BAE7AA-DA35-9F24-9503-CDFA99A9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497259-2CEE-A04C-19B7-E969196D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9DEA-BC74-4251-9BCF-9E80199831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773728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35C9F9EF-B7CE-4E5D-9089-839548930E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750" y="6286500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529A6673-5D89-451D-BC6C-677D2083A86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485724"/>
      </p:ext>
    </p:extLst>
  </p:cSld>
  <p:clrMapOvr>
    <a:masterClrMapping/>
  </p:clrMapOvr>
  <p:transition>
    <p:dissolve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72AAB3E0-87A5-4C58-B168-6F2C0E76C9D6}"/>
              </a:ext>
            </a:extLst>
          </p:cNvPr>
          <p:cNvSpPr txBox="1"/>
          <p:nvPr/>
        </p:nvSpPr>
        <p:spPr>
          <a:xfrm>
            <a:off x="285750" y="6286500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1EE4F2-0FAD-4C47-B206-3F39492E8FBF}" type="slidenum">
              <a:t>‹N›</a:t>
            </a:fld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5F2780B-97A1-4648-B2FF-1F40031DC9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F42CDA1-41FD-4823-8B92-A47A1ABB6CD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09603" y="1600200"/>
            <a:ext cx="5384801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 hangingPunct="0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AB10E865-886A-4B75-862A-0258C4B314A5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97602" y="1600200"/>
            <a:ext cx="5384801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 hangingPunct="0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48798283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82AD9-3608-4B73-AF73-E626AD65F3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D4AD8D-0DF5-4A21-A330-3F0ACBA9A7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it-IT" sz="24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8B8C99-4F6F-4863-9956-8EAC2387FE12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09603" y="2174872"/>
            <a:ext cx="5386913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 hangingPunct="0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1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16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it-IT" sz="16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D469879-82F7-43D3-B021-1999EB6E1D8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4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it-IT" sz="24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1AE33C9-2DAE-4F26-90BF-C5246FC4A693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xfrm>
            <a:off x="6193368" y="2174872"/>
            <a:ext cx="5389034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 hangingPunct="0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1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16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it-IT" sz="16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5C32537-86C5-43F7-ABF2-EF063F137A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750" y="6286500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02DA897A-826C-4868-8869-F5670707F5A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62600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72A290-674E-4BF2-A7DC-8FED543A5A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C42173B3-0F1C-4D42-A152-9B9FBE53E2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750" y="6286500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A6554089-1243-4180-BD00-EE3069FB27B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448379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10B07BCC-EC83-46A5-A2A9-A5C12C0498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750" y="6286500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907856B3-1C09-496E-A436-E39051A32EE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987623"/>
      </p:ext>
    </p:extLst>
  </p:cSld>
  <p:clrMapOvr>
    <a:masterClrMapping/>
  </p:clrMapOvr>
  <p:transition>
    <p:dissolve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AEFFBE-21D0-4618-8337-FB6E69A03D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it-IT" sz="20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4363B1-F799-49BC-945B-DE90C83057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3" cy="5853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32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2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 hangingPunct="0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 hangingPunct="0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it-IT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049DBE-B092-47EF-972C-ED7BD1141674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09603" y="1435105"/>
            <a:ext cx="4011079" cy="4691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it-IT" sz="1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7634A6A-B31A-427D-8EEA-A831FC1829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750" y="6286500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38057F67-1C5C-44DA-A7C0-20655F804B6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275936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A9B3AB-B019-47BA-8D2F-91EF6DD875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it-IT" sz="20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1AD11ED-5F81-4F7D-A63C-152E07B5F8E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it-IT" sz="32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EC9A8C-B705-4F3B-A754-ECF4980B3FAF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2389720" y="5367335"/>
            <a:ext cx="7315200" cy="804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it-IT" sz="1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CB7B6435-8BF8-4FBA-9397-AB34B580FB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750" y="6286500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D1273027-B62E-43E9-8EF9-933D50D489F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790015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FAB60A-ED21-401D-B685-7A09B8DDC8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E1C5974-3C4C-4608-A355-0B55D48DE90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noAutofit/>
          </a:bodyPr>
          <a:lstStyle>
            <a:lvl1pPr marL="342900" marR="0" lvl="0" indent="-34290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32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2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 hangingPunct="0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 hangingPunct="0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it-IT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3CB89BD-9A77-4566-9B5E-ADADF3E196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750" y="6286500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0D14FEAA-EDE0-44BA-9ABF-EB254608665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377104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31FCD95-E5DA-44F4-8BA6-328EF785DEA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1" compatLnSpc="1">
            <a:noAutofit/>
          </a:bodyPr>
          <a:lstStyle>
            <a:lvl1pPr marL="0"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46808E-D004-4C2C-9F1F-1B5C691CB04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noAutofit/>
          </a:bodyPr>
          <a:lstStyle>
            <a:lvl1pPr marL="342900" marR="0" lvl="0" indent="-34290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32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2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it-IT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 hangingPunct="0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it-IT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 hangingPunct="0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it-IT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61EEAA5E-C2D6-4C24-8E75-69A066DE07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750" y="6286500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B649ACD8-6F98-4019-A4CB-BD4DF9B563D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635597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2747A0-A67C-4A75-B05E-32BC3BA46C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196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it-IT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BE83E05-8925-4CB8-92A0-780D4C26A08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it-IT" sz="3200" b="0" i="0" u="none" strike="noStrike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F7D1C2DA-2BD9-447A-88A6-971A43C0CD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85750" y="6286500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92D4D14D-5720-4D16-9181-ED0EC4C7505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041654"/>
      </p:ext>
    </p:extLst>
  </p:cSld>
  <p:clrMapOvr>
    <a:masterClrMapping/>
  </p:clrMapOvr>
  <p:transition>
    <p:dissolv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799D9-35EF-BBFD-7D9D-5CB40065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CC6FEC-D49F-973D-853E-8C9DF34D0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1A498A-9BCD-F9A1-1F1B-051F9D4FB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6F93C7-5284-6072-506B-ADB2495B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F5E3D5-AA3E-A382-F131-B4DA881A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4C1FF-D63D-F284-E9BD-C1243FC9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9DEA-BC74-4251-9BCF-9E80199831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075022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pam Sic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782472"/>
      </p:ext>
    </p:extLst>
  </p:cSld>
  <p:clrMapOvr>
    <a:masterClrMapping/>
  </p:clrMapOvr>
  <p:transition>
    <p:dissolve/>
  </p:transition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NDO LOGO eNPAM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439111"/>
      </p:ext>
    </p:extLst>
  </p:cSld>
  <p:clrMapOvr>
    <a:masterClrMapping/>
  </p:clrMapOvr>
  <p:transition>
    <p:dissolve/>
  </p:transition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fONDINO TRASPAREN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556528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466093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enp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8D6F3BE-BB65-495C-9089-EA588835B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7" t="88292"/>
          <a:stretch/>
        </p:blipFill>
        <p:spPr>
          <a:xfrm>
            <a:off x="9065623" y="6061166"/>
            <a:ext cx="3108659" cy="7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2590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B65B0-D79D-B59A-262F-AEEFAE5C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3125FC-4B83-763B-053A-EA608B2AB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42CE18-4578-C687-78F8-CC41E3DF8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03476EA-ED85-2E20-976B-E7B1D45F5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8803B7A-F45B-D1B3-FA4C-7110B6B9F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43501F-5EFD-D6D4-1BD4-5554ABA5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86B1E76-72A8-5425-73EC-CEA60EB5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13BE6D5-6053-A7DB-7152-0B6A589D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9DEA-BC74-4251-9BCF-9E80199831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48834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6E4B2E-6E10-CE66-16E4-D1A536B1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E3171C9-D615-6BCC-1A95-2DD5DFDC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D7B890-4E90-C727-C7A1-985E63C8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A2473D-F097-374E-927C-C0E3C1B1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9DEA-BC74-4251-9BCF-9E80199831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73296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B05AD72-A095-156A-17EF-0DD48A69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20A97BB-AE49-414D-B878-FD275505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BF39DA-4A93-0F7C-DF6B-1427A6A4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9DEA-BC74-4251-9BCF-9E80199831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44595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55BA86-C242-0BC0-C9EB-34CE79EF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089E9A-405A-00AB-4C4F-3E7094E68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2801C9-D1F8-ED93-CB2F-69836E3A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05BA1A-36EF-F10B-85D4-8BDFEED0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32520B-2027-FB50-1E29-526F6D0C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A26683-367A-46CB-3FB8-68FEBE86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9DEA-BC74-4251-9BCF-9E80199831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13315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3102B5-EB88-E069-6949-14F16C19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642A526-A0AA-1481-E29B-AC70AA37A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1D343C-4EB4-BBC7-E09B-BE19AE3BC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E1088C-D27A-B447-79FB-878F1693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43253A-9771-172D-D9BB-A5677803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54162A-EB25-D6C1-619B-93DEF318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9DEA-BC74-4251-9BCF-9E80199831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84350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5EB7A08-B788-AB4E-061D-57464D76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42C5E7-CA34-AEF9-0F64-298C9AD7E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460D45-7B06-C785-78AB-694AC89CC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F876AE-82E2-2184-4C9D-6DD0D51DF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8D09D4-B4CD-4AD9-C726-2E4EF43E4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9DEA-BC74-4251-9BCF-9E80199831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26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>
    <p:dissolv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B50220-AD6E-5F04-2DEA-F3678090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E87D7B-1C24-DF13-8366-8BB062794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C9A8B7-8973-253E-2FFD-101699435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45FC-3847-419B-9B29-8677EA49C5E2}" type="datetimeFigureOut">
              <a:rPr lang="it-IT" smtClean="0"/>
              <a:t>17/06/2025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EF9595-193D-0DB0-862A-EE9D36716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737DF4-9E5F-0FDF-7ED6-4DBB44767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38EE0-0402-4E13-B2EE-297BD7855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8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27" r:id="rId14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47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SRV-ENPAM\redazione\Immagine coordinata\Slide\1a Templ. pres.slide A2 sol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510" y="1018095"/>
            <a:ext cx="8106978" cy="454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8E1F273-2B68-4C3F-BAF0-5F859EACDA92}"/>
              </a:ext>
            </a:extLst>
          </p:cNvPr>
          <p:cNvSpPr/>
          <p:nvPr/>
        </p:nvSpPr>
        <p:spPr>
          <a:xfrm>
            <a:off x="8901088" y="6155027"/>
            <a:ext cx="2986112" cy="702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0077E024-1FA6-42ED-A050-4F518F80C3CE}"/>
              </a:ext>
            </a:extLst>
          </p:cNvPr>
          <p:cNvSpPr txBox="1"/>
          <p:nvPr/>
        </p:nvSpPr>
        <p:spPr>
          <a:xfrm>
            <a:off x="105265" y="302632"/>
            <a:ext cx="11981467" cy="1758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noAutofit/>
          </a:bodyPr>
          <a:lstStyle/>
          <a:p>
            <a:pPr lvl="0" algn="ctr" defTabSz="685800">
              <a:defRPr/>
            </a:pPr>
            <a:r>
              <a:rPr lang="it-IT" sz="3200" b="1" i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Ddl C. 2365​ recante</a:t>
            </a:r>
            <a:br>
              <a:rPr lang="it-IT" sz="3200" b="1" i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i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“Misure di garanzia per l’erogazione delle prestazioni sanitarie e altre disposizioni in materia sanitaria”</a:t>
            </a:r>
          </a:p>
          <a:p>
            <a:pPr lvl="0" algn="ctr" defTabSz="685800">
              <a:defRPr/>
            </a:pPr>
            <a:endParaRPr lang="it-IT" sz="3200" b="1" i="1" dirty="0">
              <a:solidFill>
                <a:srgbClr val="0054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800">
              <a:defRPr/>
            </a:pPr>
            <a:r>
              <a:rPr lang="it-IT" sz="3200" b="1" i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Audizione informale del 17 giugno ‘25</a:t>
            </a: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D6F7A8-7CD0-B150-4B19-2D5A28BDF369}"/>
              </a:ext>
            </a:extLst>
          </p:cNvPr>
          <p:cNvSpPr txBox="1"/>
          <p:nvPr/>
        </p:nvSpPr>
        <p:spPr>
          <a:xfrm>
            <a:off x="4444199" y="5578295"/>
            <a:ext cx="3303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Dott. Vittorio Pulci</a:t>
            </a:r>
          </a:p>
        </p:txBody>
      </p:sp>
    </p:spTree>
    <p:extLst>
      <p:ext uri="{BB962C8B-B14F-4D97-AF65-F5344CB8AC3E}">
        <p14:creationId xmlns:p14="http://schemas.microsoft.com/office/powerpoint/2010/main" val="1425673086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4EB2F-36F2-EFD9-A3B0-CC76EA1E1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1">
            <a:extLst>
              <a:ext uri="{FF2B5EF4-FFF2-40B4-BE49-F238E27FC236}">
                <a16:creationId xmlns:a16="http://schemas.microsoft.com/office/drawing/2014/main" id="{1E8F602F-F431-D9CE-C5B9-07882EA22738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3E0DDA9-F914-AEBB-6A86-F281126EA3A0}"/>
              </a:ext>
            </a:extLst>
          </p:cNvPr>
          <p:cNvSpPr txBox="1"/>
          <p:nvPr/>
        </p:nvSpPr>
        <p:spPr>
          <a:xfrm>
            <a:off x="1121725" y="3184074"/>
            <a:ext cx="989528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i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«In primis risulta necessario </a:t>
            </a:r>
            <a:r>
              <a:rPr lang="it-IT" sz="2400" b="1" i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aumentare la retribuzione del personale </a:t>
            </a:r>
            <a:r>
              <a:rPr lang="it-IT" sz="2400" i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del Servizio Sanitario Nazionale, proporzionalmente alle medie dei paesi OECDD, attraverso un intervento diretto nella prossima Legge di Bilancio </a:t>
            </a:r>
            <a:r>
              <a:rPr lang="it-IT" sz="24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[…]</a:t>
            </a:r>
            <a:endParaRPr lang="it-IT" sz="2400" i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i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Nel contempo devono essere previste specifiche forme di </a:t>
            </a:r>
            <a:r>
              <a:rPr lang="it-IT" sz="2400" b="1" i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incentivazione economica e di carriera per i professionisti che si impegnano a lavorare in aree rurali e/o disagiate</a:t>
            </a:r>
            <a:r>
              <a:rPr lang="it-IT" sz="2400" i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».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B67C23-E008-2900-5317-BD52AC9B8F91}"/>
              </a:ext>
            </a:extLst>
          </p:cNvPr>
          <p:cNvSpPr txBox="1"/>
          <p:nvPr/>
        </p:nvSpPr>
        <p:spPr>
          <a:xfrm>
            <a:off x="1066798" y="1584285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05477"/>
                </a:solidFill>
                <a:latin typeface="Calibri" panose="020F0502020204030204" pitchFamily="34" charset="0"/>
              </a:rPr>
              <a:t>Alla medesima conclusione giunge la Conferenza «Stato-Regioni» che nel «Documento di analisi e proposte in tema di personale del Servizio sanitario nazionale» (25/46/CR8b/C/) indica:</a:t>
            </a:r>
          </a:p>
        </p:txBody>
      </p:sp>
      <p:pic>
        <p:nvPicPr>
          <p:cNvPr id="7" name="Immagine 6" descr="Immagine che contiene testo, biglietto da visita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12EAA63C-4828-6B8D-4CBC-4FF953800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787" r="57088" b="56528"/>
          <a:stretch>
            <a:fillRect/>
          </a:stretch>
        </p:blipFill>
        <p:spPr>
          <a:xfrm>
            <a:off x="10450993" y="192186"/>
            <a:ext cx="1712898" cy="756407"/>
          </a:xfrm>
          <a:prstGeom prst="rect">
            <a:avLst/>
          </a:prstGeom>
        </p:spPr>
      </p:pic>
      <p:pic>
        <p:nvPicPr>
          <p:cNvPr id="9" name="Elemento grafico 8" descr="Documento con riempimento a tinta unita">
            <a:extLst>
              <a:ext uri="{FF2B5EF4-FFF2-40B4-BE49-F238E27FC236}">
                <a16:creationId xmlns:a16="http://schemas.microsoft.com/office/drawing/2014/main" id="{2F7B4EA0-BB37-AAFE-0BE1-E374B075B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5767" y="113190"/>
            <a:ext cx="914400" cy="914400"/>
          </a:xfrm>
          <a:prstGeom prst="rect">
            <a:avLst/>
          </a:prstGeom>
        </p:spPr>
      </p:pic>
      <p:sp>
        <p:nvSpPr>
          <p:cNvPr id="11" name="Titolo 6">
            <a:extLst>
              <a:ext uri="{FF2B5EF4-FFF2-40B4-BE49-F238E27FC236}">
                <a16:creationId xmlns:a16="http://schemas.microsoft.com/office/drawing/2014/main" id="{D2675761-906B-0F36-598A-B83B41800C97}"/>
              </a:ext>
            </a:extLst>
          </p:cNvPr>
          <p:cNvSpPr txBox="1">
            <a:spLocks/>
          </p:cNvSpPr>
          <p:nvPr/>
        </p:nvSpPr>
        <p:spPr>
          <a:xfrm>
            <a:off x="1683439" y="-48157"/>
            <a:ext cx="8425068" cy="123298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/>
          <a:p>
            <a:pPr algn="ctr">
              <a:tabLst>
                <a:tab pos="6029960" algn="l"/>
              </a:tabLst>
            </a:pPr>
            <a:r>
              <a:rPr lang="it-IT" sz="24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DOCUMENTO DI ANALISI E PROPOSTE</a:t>
            </a:r>
            <a:br>
              <a:rPr lang="it-IT" sz="24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it-IT" sz="24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TEMA DI PERSONALE DEL SERVIZIO SANITARIO NAZIONALE</a:t>
            </a:r>
          </a:p>
        </p:txBody>
      </p:sp>
    </p:spTree>
    <p:extLst>
      <p:ext uri="{BB962C8B-B14F-4D97-AF65-F5344CB8AC3E}">
        <p14:creationId xmlns:p14="http://schemas.microsoft.com/office/powerpoint/2010/main" val="580957354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15F29-59DD-780B-A09F-E13A97FFA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1">
            <a:extLst>
              <a:ext uri="{FF2B5EF4-FFF2-40B4-BE49-F238E27FC236}">
                <a16:creationId xmlns:a16="http://schemas.microsoft.com/office/drawing/2014/main" id="{9B7BB77E-2249-C63F-AA04-2056EEF0FD7F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sz="1600"/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it-IT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FBB0F0-46C7-6532-44B5-DE3D39A7F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87" y="2997293"/>
            <a:ext cx="10852308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l’</a:t>
            </a:r>
            <a:r>
              <a:rPr lang="it-IT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art. 10</a:t>
            </a: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dispone, allo scopo di </a:t>
            </a:r>
            <a:r>
              <a:rPr lang="it-IT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decongestionare i pronto soccorso</a:t>
            </a: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, uno stanziamento destinato all’</a:t>
            </a:r>
            <a:r>
              <a:rPr lang="it-IT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acquisto, da parte dei medici di medicina generale e dei pediatri di libera scelta, di servizi o soluzioni digitali </a:t>
            </a: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per la gestione automatizzata degli appuntamenti, la comunicazione con i pazienti e l’effettuazione di prestazioni base di telemedicina, quali la </a:t>
            </a:r>
            <a:r>
              <a:rPr lang="it-IT" sz="20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televisita</a:t>
            </a: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.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l’</a:t>
            </a:r>
            <a:r>
              <a:rPr lang="it-IT" altLang="it-IT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art. 11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prevede, anch’esso, 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</a:rPr>
              <a:t>lo </a:t>
            </a:r>
            <a:r>
              <a:rPr lang="it-IT" altLang="it-IT" sz="2000" b="1" dirty="0">
                <a:solidFill>
                  <a:srgbClr val="5B9BD5">
                    <a:lumMod val="50000"/>
                  </a:srgbClr>
                </a:solidFill>
              </a:rPr>
              <a:t>svolgimento in telemedicina 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</a:rPr>
              <a:t>delle prestazioni per le quali sia stata rilasciata idonea autorizzazione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presso gli erogatori </a:t>
            </a:r>
            <a:r>
              <a:rPr lang="it-IT" altLang="it-IT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di prestazioni laboratoristiche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.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l’</a:t>
            </a:r>
            <a:r>
              <a:rPr lang="it-IT" altLang="it-IT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art. 13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indica l’utilizzo dello </a:t>
            </a:r>
            <a:r>
              <a:rPr lang="it-IT" altLang="it-IT" sz="20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strumento della telemedicina per la certificazione di malattia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espletata attraverso la visita con strumenti di </a:t>
            </a:r>
            <a:r>
              <a:rPr lang="it-IT" altLang="it-IT" sz="2000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televisita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che soddisfa il criterio della constatazione diretta da parte del medico, ai fini del rilascio della certificazione.</a:t>
            </a:r>
          </a:p>
        </p:txBody>
      </p:sp>
      <p:sp>
        <p:nvSpPr>
          <p:cNvPr id="4" name="Titolo 6">
            <a:extLst>
              <a:ext uri="{FF2B5EF4-FFF2-40B4-BE49-F238E27FC236}">
                <a16:creationId xmlns:a16="http://schemas.microsoft.com/office/drawing/2014/main" id="{A00D3855-3608-4C7D-1F59-7CC709069DEC}"/>
              </a:ext>
            </a:extLst>
          </p:cNvPr>
          <p:cNvSpPr txBox="1">
            <a:spLocks/>
          </p:cNvSpPr>
          <p:nvPr/>
        </p:nvSpPr>
        <p:spPr>
          <a:xfrm>
            <a:off x="1683439" y="-48157"/>
            <a:ext cx="8425068" cy="123298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/>
          <a:p>
            <a:pPr algn="ctr">
              <a:tabLst>
                <a:tab pos="6029960" algn="l"/>
              </a:tabLst>
            </a:pPr>
            <a:r>
              <a:rPr lang="it-IT" sz="32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 DDL E LA TRANSIZIONE DIGITALE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DFC2E2C-BAE0-2914-A41A-D8488C6A6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6"/>
          <a:stretch/>
        </p:blipFill>
        <p:spPr>
          <a:xfrm>
            <a:off x="81828" y="160298"/>
            <a:ext cx="1444566" cy="10245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044CA6D-19BB-1101-7CB9-EC920D269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87" y="1514083"/>
            <a:ext cx="108523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rgbClr val="005477"/>
                </a:solidFill>
                <a:latin typeface="Calibri" panose="020F0502020204030204"/>
              </a:rPr>
              <a:t>Il </a:t>
            </a:r>
            <a:r>
              <a:rPr lang="it-IT" altLang="it-IT" sz="2000" b="1" dirty="0">
                <a:solidFill>
                  <a:srgbClr val="005477"/>
                </a:solidFill>
                <a:latin typeface="Calibri" panose="020F0502020204030204"/>
              </a:rPr>
              <a:t>Ddl</a:t>
            </a:r>
            <a:r>
              <a:rPr lang="it-IT" altLang="it-IT" sz="2000" dirty="0">
                <a:solidFill>
                  <a:srgbClr val="005477"/>
                </a:solidFill>
                <a:latin typeface="Calibri" panose="020F0502020204030204"/>
              </a:rPr>
              <a:t> in discussione supporta la </a:t>
            </a:r>
            <a:r>
              <a:rPr lang="it-IT" altLang="it-IT" sz="2000" b="1" dirty="0">
                <a:solidFill>
                  <a:srgbClr val="005477"/>
                </a:solidFill>
                <a:latin typeface="Calibri" panose="020F0502020204030204"/>
              </a:rPr>
              <a:t>modernizzazione e la digitalizzazione dei processi di presa in carico </a:t>
            </a:r>
            <a:r>
              <a:rPr lang="it-IT" altLang="it-IT" sz="2000" dirty="0">
                <a:solidFill>
                  <a:srgbClr val="005477"/>
                </a:solidFill>
                <a:latin typeface="Calibri" panose="020F0502020204030204"/>
              </a:rPr>
              <a:t>della domanda in ambito sanitario.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rgbClr val="005477"/>
                </a:solidFill>
                <a:latin typeface="Calibri" panose="020F0502020204030204"/>
              </a:rPr>
              <a:t>In particolare, il testo di legge pone un forte accento, come peraltro auspicato dalla Conferenza «Stato-Regioni», sul </a:t>
            </a:r>
            <a:r>
              <a:rPr lang="it-IT" altLang="it-IT" sz="2000" b="1" dirty="0">
                <a:solidFill>
                  <a:srgbClr val="005477"/>
                </a:solidFill>
                <a:latin typeface="Calibri" panose="020F0502020204030204"/>
              </a:rPr>
              <a:t>ricorso allo strumento della Telemedicina</a:t>
            </a:r>
            <a:r>
              <a:rPr lang="it-IT" altLang="it-IT" sz="2000" dirty="0">
                <a:solidFill>
                  <a:srgbClr val="005477"/>
                </a:solidFill>
                <a:latin typeface="Calibri" panose="020F050202020403020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67869540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5EF64-185B-1C92-E447-BAAF69673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1">
            <a:extLst>
              <a:ext uri="{FF2B5EF4-FFF2-40B4-BE49-F238E27FC236}">
                <a16:creationId xmlns:a16="http://schemas.microsoft.com/office/drawing/2014/main" id="{66F7E1CB-0BDF-B405-94B4-0785751A905A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sz="1600"/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it-IT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4DF5D73-D12A-0D63-B613-E19AFA761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67" y="2242759"/>
            <a:ext cx="1103346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rgbClr val="005477"/>
                </a:solidFill>
              </a:rPr>
              <a:t>la 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</a:rPr>
              <a:t>scelta di puntare </a:t>
            </a:r>
            <a:r>
              <a:rPr lang="it-IT" altLang="it-IT" sz="2000" b="1" dirty="0">
                <a:solidFill>
                  <a:srgbClr val="5B9BD5">
                    <a:lumMod val="50000"/>
                  </a:srgbClr>
                </a:solidFill>
              </a:rPr>
              <a:t>alla transizione digitale anche in ambito medico 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</a:rPr>
              <a:t>(non solo per la telemedicina ma anche per abbattere i carichi amministrativi e liberare tempo clinico)</a:t>
            </a:r>
            <a:endParaRPr lang="it-IT" altLang="it-IT" sz="20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il principio per cui </a:t>
            </a: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«</a:t>
            </a:r>
            <a:r>
              <a:rPr lang="it-IT" sz="2000" i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La trasformazione digitale del SSN </a:t>
            </a: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[…]</a:t>
            </a:r>
            <a:r>
              <a:rPr lang="it-IT" sz="2000" i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rappresenta una leva strategica non solo per migliorare la qualità e l’accessibilità dei servizi, ma anche </a:t>
            </a:r>
            <a:r>
              <a:rPr lang="it-IT" sz="2000" i="1" dirty="0">
                <a:solidFill>
                  <a:srgbClr val="00B0F0"/>
                </a:solidFill>
                <a:latin typeface="Calibri" panose="020F0502020204030204"/>
              </a:rPr>
              <a:t>per alleggerire il carico di lavoro del personale sanitario, liberare tempo clinico e aumentare l’efficienza dei processi operativi</a:t>
            </a:r>
            <a:r>
              <a:rPr lang="it-IT" sz="2000" dirty="0">
                <a:solidFill>
                  <a:srgbClr val="00B0F0"/>
                </a:solidFill>
                <a:latin typeface="Calibri" panose="020F0502020204030204"/>
              </a:rPr>
              <a:t>».*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la volontà di investire nella </a:t>
            </a:r>
            <a:r>
              <a:rPr lang="it-IT" sz="2000" i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«formazione digitale del personale, affinché l’innovazione non sia un fattore di ulteriore complessità ma un effettivo facilitatore operativo</a:t>
            </a:r>
            <a:r>
              <a:rPr lang="it-IT" sz="20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»*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D05111-D238-DBD8-3CEC-BFAC6D69DD78}"/>
              </a:ext>
            </a:extLst>
          </p:cNvPr>
          <p:cNvSpPr txBox="1"/>
          <p:nvPr/>
        </p:nvSpPr>
        <p:spPr>
          <a:xfrm>
            <a:off x="1117936" y="5583789"/>
            <a:ext cx="955607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ENPAM IN TALE AMBITO HA LANCIATO IL PROGETTO TECH2DOC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FA56F116-AA50-C843-D145-A0061B604F87}"/>
              </a:ext>
            </a:extLst>
          </p:cNvPr>
          <p:cNvSpPr/>
          <p:nvPr/>
        </p:nvSpPr>
        <p:spPr>
          <a:xfrm>
            <a:off x="5610742" y="4851992"/>
            <a:ext cx="570459" cy="5232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89FAF8-3C19-DA49-D81B-5DD5DB6A6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6"/>
          <a:stretch/>
        </p:blipFill>
        <p:spPr>
          <a:xfrm>
            <a:off x="81828" y="160298"/>
            <a:ext cx="1444566" cy="1024528"/>
          </a:xfrm>
          <a:prstGeom prst="rect">
            <a:avLst/>
          </a:prstGeom>
        </p:spPr>
      </p:pic>
      <p:sp>
        <p:nvSpPr>
          <p:cNvPr id="5" name="Titolo 6">
            <a:extLst>
              <a:ext uri="{FF2B5EF4-FFF2-40B4-BE49-F238E27FC236}">
                <a16:creationId xmlns:a16="http://schemas.microsoft.com/office/drawing/2014/main" id="{513F8D98-198B-01A7-091F-0F19C689423B}"/>
              </a:ext>
            </a:extLst>
          </p:cNvPr>
          <p:cNvSpPr txBox="1">
            <a:spLocks/>
          </p:cNvSpPr>
          <p:nvPr/>
        </p:nvSpPr>
        <p:spPr>
          <a:xfrm>
            <a:off x="1883464" y="0"/>
            <a:ext cx="8425068" cy="123298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/>
          <a:p>
            <a:pPr algn="ctr">
              <a:tabLst>
                <a:tab pos="6029960" algn="l"/>
              </a:tabLst>
            </a:pPr>
            <a:r>
              <a:rPr lang="it-IT" sz="32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TRANSIZIONE DIGITALE E L’ENPAM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FF74D80-DC25-0D65-A837-DC0F2A62C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844" y="1765705"/>
            <a:ext cx="10852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rgbClr val="005477"/>
                </a:solidFill>
                <a:latin typeface="Calibri" panose="020F0502020204030204"/>
              </a:rPr>
              <a:t>La </a:t>
            </a:r>
            <a:r>
              <a:rPr lang="it-IT" altLang="it-IT" sz="2000" b="1" dirty="0">
                <a:solidFill>
                  <a:srgbClr val="005477"/>
                </a:solidFill>
                <a:latin typeface="Calibri" panose="020F0502020204030204"/>
              </a:rPr>
              <a:t>Fondazione ENPAM condivide</a:t>
            </a:r>
            <a:r>
              <a:rPr lang="it-IT" altLang="it-IT" sz="2000" dirty="0">
                <a:solidFill>
                  <a:srgbClr val="005477"/>
                </a:solidFill>
                <a:latin typeface="Calibri" panose="020F0502020204030204"/>
              </a:rPr>
              <a:t>: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571082-1AA6-694C-115B-6C399C05A4F0}"/>
              </a:ext>
            </a:extLst>
          </p:cNvPr>
          <p:cNvSpPr txBox="1"/>
          <p:nvPr/>
        </p:nvSpPr>
        <p:spPr>
          <a:xfrm>
            <a:off x="353682" y="6374167"/>
            <a:ext cx="502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5477"/>
                </a:solidFill>
              </a:rPr>
              <a:t>*Fonte: Conferenza Stato-Regioni - «Documento di analisi e proposte in tema</a:t>
            </a:r>
            <a:br>
              <a:rPr lang="it-IT" sz="1000" dirty="0">
                <a:solidFill>
                  <a:srgbClr val="005477"/>
                </a:solidFill>
              </a:rPr>
            </a:br>
            <a:r>
              <a:rPr lang="it-IT" sz="1000" dirty="0">
                <a:solidFill>
                  <a:srgbClr val="005477"/>
                </a:solidFill>
              </a:rPr>
              <a:t>di personale del Servizio sanitario nazionale» (25/46/CR8b/C/)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4241097322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">
            <a:extLst>
              <a:ext uri="{FF2B5EF4-FFF2-40B4-BE49-F238E27FC236}">
                <a16:creationId xmlns:a16="http://schemas.microsoft.com/office/drawing/2014/main" id="{0BB3040C-4763-4DEA-84F4-CD0147FBA8EA}"/>
              </a:ext>
            </a:extLst>
          </p:cNvPr>
          <p:cNvSpPr txBox="1">
            <a:spLocks/>
          </p:cNvSpPr>
          <p:nvPr/>
        </p:nvSpPr>
        <p:spPr>
          <a:xfrm>
            <a:off x="4983044" y="2137582"/>
            <a:ext cx="3675712" cy="1593024"/>
          </a:xfrm>
          <a:prstGeom prst="rect">
            <a:avLst/>
          </a:prstGeom>
        </p:spPr>
        <p:txBody>
          <a:bodyPr vert="horz" lIns="108000" tIns="0" rIns="91440" bIns="45720" rtlCol="0" anchor="t">
            <a:noAutofit/>
          </a:bodyPr>
          <a:lstStyle>
            <a:lvl1pPr marL="0" indent="0" algn="l" defTabSz="914377" rtl="0" eaLnBrk="1" latinLnBrk="0" hangingPunct="1">
              <a:lnSpc>
                <a:spcPct val="130000"/>
              </a:lnSpc>
              <a:spcBef>
                <a:spcPts val="1000"/>
              </a:spcBef>
              <a:buFont typeface="Arial"/>
              <a:buNone/>
              <a:defRPr sz="1600" kern="1200" spc="0" baseline="0">
                <a:solidFill>
                  <a:srgbClr val="65656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50000"/>
              </a:lnSpc>
              <a:spcBef>
                <a:spcPts val="1400"/>
              </a:spcBef>
              <a:buFont typeface="Arial"/>
              <a:buChar char="•"/>
              <a:defRPr sz="1400" kern="1200" baseline="0">
                <a:solidFill>
                  <a:srgbClr val="6C6E6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50000"/>
              </a:lnSpc>
              <a:spcBef>
                <a:spcPts val="1400"/>
              </a:spcBef>
              <a:buFont typeface="Arial"/>
              <a:buChar char="•"/>
              <a:defRPr sz="1400" kern="1200" baseline="0">
                <a:solidFill>
                  <a:srgbClr val="6C6E6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200" kern="1200" baseline="0">
                <a:solidFill>
                  <a:srgbClr val="6C6E6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200" kern="1200" baseline="0">
                <a:solidFill>
                  <a:srgbClr val="6C6E6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5477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F0C82532-19FF-ABF8-97A9-BD96B7B6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22" y="131421"/>
            <a:ext cx="3732464" cy="12400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3C609DA-EC92-82BD-FB0C-4DD925DDE0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6" t="90507" r="5987"/>
          <a:stretch/>
        </p:blipFill>
        <p:spPr>
          <a:xfrm>
            <a:off x="9521687" y="6211957"/>
            <a:ext cx="1928191" cy="64604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F8393C9-918A-056D-5A66-ACD19BCD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94"/>
          <a:stretch/>
        </p:blipFill>
        <p:spPr>
          <a:xfrm>
            <a:off x="612897" y="1542062"/>
            <a:ext cx="5633893" cy="31194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20668A1-D2F2-F203-1774-2BD0E2EA5567}"/>
              </a:ext>
            </a:extLst>
          </p:cNvPr>
          <p:cNvSpPr txBox="1"/>
          <p:nvPr/>
        </p:nvSpPr>
        <p:spPr>
          <a:xfrm>
            <a:off x="6702640" y="1751221"/>
            <a:ext cx="47472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kern="100" dirty="0">
                <a:solidFill>
                  <a:srgbClr val="005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portale Tech2Doc sulla </a:t>
            </a:r>
            <a:r>
              <a:rPr lang="it-IT" sz="2000" i="1" kern="100" dirty="0" err="1">
                <a:solidFill>
                  <a:srgbClr val="005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sz="2000" i="1" kern="100" dirty="0">
                <a:solidFill>
                  <a:srgbClr val="005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 </a:t>
            </a:r>
            <a:r>
              <a:rPr lang="it-IT" sz="2000" kern="100" dirty="0">
                <a:solidFill>
                  <a:srgbClr val="0054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stato, quindi, sviluppato con lo scopo di orientare i professionisti nella transizione in atto verso un futuro della salute più tecnologico e digitale e per supportare lo sviluppo di abilità specifiche volte all’applicazioni dei nuovi strumenti digitali nella pratica professionale.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4B071A9-85A4-1C2B-6DD1-1882A7189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685" y="4993281"/>
            <a:ext cx="1847248" cy="1847248"/>
          </a:xfrm>
          <a:prstGeom prst="rect">
            <a:avLst/>
          </a:prstGeom>
        </p:spPr>
      </p:pic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8D5F554C-7FD6-BD28-E318-59B100FAA8D0}"/>
              </a:ext>
            </a:extLst>
          </p:cNvPr>
          <p:cNvSpPr txBox="1">
            <a:spLocks/>
          </p:cNvSpPr>
          <p:nvPr/>
        </p:nvSpPr>
        <p:spPr>
          <a:xfrm>
            <a:off x="7830764" y="4709701"/>
            <a:ext cx="20671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rgbClr val="005477"/>
                </a:solidFill>
              </a:defRPr>
            </a:lvl1pPr>
            <a:lvl2pPr marL="685783" indent="-228594" algn="l" defTabSz="914377" rtl="0" eaLnBrk="1" latinLnBrk="0" hangingPunct="1">
              <a:lnSpc>
                <a:spcPct val="150000"/>
              </a:lnSpc>
              <a:spcBef>
                <a:spcPts val="1400"/>
              </a:spcBef>
              <a:buFont typeface="Arial"/>
              <a:buChar char="•"/>
              <a:defRPr sz="1400" kern="1200" baseline="0">
                <a:solidFill>
                  <a:srgbClr val="6C6E6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50000"/>
              </a:lnSpc>
              <a:spcBef>
                <a:spcPts val="1400"/>
              </a:spcBef>
              <a:buFont typeface="Arial"/>
              <a:buChar char="•"/>
              <a:defRPr sz="1400" kern="1200" baseline="0">
                <a:solidFill>
                  <a:srgbClr val="6C6E6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200" kern="1200" baseline="0">
                <a:solidFill>
                  <a:srgbClr val="6C6E6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1200" kern="1200" baseline="0">
                <a:solidFill>
                  <a:srgbClr val="6C6E6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In alternativa è possibile</a:t>
            </a:r>
            <a:br>
              <a:rPr lang="it-IT" dirty="0"/>
            </a:br>
            <a:r>
              <a:rPr lang="it-IT" dirty="0"/>
              <a:t>utilizzare l’App Tech2Doc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502439-097C-33BD-8C40-0499A56AB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62" y="5010047"/>
            <a:ext cx="1847953" cy="184795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D462D2-C2C1-07F1-5DE8-35C8812D0A11}"/>
              </a:ext>
            </a:extLst>
          </p:cNvPr>
          <p:cNvSpPr txBox="1"/>
          <p:nvPr/>
        </p:nvSpPr>
        <p:spPr>
          <a:xfrm>
            <a:off x="665777" y="4785126"/>
            <a:ext cx="2028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5477"/>
                </a:solidFill>
              </a:rPr>
              <a:t>Scansionando il QR Code</a:t>
            </a:r>
            <a:br>
              <a:rPr lang="it-IT" sz="1400" b="1" dirty="0">
                <a:solidFill>
                  <a:srgbClr val="005477"/>
                </a:solidFill>
              </a:rPr>
            </a:br>
            <a:r>
              <a:rPr lang="it-IT" sz="1400" b="1" dirty="0">
                <a:solidFill>
                  <a:srgbClr val="005477"/>
                </a:solidFill>
              </a:rPr>
              <a:t>si accede al sito dedicato</a:t>
            </a:r>
          </a:p>
        </p:txBody>
      </p:sp>
      <p:sp>
        <p:nvSpPr>
          <p:cNvPr id="14" name="Segnaposto numero diapositiva 11">
            <a:extLst>
              <a:ext uri="{FF2B5EF4-FFF2-40B4-BE49-F238E27FC236}">
                <a16:creationId xmlns:a16="http://schemas.microsoft.com/office/drawing/2014/main" id="{3602E33E-55CE-88CC-CEBC-22C337372CD3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sz="1600"/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it-IT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2837260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DF97F044-4CF9-C5A9-4041-5DEA47490C7B}"/>
              </a:ext>
            </a:extLst>
          </p:cNvPr>
          <p:cNvSpPr/>
          <p:nvPr/>
        </p:nvSpPr>
        <p:spPr>
          <a:xfrm>
            <a:off x="-153880" y="4518735"/>
            <a:ext cx="1308904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7CBBFD8-3167-480F-B7ED-63223D62DA5A}"/>
              </a:ext>
            </a:extLst>
          </p:cNvPr>
          <p:cNvGrpSpPr/>
          <p:nvPr/>
        </p:nvGrpSpPr>
        <p:grpSpPr>
          <a:xfrm>
            <a:off x="508409" y="827042"/>
            <a:ext cx="10864589" cy="5649142"/>
            <a:chOff x="1034033" y="167400"/>
            <a:chExt cx="9859391" cy="5943391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52F052E9-FE13-E875-EC96-A9024B7CE34E}"/>
                </a:ext>
              </a:extLst>
            </p:cNvPr>
            <p:cNvGrpSpPr/>
            <p:nvPr/>
          </p:nvGrpSpPr>
          <p:grpSpPr>
            <a:xfrm>
              <a:off x="2591545" y="4074481"/>
              <a:ext cx="8301879" cy="2036310"/>
              <a:chOff x="1046010" y="3976039"/>
              <a:chExt cx="8301879" cy="2036310"/>
            </a:xfrm>
          </p:grpSpPr>
          <p:pic>
            <p:nvPicPr>
              <p:cNvPr id="23" name="图片 14">
                <a:extLst>
                  <a:ext uri="{FF2B5EF4-FFF2-40B4-BE49-F238E27FC236}">
                    <a16:creationId xmlns:a16="http://schemas.microsoft.com/office/drawing/2014/main" id="{1DE21B29-3FCE-8582-DEBF-B8CD526D5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010" y="3976039"/>
                <a:ext cx="8301879" cy="2036310"/>
              </a:xfrm>
              <a:prstGeom prst="rect">
                <a:avLst/>
              </a:prstGeom>
            </p:spPr>
          </p:pic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102690FF-CC5A-2BB6-911C-830EDB3BBEB8}"/>
                  </a:ext>
                </a:extLst>
              </p:cNvPr>
              <p:cNvSpPr txBox="1"/>
              <p:nvPr/>
            </p:nvSpPr>
            <p:spPr>
              <a:xfrm>
                <a:off x="2832823" y="4448023"/>
                <a:ext cx="1146715" cy="872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ysClr val="window" lastClr="FFFFFF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didas Unity" pitchFamily="2" charset="0"/>
                    <a:ea typeface="微软雅黑" pitchFamily="34" charset="-122"/>
                    <a:cs typeface="Times New Roman" pitchFamily="18" charset="0"/>
                  </a:rPr>
                  <a:t>26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 err="1">
                    <a:ln w="18415" cmpd="sng">
                      <a:noFill/>
                      <a:prstDash val="solid"/>
                    </a:ln>
                    <a:solidFill>
                      <a:sysClr val="window" lastClr="FFFFFF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didas Unity" pitchFamily="2" charset="0"/>
                    <a:ea typeface="微软雅黑" pitchFamily="34" charset="-122"/>
                    <a:cs typeface="Times New Roman" pitchFamily="18" charset="0"/>
                  </a:rPr>
                  <a:t>Ottobre</a:t>
                </a:r>
                <a:r>
                  <a:rPr kumimoji="0" lang="en-US" altLang="zh-CN" sz="16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ysClr val="window" lastClr="FFFFFF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didas Unity" pitchFamily="2" charset="0"/>
                    <a:ea typeface="微软雅黑" pitchFamily="34" charset="-122"/>
                    <a:cs typeface="Times New Roman" pitchFamily="18" charset="0"/>
                  </a:rPr>
                  <a:t> 2023</a:t>
                </a:r>
                <a:endParaRPr kumimoji="0" lang="zh-CN" altLang="en-US" sz="16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5" name="TextBox 17">
                <a:extLst>
                  <a:ext uri="{FF2B5EF4-FFF2-40B4-BE49-F238E27FC236}">
                    <a16:creationId xmlns:a16="http://schemas.microsoft.com/office/drawing/2014/main" id="{EFA32981-9755-D4E3-F0C0-8699F6A25B04}"/>
                  </a:ext>
                </a:extLst>
              </p:cNvPr>
              <p:cNvSpPr txBox="1"/>
              <p:nvPr/>
            </p:nvSpPr>
            <p:spPr>
              <a:xfrm>
                <a:off x="1164734" y="4513176"/>
                <a:ext cx="1501728" cy="872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rgbClr val="0A9FBB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didas Unity" pitchFamily="2" charset="0"/>
                    <a:ea typeface="微软雅黑" pitchFamily="34" charset="-122"/>
                    <a:cs typeface="Times New Roman" pitchFamily="18" charset="0"/>
                  </a:rPr>
                  <a:t>Forum PA </a:t>
                </a:r>
                <a:r>
                  <a:rPr kumimoji="0" lang="en-US" altLang="zh-CN" sz="2400" b="1" i="0" u="none" strike="noStrike" kern="0" cap="none" spc="0" normalizeH="0" baseline="0" noProof="0" dirty="0" err="1">
                    <a:ln w="18415" cmpd="sng">
                      <a:noFill/>
                      <a:prstDash val="solid"/>
                    </a:ln>
                    <a:solidFill>
                      <a:srgbClr val="0A9FBB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didas Unity" pitchFamily="2" charset="0"/>
                    <a:ea typeface="微软雅黑" pitchFamily="34" charset="-122"/>
                    <a:cs typeface="Times New Roman" pitchFamily="18" charset="0"/>
                  </a:rPr>
                  <a:t>Sanità</a:t>
                </a:r>
                <a:endParaRPr kumimoji="0" lang="zh-CN" alt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0A9FBB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5F3BE26E-D734-496F-3A89-11AD62731A1D}"/>
                </a:ext>
              </a:extLst>
            </p:cNvPr>
            <p:cNvGrpSpPr/>
            <p:nvPr/>
          </p:nvGrpSpPr>
          <p:grpSpPr>
            <a:xfrm>
              <a:off x="1790389" y="2158674"/>
              <a:ext cx="8301879" cy="2036310"/>
              <a:chOff x="1034033" y="2123162"/>
              <a:chExt cx="8301879" cy="2036310"/>
            </a:xfrm>
          </p:grpSpPr>
          <p:pic>
            <p:nvPicPr>
              <p:cNvPr id="21" name="图片 13">
                <a:extLst>
                  <a:ext uri="{FF2B5EF4-FFF2-40B4-BE49-F238E27FC236}">
                    <a16:creationId xmlns:a16="http://schemas.microsoft.com/office/drawing/2014/main" id="{72F66D8F-5B3E-BC43-3663-0D7658216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033" y="2123162"/>
                <a:ext cx="8301879" cy="2036310"/>
              </a:xfrm>
              <a:prstGeom prst="rect">
                <a:avLst/>
              </a:prstGeom>
            </p:spPr>
          </p:pic>
          <p:sp>
            <p:nvSpPr>
              <p:cNvPr id="22" name="TextBox 17">
                <a:extLst>
                  <a:ext uri="{FF2B5EF4-FFF2-40B4-BE49-F238E27FC236}">
                    <a16:creationId xmlns:a16="http://schemas.microsoft.com/office/drawing/2014/main" id="{E8F6D525-79AA-8D0E-A524-5CA75D86EC6B}"/>
                  </a:ext>
                </a:extLst>
              </p:cNvPr>
              <p:cNvSpPr txBox="1"/>
              <p:nvPr/>
            </p:nvSpPr>
            <p:spPr>
              <a:xfrm>
                <a:off x="1273683" y="2422512"/>
                <a:ext cx="1385445" cy="125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rgbClr val="0A9FBB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didas Unity" pitchFamily="2" charset="0"/>
                    <a:ea typeface="微软雅黑" pitchFamily="34" charset="-122"/>
                    <a:cs typeface="Times New Roman" pitchFamily="18" charset="0"/>
                  </a:rPr>
                  <a:t>AIIC AWARDS 2022</a:t>
                </a:r>
                <a:endParaRPr kumimoji="0" lang="zh-CN" alt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0A9FBB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6ADAEE01-DDE2-D28D-13DC-ECEC8AF8B861}"/>
                </a:ext>
              </a:extLst>
            </p:cNvPr>
            <p:cNvGrpSpPr/>
            <p:nvPr/>
          </p:nvGrpSpPr>
          <p:grpSpPr>
            <a:xfrm>
              <a:off x="1034033" y="167400"/>
              <a:ext cx="8301879" cy="2036310"/>
              <a:chOff x="1034033" y="167400"/>
              <a:chExt cx="8301879" cy="2036310"/>
            </a:xfrm>
          </p:grpSpPr>
          <p:pic>
            <p:nvPicPr>
              <p:cNvPr id="18" name="图片 12">
                <a:extLst>
                  <a:ext uri="{FF2B5EF4-FFF2-40B4-BE49-F238E27FC236}">
                    <a16:creationId xmlns:a16="http://schemas.microsoft.com/office/drawing/2014/main" id="{76BFAB2A-74E9-1A87-AF25-8C2FDDEC3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033" y="167400"/>
                <a:ext cx="8301879" cy="2036310"/>
              </a:xfrm>
              <a:prstGeom prst="rect">
                <a:avLst/>
              </a:prstGeom>
            </p:spPr>
          </p:pic>
          <p:sp>
            <p:nvSpPr>
              <p:cNvPr id="19" name="TextBox 15">
                <a:extLst>
                  <a:ext uri="{FF2B5EF4-FFF2-40B4-BE49-F238E27FC236}">
                    <a16:creationId xmlns:a16="http://schemas.microsoft.com/office/drawing/2014/main" id="{04C57440-B89D-B1E6-42EC-7B9DDFA960C6}"/>
                  </a:ext>
                </a:extLst>
              </p:cNvPr>
              <p:cNvSpPr txBox="1"/>
              <p:nvPr/>
            </p:nvSpPr>
            <p:spPr>
              <a:xfrm>
                <a:off x="2832823" y="539814"/>
                <a:ext cx="11425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ysClr val="window" lastClr="FFFFFF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didas Unity" pitchFamily="2" charset="0"/>
                    <a:ea typeface="微软雅黑" pitchFamily="34" charset="-122"/>
                    <a:cs typeface="Times New Roman" pitchFamily="18" charset="0"/>
                  </a:rPr>
                  <a:t>21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ysClr val="window" lastClr="FFFFFF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didas Unity" pitchFamily="2" charset="0"/>
                    <a:ea typeface="微软雅黑" pitchFamily="34" charset="-122"/>
                    <a:cs typeface="Times New Roman" pitchFamily="18" charset="0"/>
                  </a:rPr>
                  <a:t>O</a:t>
                </a:r>
                <a:r>
                  <a:rPr kumimoji="0" lang="en-US" altLang="zh-CN" sz="1600" b="1" i="0" u="none" strike="noStrike" kern="0" cap="none" spc="0" normalizeH="0" baseline="0" noProof="0" dirty="0" err="1">
                    <a:ln w="18415" cmpd="sng">
                      <a:noFill/>
                      <a:prstDash val="solid"/>
                    </a:ln>
                    <a:solidFill>
                      <a:sysClr val="window" lastClr="FFFFFF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didas Unity" pitchFamily="2" charset="0"/>
                    <a:ea typeface="微软雅黑" pitchFamily="34" charset="-122"/>
                    <a:cs typeface="Times New Roman" pitchFamily="18" charset="0"/>
                  </a:rPr>
                  <a:t>ttobre</a:t>
                </a:r>
                <a:r>
                  <a:rPr kumimoji="0" lang="en-US" altLang="zh-CN" sz="16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ysClr val="window" lastClr="FFFFFF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didas Unity" pitchFamily="2" charset="0"/>
                    <a:ea typeface="微软雅黑" pitchFamily="34" charset="-122"/>
                    <a:cs typeface="Times New Roman" pitchFamily="18" charset="0"/>
                  </a:rPr>
                  <a:t> 2021</a:t>
                </a:r>
                <a:endParaRPr kumimoji="0" lang="zh-CN" altLang="en-US" sz="16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34958CAA-9AB1-6747-0353-63A427C03E46}"/>
                  </a:ext>
                </a:extLst>
              </p:cNvPr>
              <p:cNvSpPr txBox="1"/>
              <p:nvPr/>
            </p:nvSpPr>
            <p:spPr>
              <a:xfrm>
                <a:off x="1331097" y="547492"/>
                <a:ext cx="114250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 err="1">
                    <a:ln w="18415" cmpd="sng">
                      <a:noFill/>
                      <a:prstDash val="solid"/>
                    </a:ln>
                    <a:solidFill>
                      <a:srgbClr val="0A9FBB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didas Unity" pitchFamily="2" charset="0"/>
                    <a:ea typeface="微软雅黑" pitchFamily="34" charset="-122"/>
                    <a:cs typeface="Times New Roman" pitchFamily="18" charset="0"/>
                  </a:rPr>
                  <a:t>Evento</a:t>
                </a:r>
                <a:r>
                  <a:rPr kumimoji="0" lang="en-US" altLang="zh-CN" sz="24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rgbClr val="0A9FBB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didas Unity" pitchFamily="2" charset="0"/>
                    <a:ea typeface="微软雅黑" pitchFamily="34" charset="-122"/>
                    <a:cs typeface="Times New Roman" pitchFamily="18" charset="0"/>
                  </a:rPr>
                  <a:t> di </a:t>
                </a:r>
                <a:r>
                  <a:rPr kumimoji="0" lang="en-US" altLang="zh-CN" sz="2400" b="1" i="0" u="none" strike="noStrike" kern="0" cap="none" spc="0" normalizeH="0" baseline="0" noProof="0" dirty="0" err="1">
                    <a:ln w="18415" cmpd="sng">
                      <a:noFill/>
                      <a:prstDash val="solid"/>
                    </a:ln>
                    <a:solidFill>
                      <a:srgbClr val="0A9FBB"/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didas Unity" pitchFamily="2" charset="0"/>
                    <a:ea typeface="微软雅黑" pitchFamily="34" charset="-122"/>
                    <a:cs typeface="Times New Roman" pitchFamily="18" charset="0"/>
                  </a:rPr>
                  <a:t>lancio</a:t>
                </a:r>
                <a:endParaRPr kumimoji="0" lang="zh-CN" alt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0A9FBB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B88B49CB-2CDD-6718-8EED-8A74E2842C6F}"/>
                </a:ext>
              </a:extLst>
            </p:cNvPr>
            <p:cNvSpPr txBox="1"/>
            <p:nvPr/>
          </p:nvSpPr>
          <p:spPr>
            <a:xfrm>
              <a:off x="3901151" y="354791"/>
              <a:ext cx="5337002" cy="10011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Tech2Doc è stato presentato durante un evento «ibrido» svoltosi a Roma, all’interno del Museo Ninfeo, presso la sede della Fondazione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  <a:p>
              <a:pPr marL="0" marR="0" lvl="0" indent="0" algn="l" defTabSz="450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	con il patrocinio di:</a:t>
              </a:r>
              <a:endPara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 descr="logo-pcm - Gruppo Moccia">
              <a:extLst>
                <a:ext uri="{FF2B5EF4-FFF2-40B4-BE49-F238E27FC236}">
                  <a16:creationId xmlns:a16="http://schemas.microsoft.com/office/drawing/2014/main" id="{0BDDED53-4DCF-D2C7-6F00-DF23BF5D3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clrChange>
                <a:clrFrom>
                  <a:srgbClr val="E8E8E8"/>
                </a:clrFrom>
                <a:clrTo>
                  <a:srgbClr val="E8E8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729" y="881641"/>
              <a:ext cx="948968" cy="533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Ministero del lavoro e delle politiche sociali - Wikipedia">
              <a:extLst>
                <a:ext uri="{FF2B5EF4-FFF2-40B4-BE49-F238E27FC236}">
                  <a16:creationId xmlns:a16="http://schemas.microsoft.com/office/drawing/2014/main" id="{141FBBAA-6BDB-451C-88CB-48D614BFD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277" y="967989"/>
              <a:ext cx="549200" cy="361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FNOMCeO | Portale della Federazione Nazionale degli Ordini dei Medici  Chirurghi e degli Odontoiatri">
              <a:extLst>
                <a:ext uri="{FF2B5EF4-FFF2-40B4-BE49-F238E27FC236}">
                  <a16:creationId xmlns:a16="http://schemas.microsoft.com/office/drawing/2014/main" id="{2013AC3A-DF6F-8649-055B-1EE4BB7EF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509" y="976867"/>
              <a:ext cx="1273355" cy="28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Accedi con identità digitale – Certificazione verde COVID-19">
              <a:extLst>
                <a:ext uri="{FF2B5EF4-FFF2-40B4-BE49-F238E27FC236}">
                  <a16:creationId xmlns:a16="http://schemas.microsoft.com/office/drawing/2014/main" id="{28E41934-7204-658A-31F7-0186D0E0C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1651" y="945830"/>
              <a:ext cx="751840" cy="409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40F03390-6E9D-80F9-A6E5-CA2FA0C44E45}"/>
                </a:ext>
              </a:extLst>
            </p:cNvPr>
            <p:cNvSpPr txBox="1"/>
            <p:nvPr/>
          </p:nvSpPr>
          <p:spPr>
            <a:xfrm>
              <a:off x="4804489" y="2983758"/>
              <a:ext cx="2770967" cy="8720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per la categoria “Formazione continua e training professionale”, destinato alla migliore progettualità nell’ambito delle tecnologie sanitarie nazionali.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7A1326B-CCAA-EFBA-9DF5-098DEC385B8C}"/>
                </a:ext>
              </a:extLst>
            </p:cNvPr>
            <p:cNvSpPr txBox="1"/>
            <p:nvPr/>
          </p:nvSpPr>
          <p:spPr>
            <a:xfrm>
              <a:off x="4897656" y="2370816"/>
              <a:ext cx="2322207" cy="613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5477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Tech2Doc vince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D8FE3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AIIC 2022 Awards </a:t>
              </a:r>
            </a:p>
          </p:txBody>
        </p:sp>
        <p:pic>
          <p:nvPicPr>
            <p:cNvPr id="17" name="Picture 2" descr="AIIC Awards 2022, selezione dei migliori progetti di tecnologie healthcare  - Tecnica Ospedaliera">
              <a:extLst>
                <a:ext uri="{FF2B5EF4-FFF2-40B4-BE49-F238E27FC236}">
                  <a16:creationId xmlns:a16="http://schemas.microsoft.com/office/drawing/2014/main" id="{52B9C2D3-AC2D-3CB4-1220-5E0230F6B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353" y="2542106"/>
              <a:ext cx="2304429" cy="1121659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17">
            <a:extLst>
              <a:ext uri="{FF2B5EF4-FFF2-40B4-BE49-F238E27FC236}">
                <a16:creationId xmlns:a16="http://schemas.microsoft.com/office/drawing/2014/main" id="{CAAB8D4F-23CE-8648-E3CA-EE8857CC5422}"/>
              </a:ext>
            </a:extLst>
          </p:cNvPr>
          <p:cNvSpPr txBox="1"/>
          <p:nvPr/>
        </p:nvSpPr>
        <p:spPr>
          <a:xfrm>
            <a:off x="3324202" y="3031005"/>
            <a:ext cx="1266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15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Giugno</a:t>
            </a:r>
            <a:r>
              <a:rPr kumimoji="0" lang="en-US" altLang="zh-CN" sz="1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2022</a:t>
            </a:r>
            <a:endParaRPr kumimoji="0" lang="zh-CN" altLang="en-US" sz="1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didas Unity" pitchFamily="2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8E2C462-EBDC-222D-FC2B-8F00D1E9C6AA}"/>
              </a:ext>
            </a:extLst>
          </p:cNvPr>
          <p:cNvSpPr txBox="1"/>
          <p:nvPr/>
        </p:nvSpPr>
        <p:spPr>
          <a:xfrm>
            <a:off x="4338979" y="2075514"/>
            <a:ext cx="4859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Più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1.500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partecipanti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3 ore di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diretta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streaming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54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Oltre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300.000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visualizzatori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della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registrazione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dell’evento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mese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successivo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54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A51DBBF-A6D7-C94D-A238-5549160BC704}"/>
              </a:ext>
            </a:extLst>
          </p:cNvPr>
          <p:cNvCxnSpPr/>
          <p:nvPr/>
        </p:nvCxnSpPr>
        <p:spPr>
          <a:xfrm>
            <a:off x="5926502" y="2076488"/>
            <a:ext cx="1483817" cy="0"/>
          </a:xfrm>
          <a:prstGeom prst="line">
            <a:avLst/>
          </a:prstGeom>
          <a:ln>
            <a:solidFill>
              <a:srgbClr val="0054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E3A8D2B-4ED4-5F73-4EF1-799BB1476421}"/>
              </a:ext>
            </a:extLst>
          </p:cNvPr>
          <p:cNvSpPr txBox="1"/>
          <p:nvPr/>
        </p:nvSpPr>
        <p:spPr>
          <a:xfrm>
            <a:off x="5385583" y="4830629"/>
            <a:ext cx="25656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Tech2Doc vince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D8FE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Forum Pa Sanità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2D8FE3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D8FE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Ambito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D8FE3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Competenze Digitali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7DDBF94-3591-1890-DF05-435AF26B76CE}"/>
              </a:ext>
            </a:extLst>
          </p:cNvPr>
          <p:cNvSpPr txBox="1"/>
          <p:nvPr/>
        </p:nvSpPr>
        <p:spPr>
          <a:xfrm>
            <a:off x="7779593" y="4639754"/>
            <a:ext cx="34464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Motivazione della giuria: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Perché lancia stimoli a tutti i professionisti della salute rispetto alla sanità digitale, ai nuovi modelli e alle nuove tecnologie, cercando di colmare un gap formativo e informativo e agevolando il processo di transizione digitale dell’assistenza sanitaria.»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1" name="Titolo 2">
            <a:extLst>
              <a:ext uri="{FF2B5EF4-FFF2-40B4-BE49-F238E27FC236}">
                <a16:creationId xmlns:a16="http://schemas.microsoft.com/office/drawing/2014/main" id="{BECAB105-DF45-5328-9064-5DE6D1E99D3F}"/>
              </a:ext>
            </a:extLst>
          </p:cNvPr>
          <p:cNvSpPr txBox="1">
            <a:spLocks/>
          </p:cNvSpPr>
          <p:nvPr/>
        </p:nvSpPr>
        <p:spPr>
          <a:xfrm>
            <a:off x="0" y="65643"/>
            <a:ext cx="12192000" cy="704619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PREMI E RICONOSCIMENTI</a:t>
            </a: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5DE37737-3E77-C5A6-45B6-37C122A8DEB7}"/>
              </a:ext>
            </a:extLst>
          </p:cNvPr>
          <p:cNvSpPr txBox="1">
            <a:spLocks/>
          </p:cNvSpPr>
          <p:nvPr/>
        </p:nvSpPr>
        <p:spPr>
          <a:xfrm>
            <a:off x="362528" y="6311900"/>
            <a:ext cx="534455" cy="22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 anchorCtr="0" compatLnSpc="1">
            <a:noAutofit/>
          </a:bodyPr>
          <a:lstStyle>
            <a:defPPr>
              <a:defRPr lang="it-IT"/>
            </a:defPPr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A897A-826C-4868-8869-F5670707F5A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+mn-ea"/>
              <a:cs typeface="Arial"/>
            </a:endParaRPr>
          </a:p>
        </p:txBody>
      </p:sp>
      <p:sp>
        <p:nvSpPr>
          <p:cNvPr id="32" name="Pulsante di azione: vuoto 3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D1CFB7A-DF56-FA8A-A723-A287C6F0E497}"/>
              </a:ext>
            </a:extLst>
          </p:cNvPr>
          <p:cNvSpPr/>
          <p:nvPr/>
        </p:nvSpPr>
        <p:spPr>
          <a:xfrm>
            <a:off x="9662474" y="6211957"/>
            <a:ext cx="1787404" cy="64604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11">
            <a:extLst>
              <a:ext uri="{FF2B5EF4-FFF2-40B4-BE49-F238E27FC236}">
                <a16:creationId xmlns:a16="http://schemas.microsoft.com/office/drawing/2014/main" id="{85ED7C77-5D44-92C8-A904-D258DB7AE1EC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sz="1600"/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it-IT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02221235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437630" y="3014345"/>
            <a:ext cx="5281930" cy="3749040"/>
          </a:xfrm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idx="10"/>
          </p:nvPr>
        </p:nvSpPr>
        <p:spPr>
          <a:xfrm>
            <a:off x="475615" y="304800"/>
            <a:ext cx="11252200" cy="273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it-IT" sz="1850" spc="15">
                <a:solidFill>
                  <a:srgbClr val="00AFEE"/>
                </a:solidFill>
                <a:latin typeface="Calibri" panose="02020603050405020304" pitchFamily="2"/>
              </a:rPr>
              <a:t>TECH2DOC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0"/>
          </p:nvPr>
        </p:nvSpPr>
        <p:spPr>
          <a:xfrm>
            <a:off x="475615" y="578485"/>
            <a:ext cx="11252200" cy="521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it-IT" sz="3750" b="1" spc="20">
                <a:solidFill>
                  <a:srgbClr val="005377"/>
                </a:solidFill>
                <a:latin typeface="Calibri" panose="02020603050405020304" pitchFamily="2"/>
              </a:rPr>
              <a:t>CORSO ECM GRATUITO SULLA TELEMEDICINA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0"/>
          </p:nvPr>
        </p:nvSpPr>
        <p:spPr>
          <a:xfrm>
            <a:off x="475615" y="1099820"/>
            <a:ext cx="11252200" cy="1167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7500" lnSpcReduction="20000"/>
          </a:bodyPr>
          <a:lstStyle/>
          <a:p>
            <a:pPr marL="0" marR="0" indent="0" algn="ctr">
              <a:lnSpc>
                <a:spcPts val="2800"/>
              </a:lnSpc>
              <a:spcAft>
                <a:spcPts val="0"/>
              </a:spcAft>
            </a:pPr>
            <a:r>
              <a:rPr lang="it-IT" sz="2750" b="1" spc="10" dirty="0">
                <a:solidFill>
                  <a:srgbClr val="005377"/>
                </a:solidFill>
                <a:latin typeface="Calibri" panose="02020603050405020304" pitchFamily="2"/>
              </a:rPr>
              <a:t>Fondamenti di telemedicina per il medico </a:t>
            </a:r>
          </a:p>
          <a:p>
            <a:pPr marL="0" marR="0" indent="0" algn="ctr">
              <a:lnSpc>
                <a:spcPts val="1900"/>
              </a:lnSpc>
              <a:spcBef>
                <a:spcPts val="1090"/>
              </a:spcBef>
              <a:spcAft>
                <a:spcPts val="0"/>
              </a:spcAft>
            </a:pPr>
            <a:r>
              <a:rPr lang="it-IT" sz="1850" b="1" spc="-10" dirty="0">
                <a:solidFill>
                  <a:srgbClr val="005377"/>
                </a:solidFill>
                <a:latin typeface="Calibri" panose="02020603050405020304" pitchFamily="2"/>
              </a:rPr>
              <a:t>Principi operativi per il medico che esegue prestazioni basilari in telemedicina, secondo la normativa italiana </a:t>
            </a:r>
          </a:p>
          <a:p>
            <a:pPr marL="1154430" marR="0" indent="-285750" algn="l">
              <a:lnSpc>
                <a:spcPts val="1800"/>
              </a:lnSpc>
              <a:spcBef>
                <a:spcPts val="157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850" b="1" spc="5" dirty="0">
                <a:solidFill>
                  <a:srgbClr val="005377"/>
                </a:solidFill>
                <a:latin typeface="Calibri" panose="02020603050405020304" pitchFamily="2"/>
              </a:rPr>
              <a:t>30 crediti </a:t>
            </a:r>
            <a:r>
              <a:rPr lang="it-IT" sz="1850" spc="5" dirty="0">
                <a:solidFill>
                  <a:srgbClr val="005377"/>
                </a:solidFill>
                <a:latin typeface="Calibri" panose="02020603050405020304" pitchFamily="2"/>
              </a:rPr>
              <a:t>formativi ECM 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75615" y="2267585"/>
          <a:ext cx="11252200" cy="4501515"/>
        </p:xfrm>
        <a:graphic>
          <a:graphicData uri="http://schemas.openxmlformats.org/drawingml/2006/table">
            <a:tbl>
              <a:tblPr/>
              <a:tblGrid>
                <a:gridCol w="596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0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760">
                <a:tc rowSpan="2">
                  <a:txBody>
                    <a:bodyPr/>
                    <a:lstStyle/>
                    <a:p>
                      <a:pPr marL="1154430" marR="0" indent="-285750" algn="l">
                        <a:lnSpc>
                          <a:spcPts val="2100"/>
                        </a:lnSpc>
                        <a:spcBef>
                          <a:spcPts val="157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it-IT" sz="1850" b="1" spc="0" dirty="0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8 video lezioni </a:t>
                      </a:r>
                    </a:p>
                    <a:p>
                      <a:pPr marL="1325880" marR="0" indent="365760" algn="l">
                        <a:lnSpc>
                          <a:spcPts val="1900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it-IT" sz="1850" spc="0" dirty="0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Introduzione al corso </a:t>
                      </a:r>
                    </a:p>
                    <a:p>
                      <a:pPr marL="1325880" marR="0" indent="365760" algn="l">
                        <a:lnSpc>
                          <a:spcPts val="19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it-IT" sz="1850" spc="0" dirty="0" err="1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Televisita</a:t>
                      </a:r>
                      <a:r>
                        <a:rPr lang="it-IT" sz="1850" spc="0" dirty="0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 </a:t>
                      </a:r>
                    </a:p>
                    <a:p>
                      <a:pPr marL="1325880" marR="0" indent="365760" algn="l">
                        <a:lnSpc>
                          <a:spcPts val="19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it-IT" sz="1850" spc="0" dirty="0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Teleconsulto </a:t>
                      </a:r>
                    </a:p>
                    <a:p>
                      <a:pPr marL="0" marR="2821940" indent="365760" algn="r">
                        <a:lnSpc>
                          <a:spcPts val="190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it-IT" sz="1850" spc="0" dirty="0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Teleconsulenza </a:t>
                      </a:r>
                    </a:p>
                    <a:p>
                      <a:pPr marL="1325880" marR="0" indent="365760" algn="l">
                        <a:lnSpc>
                          <a:spcPts val="19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it-IT" sz="1850" spc="0" dirty="0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Teleassistenza </a:t>
                      </a:r>
                    </a:p>
                    <a:p>
                      <a:pPr marL="1325880" marR="0" indent="365760" algn="l">
                        <a:lnSpc>
                          <a:spcPts val="190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it-IT" sz="1850" spc="0" dirty="0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Telecontrollo </a:t>
                      </a:r>
                    </a:p>
                    <a:p>
                      <a:pPr marL="1325880" marR="0" indent="365760" algn="l">
                        <a:lnSpc>
                          <a:spcPts val="19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it-IT" sz="1850" spc="0" dirty="0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Telemonitoraggio </a:t>
                      </a:r>
                    </a:p>
                    <a:p>
                      <a:pPr marL="1325880" marR="0" indent="365760" algn="l">
                        <a:lnSpc>
                          <a:spcPts val="19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it-IT" sz="1850" spc="0" dirty="0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Evoluzione Digitale </a:t>
                      </a:r>
                    </a:p>
                    <a:p>
                      <a:pPr marL="1154430" marR="0" indent="-285750" algn="l">
                        <a:lnSpc>
                          <a:spcPts val="2100"/>
                        </a:lnSpc>
                        <a:spcBef>
                          <a:spcPts val="147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it-IT" sz="1850" spc="0" dirty="0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Fino al </a:t>
                      </a:r>
                      <a:r>
                        <a:rPr lang="it-IT" sz="1850" b="1" spc="0" dirty="0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31 dicembre 2025 </a:t>
                      </a:r>
                    </a:p>
                    <a:p>
                      <a:pPr marL="1154430" marR="0" indent="-285750" algn="l">
                        <a:lnSpc>
                          <a:spcPts val="2100"/>
                        </a:lnSpc>
                        <a:spcBef>
                          <a:spcPts val="139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it-IT" sz="1850" b="1" spc="0" dirty="0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Prof. Francesco Gabbrielli </a:t>
                      </a:r>
                    </a:p>
                    <a:p>
                      <a:pPr marL="0" marR="535940" indent="0" algn="r">
                        <a:lnSpc>
                          <a:spcPts val="1900"/>
                        </a:lnSpc>
                        <a:spcBef>
                          <a:spcPts val="410"/>
                        </a:spcBef>
                        <a:spcAft>
                          <a:spcPts val="1465"/>
                        </a:spcAft>
                      </a:pPr>
                      <a:r>
                        <a:rPr lang="it-IT" sz="1850" spc="0" dirty="0">
                          <a:solidFill>
                            <a:srgbClr val="005377"/>
                          </a:solidFill>
                          <a:latin typeface="Calibri" panose="02020603050405020304" pitchFamily="2"/>
                        </a:rPr>
                        <a:t>Responsabile scientifico e docente del corso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7240" marR="112014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1655"/>
                        </a:spcAft>
                      </a:pPr>
                      <a:endParaRPr lang="it-IT" sz="1600" b="1" spc="-10" dirty="0">
                        <a:solidFill>
                          <a:srgbClr val="00AFEE"/>
                        </a:solidFill>
                        <a:latin typeface="Calibri" panose="02020603050405020304" pitchFamily="2"/>
                      </a:endParaRP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8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537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Connettore diritto 7"/>
          <p:cNvCxnSpPr/>
          <p:nvPr/>
        </p:nvCxnSpPr>
        <p:spPr>
          <a:xfrm>
            <a:off x="475615" y="585470"/>
            <a:ext cx="11252835" cy="0"/>
          </a:xfrm>
          <a:prstGeom prst="line">
            <a:avLst/>
          </a:prstGeom>
          <a:ln w="12065" cmpd="sng">
            <a:solidFill>
              <a:srgbClr val="005377"/>
            </a:solidFill>
          </a:ln>
        </p:spPr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781CC9-68FC-CC37-1B2C-AF3384516C4C}"/>
              </a:ext>
            </a:extLst>
          </p:cNvPr>
          <p:cNvSpPr txBox="1"/>
          <p:nvPr/>
        </p:nvSpPr>
        <p:spPr>
          <a:xfrm>
            <a:off x="6085488" y="2443505"/>
            <a:ext cx="535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2000" b="1" dirty="0">
                <a:solidFill>
                  <a:srgbClr val="00B0F0"/>
                </a:solidFill>
                <a:latin typeface="Open Sans" panose="020B0606030504020204" pitchFamily="34" charset="0"/>
              </a:rPr>
              <a:t>Oltre 4000 professionisti iscritti al corso</a:t>
            </a:r>
          </a:p>
        </p:txBody>
      </p:sp>
      <p:sp>
        <p:nvSpPr>
          <p:cNvPr id="9" name="Segnaposto numero diapositiva 11">
            <a:extLst>
              <a:ext uri="{FF2B5EF4-FFF2-40B4-BE49-F238E27FC236}">
                <a16:creationId xmlns:a16="http://schemas.microsoft.com/office/drawing/2014/main" id="{9F01F890-05E2-6023-BB3A-970BC111F72D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sz="1600"/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it-IT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81221-DD4B-DBB0-39E3-811D85BE6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1">
            <a:extLst>
              <a:ext uri="{FF2B5EF4-FFF2-40B4-BE49-F238E27FC236}">
                <a16:creationId xmlns:a16="http://schemas.microsoft.com/office/drawing/2014/main" id="{3D2E7ED7-729B-BD7F-4EC3-5DDD8DC4F671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6" name="Titolo 6">
            <a:extLst>
              <a:ext uri="{FF2B5EF4-FFF2-40B4-BE49-F238E27FC236}">
                <a16:creationId xmlns:a16="http://schemas.microsoft.com/office/drawing/2014/main" id="{A76B5414-031C-7A85-85CB-5786C51D7527}"/>
              </a:ext>
            </a:extLst>
          </p:cNvPr>
          <p:cNvSpPr txBox="1">
            <a:spLocks/>
          </p:cNvSpPr>
          <p:nvPr/>
        </p:nvSpPr>
        <p:spPr>
          <a:xfrm>
            <a:off x="17670" y="287656"/>
            <a:ext cx="12174330" cy="692696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/>
          <a:p>
            <a:pPr algn="ctr">
              <a:lnSpc>
                <a:spcPts val="3800"/>
              </a:lnSpc>
              <a:tabLst>
                <a:tab pos="6029960" algn="l"/>
              </a:tabLst>
            </a:pPr>
            <a:r>
              <a:rPr lang="it-IT" sz="32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SPECIALIZZANDI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129A95-CC6B-D7EA-6516-042995280E98}"/>
              </a:ext>
            </a:extLst>
          </p:cNvPr>
          <p:cNvSpPr txBox="1"/>
          <p:nvPr/>
        </p:nvSpPr>
        <p:spPr>
          <a:xfrm>
            <a:off x="1142996" y="976686"/>
            <a:ext cx="9906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</a:rPr>
              <a:t>Molteplici </a:t>
            </a:r>
            <a:r>
              <a:rPr lang="it-IT" altLang="it-IT" sz="2000" b="1" dirty="0">
                <a:solidFill>
                  <a:srgbClr val="5B9BD5">
                    <a:lumMod val="50000"/>
                  </a:srgbClr>
                </a:solidFill>
              </a:rPr>
              <a:t>disposizioni normative consentono l’impiego di medici specializzandi 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</a:rPr>
              <a:t>da parte di Enti e Aziende del SSN o di soggetti privati (Decreto Calabria, Decreto Cura Italia, Legge di Bilancio 2025, Decreto Bollette).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0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6701EA-26FE-96E2-A3C5-029764F76A02}"/>
              </a:ext>
            </a:extLst>
          </p:cNvPr>
          <p:cNvSpPr txBox="1"/>
          <p:nvPr/>
        </p:nvSpPr>
        <p:spPr>
          <a:xfrm>
            <a:off x="1199967" y="2069650"/>
            <a:ext cx="99060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</a:rPr>
              <a:t>Tali possibilità professionali danno luogo a </a:t>
            </a:r>
            <a:r>
              <a:rPr lang="it-IT" altLang="it-IT" sz="2000" b="1" dirty="0">
                <a:solidFill>
                  <a:srgbClr val="5B9BD5">
                    <a:lumMod val="50000"/>
                  </a:srgbClr>
                </a:solidFill>
              </a:rPr>
              <a:t>un’asimmetria contributiva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</a:rPr>
              <a:t> del tutto peculiare e da valutare soprattutto alla luce di quanto esplicitato dall’art. 18, comma 12 del </a:t>
            </a:r>
            <a:r>
              <a:rPr lang="it-IT" altLang="it-IT" sz="2000" b="1" dirty="0">
                <a:solidFill>
                  <a:srgbClr val="5B9BD5">
                    <a:lumMod val="50000"/>
                  </a:srgbClr>
                </a:solidFill>
              </a:rPr>
              <a:t>DL n. 98/2011 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</a:rPr>
              <a:t>che specifica come siano </a:t>
            </a:r>
            <a:r>
              <a:rPr lang="it-IT" altLang="it-IT" sz="2000" b="1" dirty="0">
                <a:solidFill>
                  <a:srgbClr val="5B9BD5">
                    <a:lumMod val="50000"/>
                  </a:srgbClr>
                </a:solidFill>
              </a:rPr>
              <a:t>obbligati all’iscrizione presso la Gestione separata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</a:rPr>
              <a:t> INPS «</a:t>
            </a:r>
            <a:r>
              <a:rPr lang="it-IT" altLang="it-IT" sz="2000" b="1" dirty="0">
                <a:solidFill>
                  <a:srgbClr val="5B9BD5">
                    <a:lumMod val="50000"/>
                  </a:srgbClr>
                </a:solidFill>
              </a:rPr>
              <a:t>esclusivamente i soggetti che svolgono 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</a:rPr>
              <a:t>attività il cui esercizio non sia subordinato all'iscrizione ad appositi albi professionali, ovvero </a:t>
            </a:r>
            <a:r>
              <a:rPr lang="it-IT" altLang="it-IT" sz="2000" b="1" dirty="0">
                <a:solidFill>
                  <a:srgbClr val="5B9BD5">
                    <a:lumMod val="50000"/>
                  </a:srgbClr>
                </a:solidFill>
              </a:rPr>
              <a:t>attività non soggette al versamento contributivo agli enti previdenziali di diritto privato di cui ai decreti legislativi 30 giugno 1994, n. 509 e 10 febbraio 1996, n. 103</a:t>
            </a: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</a:rPr>
              <a:t>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000" dirty="0">
              <a:solidFill>
                <a:srgbClr val="5B9BD5">
                  <a:lumMod val="50000"/>
                </a:srgb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rgbClr val="5B9BD5">
                    <a:lumMod val="50000"/>
                  </a:srgbClr>
                </a:solidFill>
              </a:rPr>
              <a:t>Dunque per questa categoria di professionisti in formazione sarebbe logico il</a:t>
            </a:r>
            <a:endParaRPr lang="it-IT" sz="20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516885C-87DF-22B9-9A7C-FAEEB473231D}"/>
              </a:ext>
            </a:extLst>
          </p:cNvPr>
          <p:cNvSpPr txBox="1"/>
          <p:nvPr/>
        </p:nvSpPr>
        <p:spPr>
          <a:xfrm>
            <a:off x="1781750" y="5842019"/>
            <a:ext cx="894809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PASSAGGIO DELLA CONTRIBUZIONE AD ENPAM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ADCC134A-79A0-CA2A-E2BE-2A049D149429}"/>
              </a:ext>
            </a:extLst>
          </p:cNvPr>
          <p:cNvSpPr/>
          <p:nvPr/>
        </p:nvSpPr>
        <p:spPr>
          <a:xfrm>
            <a:off x="5834706" y="4916428"/>
            <a:ext cx="522582" cy="8309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01532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63B63-5E49-0ADD-DB6E-6A260803B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SRV-ENPAM\redazione\Immagine coordinata\Slide\1a Templ. pres.slide A2 solo logo.jpg">
            <a:extLst>
              <a:ext uri="{FF2B5EF4-FFF2-40B4-BE49-F238E27FC236}">
                <a16:creationId xmlns:a16="http://schemas.microsoft.com/office/drawing/2014/main" id="{A8CFB99A-9D5B-C335-0555-D948E215C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510" y="1018095"/>
            <a:ext cx="8106978" cy="454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2025C4D-4532-FB2E-D281-D62124AC6FC8}"/>
              </a:ext>
            </a:extLst>
          </p:cNvPr>
          <p:cNvSpPr/>
          <p:nvPr/>
        </p:nvSpPr>
        <p:spPr>
          <a:xfrm>
            <a:off x="8901088" y="6155027"/>
            <a:ext cx="2986112" cy="702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B5A308-8752-1C7C-9590-0D6F04608B3B}"/>
              </a:ext>
            </a:extLst>
          </p:cNvPr>
          <p:cNvSpPr txBox="1"/>
          <p:nvPr/>
        </p:nvSpPr>
        <p:spPr>
          <a:xfrm>
            <a:off x="4444202" y="5573346"/>
            <a:ext cx="3303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Dott. Vittorio Pulci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0624E26-43DE-CEF9-77E3-58D8FBB0E0BB}"/>
              </a:ext>
            </a:extLst>
          </p:cNvPr>
          <p:cNvSpPr txBox="1"/>
          <p:nvPr/>
        </p:nvSpPr>
        <p:spPr>
          <a:xfrm>
            <a:off x="105265" y="302632"/>
            <a:ext cx="11981467" cy="1758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noAutofit/>
          </a:bodyPr>
          <a:lstStyle/>
          <a:p>
            <a:pPr lvl="0" algn="ctr" defTabSz="685800">
              <a:defRPr/>
            </a:pPr>
            <a:r>
              <a:rPr lang="it-IT" sz="3200" b="1" i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Ddl C. 2365​ recante</a:t>
            </a:r>
            <a:br>
              <a:rPr lang="it-IT" sz="3200" b="1" i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i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“Misure di garanzia per l’erogazione delle prestazioni sanitarie e altre disposizioni in materia sanitaria”</a:t>
            </a:r>
          </a:p>
          <a:p>
            <a:pPr lvl="0" algn="ctr" defTabSz="685800">
              <a:defRPr/>
            </a:pPr>
            <a:endParaRPr lang="it-IT" sz="3200" b="1" i="1" dirty="0">
              <a:solidFill>
                <a:srgbClr val="0054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85800">
              <a:defRPr/>
            </a:pPr>
            <a:r>
              <a:rPr lang="it-IT" sz="3200" b="1" i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Audizione informale del 17 giugno ‘25</a:t>
            </a: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06309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BE97D-1C93-CDBD-C47C-0FD4DBE46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74D73B4-5CD2-032B-83ED-6AFFC86DE816}"/>
              </a:ext>
            </a:extLst>
          </p:cNvPr>
          <p:cNvSpPr txBox="1">
            <a:spLocks/>
          </p:cNvSpPr>
          <p:nvPr/>
        </p:nvSpPr>
        <p:spPr>
          <a:xfrm>
            <a:off x="8832" y="51282"/>
            <a:ext cx="12174330" cy="692696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defPPr>
              <a:defRPr lang="it-IT"/>
            </a:defPPr>
            <a:lvl1pPr marR="0" lvl="0" indent="0"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29960" algn="l"/>
              </a:tabLst>
              <a:defRPr kumimoji="0" sz="3000" b="1" i="0" u="none" strike="noStrike" cap="none" spc="0" normalizeH="0" baseline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PLATEA PROFESSIONALE</a:t>
            </a:r>
          </a:p>
        </p:txBody>
      </p:sp>
      <p:sp>
        <p:nvSpPr>
          <p:cNvPr id="2" name="Segnaposto numero diapositiva 11">
            <a:extLst>
              <a:ext uri="{FF2B5EF4-FFF2-40B4-BE49-F238E27FC236}">
                <a16:creationId xmlns:a16="http://schemas.microsoft.com/office/drawing/2014/main" id="{1B5DC312-C99D-C465-2F06-21E7C439E8EA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sz="1600"/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it-IT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29D47C-D125-5943-A7AD-6EFC804F6E0B}"/>
              </a:ext>
            </a:extLst>
          </p:cNvPr>
          <p:cNvSpPr txBox="1"/>
          <p:nvPr/>
        </p:nvSpPr>
        <p:spPr>
          <a:xfrm>
            <a:off x="633615" y="1097665"/>
            <a:ext cx="11049051" cy="1485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400" dirty="0">
                <a:solidFill>
                  <a:srgbClr val="005477"/>
                </a:solidFill>
                <a:cs typeface="Times New Roman" panose="02020603050405020304" pitchFamily="18" charset="0"/>
              </a:rPr>
              <a:t>Il grafico rappresenta la variazione della </a:t>
            </a:r>
            <a:r>
              <a:rPr lang="it-IT" sz="2400" b="1" dirty="0">
                <a:solidFill>
                  <a:srgbClr val="005477"/>
                </a:solidFill>
                <a:cs typeface="Times New Roman" panose="02020603050405020304" pitchFamily="18" charset="0"/>
              </a:rPr>
              <a:t>numerosità degli iscritti infra65enni </a:t>
            </a:r>
            <a:r>
              <a:rPr lang="it-IT" sz="2400" dirty="0">
                <a:solidFill>
                  <a:srgbClr val="005477"/>
                </a:solidFill>
                <a:cs typeface="Times New Roman" panose="02020603050405020304" pitchFamily="18" charset="0"/>
              </a:rPr>
              <a:t>agli Albi dei medici e degli odontoiatri fra il 2014 e il 2024.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400" dirty="0">
                <a:solidFill>
                  <a:srgbClr val="005477"/>
                </a:solidFill>
                <a:cs typeface="Times New Roman" panose="02020603050405020304" pitchFamily="18" charset="0"/>
              </a:rPr>
              <a:t>Si evidenzia </a:t>
            </a:r>
            <a:r>
              <a:rPr lang="it-IT" sz="2400" b="1" dirty="0">
                <a:solidFill>
                  <a:srgbClr val="005477"/>
                </a:solidFill>
                <a:cs typeface="Times New Roman" panose="02020603050405020304" pitchFamily="18" charset="0"/>
              </a:rPr>
              <a:t>un decremento </a:t>
            </a:r>
            <a:r>
              <a:rPr lang="it-IT" sz="2400" dirty="0">
                <a:solidFill>
                  <a:srgbClr val="005477"/>
                </a:solidFill>
                <a:cs typeface="Times New Roman" panose="02020603050405020304" pitchFamily="18" charset="0"/>
              </a:rPr>
              <a:t>di tale platea di </a:t>
            </a:r>
            <a:r>
              <a:rPr lang="it-IT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36.374 unità</a:t>
            </a:r>
            <a:r>
              <a:rPr lang="it-IT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0D40CC-A372-EF12-27A9-EBD444C4C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449" y="2625588"/>
            <a:ext cx="6963096" cy="390939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29F1936-A1F1-AF46-9C63-19E17AE23B82}"/>
              </a:ext>
            </a:extLst>
          </p:cNvPr>
          <p:cNvSpPr/>
          <p:nvPr/>
        </p:nvSpPr>
        <p:spPr>
          <a:xfrm>
            <a:off x="4235898" y="2685889"/>
            <a:ext cx="4551680" cy="501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E92E3FE-80D5-0A6D-98FC-73A5D69F2C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6" t="90507" r="5987"/>
          <a:stretch/>
        </p:blipFill>
        <p:spPr>
          <a:xfrm>
            <a:off x="9521687" y="6211957"/>
            <a:ext cx="1928191" cy="64604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4D9A79C-2B72-C277-0660-3427569A784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" y="160274"/>
            <a:ext cx="1310433" cy="94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1983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F130C-806A-C9B7-A726-27CCB86BD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A7AAA1-1466-0076-642A-A4456F575A8F}"/>
              </a:ext>
            </a:extLst>
          </p:cNvPr>
          <p:cNvSpPr txBox="1"/>
          <p:nvPr/>
        </p:nvSpPr>
        <p:spPr>
          <a:xfrm>
            <a:off x="0" y="6304002"/>
            <a:ext cx="8832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F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F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Ufficio di Statistica MUR e stime basate sul modello previsionale utilizzato per la determinazione del fabbisogno formativo ai sensi del d.lgs. 502/92 (Laureati)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F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Centro studi attuariale Fondazione Enpam (cessazioni)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4F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B6BE6B-5E06-E3E6-66C0-59E037F910AB}"/>
              </a:ext>
            </a:extLst>
          </p:cNvPr>
          <p:cNvSpPr txBox="1"/>
          <p:nvPr/>
        </p:nvSpPr>
        <p:spPr>
          <a:xfrm>
            <a:off x="845266" y="659419"/>
            <a:ext cx="1050146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3800"/>
              </a:lnSpc>
              <a:tabLst>
                <a:tab pos="602996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0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SALDO FRA CESSAZIONI E NUOVI LAUREATI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7AB814B-B7AB-4DAF-BA2A-E4AB68682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404115"/>
              </p:ext>
            </p:extLst>
          </p:nvPr>
        </p:nvGraphicFramePr>
        <p:xfrm>
          <a:off x="560884" y="1154506"/>
          <a:ext cx="11070230" cy="47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873CBF-3E24-91B2-3A33-10F206A64E68}"/>
              </a:ext>
            </a:extLst>
          </p:cNvPr>
          <p:cNvSpPr txBox="1"/>
          <p:nvPr/>
        </p:nvSpPr>
        <p:spPr>
          <a:xfrm>
            <a:off x="6685280" y="4470400"/>
            <a:ext cx="981359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-46.488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F9B0B-E0A5-008E-A47B-412DEBDB7047}"/>
              </a:ext>
            </a:extLst>
          </p:cNvPr>
          <p:cNvSpPr txBox="1"/>
          <p:nvPr/>
        </p:nvSpPr>
        <p:spPr>
          <a:xfrm>
            <a:off x="459581" y="5929662"/>
            <a:ext cx="113568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e dopo la laurea… ancora la specializzazione o il corso di formazione in MG !! 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50C661B0-9008-4C4E-1399-11912F004A08}"/>
              </a:ext>
            </a:extLst>
          </p:cNvPr>
          <p:cNvSpPr txBox="1">
            <a:spLocks/>
          </p:cNvSpPr>
          <p:nvPr/>
        </p:nvSpPr>
        <p:spPr>
          <a:xfrm>
            <a:off x="8832" y="51282"/>
            <a:ext cx="12174330" cy="692696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defPPr>
              <a:defRPr lang="it-IT"/>
            </a:defPPr>
            <a:lvl1pPr marR="0" lvl="0" indent="0"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29960" algn="l"/>
              </a:tabLst>
              <a:defRPr kumimoji="0" sz="3000" b="1" i="0" u="none" strike="noStrike" cap="none" spc="0" normalizeH="0" baseline="0">
                <a:ln>
                  <a:noFill/>
                </a:ln>
                <a:solidFill>
                  <a:srgbClr val="005477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PLATEA PROFESSIONALE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B41D0F9-3E85-F519-CA35-5C5D153DE7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" y="160274"/>
            <a:ext cx="1310433" cy="94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12540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1">
            <a:extLst>
              <a:ext uri="{FF2B5EF4-FFF2-40B4-BE49-F238E27FC236}">
                <a16:creationId xmlns:a16="http://schemas.microsoft.com/office/drawing/2014/main" id="{3A4F22F1-553A-DBA0-FB74-80A8983AECAF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sz="1600"/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it-IT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E914E6-2DAD-68F2-7C0A-48FA018513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5188" y="71021"/>
            <a:ext cx="1967068" cy="1083923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14A95692-7B7F-062F-B6F1-66AB38ABABDD}"/>
              </a:ext>
            </a:extLst>
          </p:cNvPr>
          <p:cNvGrpSpPr/>
          <p:nvPr/>
        </p:nvGrpSpPr>
        <p:grpSpPr>
          <a:xfrm>
            <a:off x="291536" y="1504245"/>
            <a:ext cx="11778573" cy="1259457"/>
            <a:chOff x="353683" y="2294626"/>
            <a:chExt cx="11778573" cy="1259457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3C3CBCF-B1A3-85F3-AF11-40ADD6C440D5}"/>
                </a:ext>
              </a:extLst>
            </p:cNvPr>
            <p:cNvSpPr txBox="1"/>
            <p:nvPr/>
          </p:nvSpPr>
          <p:spPr>
            <a:xfrm>
              <a:off x="353683" y="2294626"/>
              <a:ext cx="11645660" cy="125945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D1668D66-9F5C-0EEF-2266-29AAFBE0F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50" y="2736157"/>
              <a:ext cx="360126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b="1" dirty="0">
                  <a:solidFill>
                    <a:schemeClr val="accent5">
                      <a:lumMod val="50000"/>
                    </a:schemeClr>
                  </a:solidFill>
                </a:rPr>
                <a:t>DIMINUZIONE DEI MEDICI</a:t>
              </a:r>
            </a:p>
          </p:txBody>
        </p:sp>
        <p:sp>
          <p:nvSpPr>
            <p:cNvPr id="6" name="Freccia bidirezionale orizzontale 5">
              <a:extLst>
                <a:ext uri="{FF2B5EF4-FFF2-40B4-BE49-F238E27FC236}">
                  <a16:creationId xmlns:a16="http://schemas.microsoft.com/office/drawing/2014/main" id="{A35B3457-1413-9902-32FD-45FADB61B1BC}"/>
                </a:ext>
              </a:extLst>
            </p:cNvPr>
            <p:cNvSpPr/>
            <p:nvPr/>
          </p:nvSpPr>
          <p:spPr>
            <a:xfrm>
              <a:off x="4431060" y="2736157"/>
              <a:ext cx="1138687" cy="461665"/>
            </a:xfrm>
            <a:prstGeom prst="left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7FC332A-6524-CBE6-BE03-0CC78231FFE2}"/>
                </a:ext>
              </a:extLst>
            </p:cNvPr>
            <p:cNvSpPr txBox="1"/>
            <p:nvPr/>
          </p:nvSpPr>
          <p:spPr>
            <a:xfrm>
              <a:off x="6039981" y="2551490"/>
              <a:ext cx="60922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400" b="1" dirty="0">
                  <a:solidFill>
                    <a:schemeClr val="accent5">
                      <a:lumMod val="50000"/>
                    </a:schemeClr>
                  </a:solidFill>
                </a:rPr>
                <a:t>DIMINUZIONE OFFERTA </a:t>
              </a:r>
            </a:p>
            <a:p>
              <a:pPr algn="just"/>
              <a:r>
                <a:rPr lang="it-IT" altLang="it-IT" sz="2400" b="1" dirty="0">
                  <a:solidFill>
                    <a:schemeClr val="accent5">
                      <a:lumMod val="50000"/>
                    </a:schemeClr>
                  </a:solidFill>
                </a:rPr>
                <a:t>NELL’AMBITO DELLA TUTELA DELLA SALUTE</a:t>
              </a:r>
              <a:endParaRPr lang="it-IT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65D72CB-9A2E-229C-AA38-90C7A78E142D}"/>
              </a:ext>
            </a:extLst>
          </p:cNvPr>
          <p:cNvGrpSpPr/>
          <p:nvPr/>
        </p:nvGrpSpPr>
        <p:grpSpPr>
          <a:xfrm>
            <a:off x="353682" y="4921389"/>
            <a:ext cx="11645660" cy="1259457"/>
            <a:chOff x="353683" y="2294626"/>
            <a:chExt cx="11645660" cy="1259457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D86EC09-84BA-D082-9129-AB53F1D83CA2}"/>
                </a:ext>
              </a:extLst>
            </p:cNvPr>
            <p:cNvSpPr txBox="1"/>
            <p:nvPr/>
          </p:nvSpPr>
          <p:spPr>
            <a:xfrm>
              <a:off x="353683" y="2294626"/>
              <a:ext cx="11645660" cy="12594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A1C529A0-4695-245A-65FF-99DCB0019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50" y="2551491"/>
              <a:ext cx="360126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400" b="1" dirty="0">
                  <a:solidFill>
                    <a:schemeClr val="accent5">
                      <a:lumMod val="50000"/>
                    </a:schemeClr>
                  </a:solidFill>
                </a:rPr>
                <a:t>INVECCHIAMENTO DELLA POPOLAZIONE</a:t>
              </a:r>
            </a:p>
          </p:txBody>
        </p:sp>
        <p:sp>
          <p:nvSpPr>
            <p:cNvPr id="16" name="Freccia bidirezionale orizzontale 15">
              <a:extLst>
                <a:ext uri="{FF2B5EF4-FFF2-40B4-BE49-F238E27FC236}">
                  <a16:creationId xmlns:a16="http://schemas.microsoft.com/office/drawing/2014/main" id="{C1AA7C72-6AEE-9ECD-0D67-42362477242D}"/>
                </a:ext>
              </a:extLst>
            </p:cNvPr>
            <p:cNvSpPr/>
            <p:nvPr/>
          </p:nvSpPr>
          <p:spPr>
            <a:xfrm>
              <a:off x="4431060" y="2736157"/>
              <a:ext cx="1138687" cy="461665"/>
            </a:xfrm>
            <a:prstGeom prst="left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904144A-B3C1-761C-0CBC-F1713F20CC1F}"/>
                </a:ext>
              </a:extLst>
            </p:cNvPr>
            <p:cNvSpPr txBox="1"/>
            <p:nvPr/>
          </p:nvSpPr>
          <p:spPr>
            <a:xfrm>
              <a:off x="5807756" y="2693521"/>
              <a:ext cx="60922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400" b="1" dirty="0">
                  <a:solidFill>
                    <a:schemeClr val="accent5">
                      <a:lumMod val="50000"/>
                    </a:schemeClr>
                  </a:solidFill>
                </a:rPr>
                <a:t>AUMENTO DELLA DOMANDA DI SALUTE</a:t>
              </a:r>
              <a:endParaRPr lang="it-IT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D806DE-714C-A828-CF4E-238AC9C1B4AB}"/>
              </a:ext>
            </a:extLst>
          </p:cNvPr>
          <p:cNvSpPr txBox="1"/>
          <p:nvPr/>
        </p:nvSpPr>
        <p:spPr>
          <a:xfrm>
            <a:off x="390849" y="2946298"/>
            <a:ext cx="11546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5477"/>
                </a:solidFill>
              </a:rPr>
              <a:t>L’</a:t>
            </a:r>
            <a:r>
              <a:rPr lang="it-IT" b="1" dirty="0">
                <a:solidFill>
                  <a:srgbClr val="005477"/>
                </a:solidFill>
              </a:rPr>
              <a:t>Italia </a:t>
            </a:r>
            <a:r>
              <a:rPr lang="it-IT" dirty="0">
                <a:solidFill>
                  <a:srgbClr val="005477"/>
                </a:solidFill>
              </a:rPr>
              <a:t>detiene il </a:t>
            </a:r>
            <a:r>
              <a:rPr lang="it-IT" b="1" dirty="0">
                <a:solidFill>
                  <a:srgbClr val="005477"/>
                </a:solidFill>
              </a:rPr>
              <a:t>primato nella percentuale di anziani </a:t>
            </a:r>
            <a:r>
              <a:rPr lang="it-IT" dirty="0">
                <a:solidFill>
                  <a:srgbClr val="005477"/>
                </a:solidFill>
              </a:rPr>
              <a:t>nell’UE27, sfiorando un quarto della popolazione, in costante aumento:</a:t>
            </a:r>
          </a:p>
          <a:p>
            <a:pPr marL="808038" indent="-26670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5477"/>
                </a:solidFill>
              </a:rPr>
              <a:t>24,3% all’inizio del 2024</a:t>
            </a:r>
          </a:p>
          <a:p>
            <a:pPr marL="808038" indent="-266700" algn="just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5477"/>
                </a:solidFill>
              </a:rPr>
              <a:t>24,7% all’inizio del 2025</a:t>
            </a:r>
          </a:p>
          <a:p>
            <a:pPr algn="just"/>
            <a:r>
              <a:rPr lang="it-IT" dirty="0">
                <a:solidFill>
                  <a:srgbClr val="005477"/>
                </a:solidFill>
              </a:rPr>
              <a:t>Gli individui al di sopra dei 65 anni sono 14 milioni e 573 mila e </a:t>
            </a:r>
            <a:r>
              <a:rPr lang="it-IT" b="1" dirty="0">
                <a:solidFill>
                  <a:srgbClr val="005477"/>
                </a:solidFill>
              </a:rPr>
              <a:t>cresce in particolare il numero dei «grandi anziani» </a:t>
            </a:r>
            <a:r>
              <a:rPr lang="it-IT" dirty="0">
                <a:solidFill>
                  <a:srgbClr val="005477"/>
                </a:solidFill>
              </a:rPr>
              <a:t>(persone di 80 anni e più pari oggi a 4 milioni e 591 mila, quasi 50 mila in più rispetto al 2024)*</a:t>
            </a:r>
            <a:endParaRPr lang="it-IT" sz="2400" dirty="0">
              <a:solidFill>
                <a:srgbClr val="005477"/>
              </a:solidFill>
            </a:endParaRPr>
          </a:p>
        </p:txBody>
      </p:sp>
      <p:sp>
        <p:nvSpPr>
          <p:cNvPr id="18" name="Titolo 6">
            <a:extLst>
              <a:ext uri="{FF2B5EF4-FFF2-40B4-BE49-F238E27FC236}">
                <a16:creationId xmlns:a16="http://schemas.microsoft.com/office/drawing/2014/main" id="{F36EF9C5-2A3F-03FA-B1EA-B8FE464CFE5B}"/>
              </a:ext>
            </a:extLst>
          </p:cNvPr>
          <p:cNvSpPr txBox="1">
            <a:spLocks/>
          </p:cNvSpPr>
          <p:nvPr/>
        </p:nvSpPr>
        <p:spPr>
          <a:xfrm>
            <a:off x="-174988" y="315900"/>
            <a:ext cx="12174330" cy="692696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/>
          <a:p>
            <a:pPr algn="ctr">
              <a:lnSpc>
                <a:spcPts val="3800"/>
              </a:lnSpc>
              <a:tabLst>
                <a:tab pos="6029960" algn="l"/>
              </a:tabLst>
            </a:pPr>
            <a:r>
              <a:rPr lang="it-IT" sz="32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 CRITICITA’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E7897EE-5155-2B3C-5068-7119F14A8993}"/>
              </a:ext>
            </a:extLst>
          </p:cNvPr>
          <p:cNvSpPr txBox="1"/>
          <p:nvPr/>
        </p:nvSpPr>
        <p:spPr>
          <a:xfrm>
            <a:off x="353682" y="6374167"/>
            <a:ext cx="50261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5477"/>
                </a:solidFill>
              </a:rPr>
              <a:t>*Fonte: Istat – Rapporto annuale 2025</a:t>
            </a:r>
            <a:endParaRPr lang="it-IT" sz="1000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8CFD1EC9-C103-2BFA-0AAF-E0848221C9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" y="160274"/>
            <a:ext cx="1310433" cy="94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71687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9C226-FD0A-E5A1-4253-E25A1C30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1">
            <a:extLst>
              <a:ext uri="{FF2B5EF4-FFF2-40B4-BE49-F238E27FC236}">
                <a16:creationId xmlns:a16="http://schemas.microsoft.com/office/drawing/2014/main" id="{52A35F71-FF1A-620C-69B3-2346DF3E78F6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sz="1600"/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it-IT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0D255B9-B75A-A406-6380-FDDDDA744C66}"/>
              </a:ext>
            </a:extLst>
          </p:cNvPr>
          <p:cNvSpPr txBox="1"/>
          <p:nvPr/>
        </p:nvSpPr>
        <p:spPr>
          <a:xfrm>
            <a:off x="719092" y="2561061"/>
            <a:ext cx="10644326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…</a:t>
            </a: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</a:rPr>
              <a:t>ma sia</a:t>
            </a:r>
            <a:r>
              <a:rPr lang="it-IT" altLang="it-IT" sz="2400" b="1" dirty="0">
                <a:solidFill>
                  <a:schemeClr val="accent5">
                    <a:lumMod val="50000"/>
                  </a:schemeClr>
                </a:solidFill>
              </a:rPr>
              <a:t> i rinnovi del CCNL </a:t>
            </a: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</a:rPr>
              <a:t>della Dirigenza medica, che quelli </a:t>
            </a:r>
            <a:r>
              <a:rPr lang="it-IT" altLang="it-IT" sz="2400" b="1" dirty="0">
                <a:solidFill>
                  <a:schemeClr val="accent5">
                    <a:lumMod val="50000"/>
                  </a:schemeClr>
                </a:solidFill>
              </a:rPr>
              <a:t>degli AACCNN </a:t>
            </a: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</a:rPr>
              <a:t>della Medicina generale e della Pediatria di libera scelta </a:t>
            </a:r>
            <a:r>
              <a:rPr lang="it-IT" altLang="it-IT" sz="2400" b="1" dirty="0">
                <a:solidFill>
                  <a:schemeClr val="accent5">
                    <a:lumMod val="50000"/>
                  </a:schemeClr>
                </a:solidFill>
              </a:rPr>
              <a:t>non recuperano la crescita dell’inflazione</a:t>
            </a: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</a:rPr>
              <a:t>, determinando una conseguente </a:t>
            </a:r>
            <a:r>
              <a:rPr lang="it-IT" altLang="it-IT" sz="2400" b="1" dirty="0">
                <a:solidFill>
                  <a:schemeClr val="accent5">
                    <a:lumMod val="50000"/>
                  </a:schemeClr>
                </a:solidFill>
              </a:rPr>
              <a:t>perdita potere di acquisto </a:t>
            </a: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</a:rPr>
              <a:t>in termini reali.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</a:rPr>
              <a:t>Inoltre, tale processo di rinnovo è in </a:t>
            </a:r>
            <a:r>
              <a:rPr lang="it-IT" altLang="it-IT" sz="2400" b="1" dirty="0">
                <a:solidFill>
                  <a:schemeClr val="accent5">
                    <a:lumMod val="50000"/>
                  </a:schemeClr>
                </a:solidFill>
              </a:rPr>
              <a:t>notevole ritardo</a:t>
            </a: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</a:rPr>
              <a:t>, infatti ad oggi i </a:t>
            </a:r>
            <a:r>
              <a:rPr lang="it-IT" altLang="it-IT" sz="2400" b="1" dirty="0">
                <a:solidFill>
                  <a:schemeClr val="accent5">
                    <a:lumMod val="50000"/>
                  </a:schemeClr>
                </a:solidFill>
              </a:rPr>
              <a:t>contratti sono fermi all’anno 2021</a:t>
            </a: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</a:rPr>
              <a:t>, dunque il triennio 2022-2024 che sarà oggetto di contrattazione è già scaduto il 31/12/24.</a:t>
            </a:r>
          </a:p>
        </p:txBody>
      </p:sp>
      <p:pic>
        <p:nvPicPr>
          <p:cNvPr id="10" name="Elemento grafico 9" descr="Domanda e offerta con riempimento a tinta unita">
            <a:extLst>
              <a:ext uri="{FF2B5EF4-FFF2-40B4-BE49-F238E27FC236}">
                <a16:creationId xmlns:a16="http://schemas.microsoft.com/office/drawing/2014/main" id="{F8F03F2D-A873-E6B7-41D5-619ABD06A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09791" y="0"/>
            <a:ext cx="914400" cy="914400"/>
          </a:xfrm>
          <a:prstGeom prst="rect">
            <a:avLst/>
          </a:prstGeom>
        </p:spPr>
      </p:pic>
      <p:pic>
        <p:nvPicPr>
          <p:cNvPr id="20" name="Elemento grafico 19" descr="Medico (femminile) con riempimento a tinta unita">
            <a:extLst>
              <a:ext uri="{FF2B5EF4-FFF2-40B4-BE49-F238E27FC236}">
                <a16:creationId xmlns:a16="http://schemas.microsoft.com/office/drawing/2014/main" id="{EF3F7D0F-FDC9-4D6A-FCFD-473F515ED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11" name="Elemento grafico 10" descr="Medico (maschile) con riempimento a tinta unita">
            <a:extLst>
              <a:ext uri="{FF2B5EF4-FFF2-40B4-BE49-F238E27FC236}">
                <a16:creationId xmlns:a16="http://schemas.microsoft.com/office/drawing/2014/main" id="{C8347169-8BB9-26C1-8071-70C10EAFC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4356" y="0"/>
            <a:ext cx="914400" cy="914400"/>
          </a:xfrm>
          <a:prstGeom prst="rect">
            <a:avLst/>
          </a:prstGeom>
        </p:spPr>
      </p:pic>
      <p:sp>
        <p:nvSpPr>
          <p:cNvPr id="12" name="Titolo 6">
            <a:extLst>
              <a:ext uri="{FF2B5EF4-FFF2-40B4-BE49-F238E27FC236}">
                <a16:creationId xmlns:a16="http://schemas.microsoft.com/office/drawing/2014/main" id="{303C9D83-1AB3-86B6-13F3-A968E87C507C}"/>
              </a:ext>
            </a:extLst>
          </p:cNvPr>
          <p:cNvSpPr txBox="1">
            <a:spLocks/>
          </p:cNvSpPr>
          <p:nvPr/>
        </p:nvSpPr>
        <p:spPr>
          <a:xfrm>
            <a:off x="-174988" y="315900"/>
            <a:ext cx="12174330" cy="692696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/>
          <a:p>
            <a:pPr algn="ctr">
              <a:lnSpc>
                <a:spcPts val="3800"/>
              </a:lnSpc>
              <a:tabLst>
                <a:tab pos="6029960" algn="l"/>
              </a:tabLst>
            </a:pPr>
            <a:r>
              <a:rPr lang="it-IT" sz="32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 CRITICITA’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54D6D5-7CD8-10F4-E800-D560E59B48F4}"/>
              </a:ext>
            </a:extLst>
          </p:cNvPr>
          <p:cNvSpPr txBox="1"/>
          <p:nvPr/>
        </p:nvSpPr>
        <p:spPr>
          <a:xfrm>
            <a:off x="825623" y="1493308"/>
            <a:ext cx="1030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05477"/>
                </a:solidFill>
              </a:rPr>
              <a:t>Per la </a:t>
            </a:r>
            <a:r>
              <a:rPr lang="it-IT" sz="2400" b="1" dirty="0">
                <a:solidFill>
                  <a:srgbClr val="005477"/>
                </a:solidFill>
              </a:rPr>
              <a:t>legge della domanda e dell’offerta </a:t>
            </a:r>
            <a:r>
              <a:rPr lang="it-IT" sz="2400" dirty="0">
                <a:solidFill>
                  <a:srgbClr val="005477"/>
                </a:solidFill>
              </a:rPr>
              <a:t>le remunerazioni dovrebbero </a:t>
            </a:r>
            <a:r>
              <a:rPr lang="it-IT" sz="2400" b="1" dirty="0">
                <a:solidFill>
                  <a:srgbClr val="005477"/>
                </a:solidFill>
              </a:rPr>
              <a:t>crescere</a:t>
            </a:r>
            <a:r>
              <a:rPr lang="it-IT" sz="2400" dirty="0">
                <a:solidFill>
                  <a:srgbClr val="005477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46204169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CF960-5D7F-5B7C-6F51-65086283C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1">
            <a:extLst>
              <a:ext uri="{FF2B5EF4-FFF2-40B4-BE49-F238E27FC236}">
                <a16:creationId xmlns:a16="http://schemas.microsoft.com/office/drawing/2014/main" id="{AD0B6F6A-7DB4-C31C-11D3-5532632A914A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sz="1600"/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it-IT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4B5EA303-2A68-ACAC-0D3B-EDF1EE545B17}"/>
              </a:ext>
            </a:extLst>
          </p:cNvPr>
          <p:cNvSpPr/>
          <p:nvPr/>
        </p:nvSpPr>
        <p:spPr>
          <a:xfrm>
            <a:off x="5811391" y="2280435"/>
            <a:ext cx="484632" cy="6383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F3E894-324B-FD14-598B-E879704C4D08}"/>
              </a:ext>
            </a:extLst>
          </p:cNvPr>
          <p:cNvSpPr txBox="1"/>
          <p:nvPr/>
        </p:nvSpPr>
        <p:spPr>
          <a:xfrm>
            <a:off x="941715" y="3103651"/>
            <a:ext cx="10308566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</a:rPr>
              <a:t>Si sta determinando una crescente </a:t>
            </a:r>
            <a:r>
              <a:rPr lang="it-IT" altLang="it-IT" sz="2400" b="1" dirty="0">
                <a:solidFill>
                  <a:schemeClr val="accent5">
                    <a:lumMod val="50000"/>
                  </a:schemeClr>
                </a:solidFill>
              </a:rPr>
              <a:t>propensione all’abbandono dell’attività svolta nell’ambito del SSN</a:t>
            </a: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</a:rPr>
              <a:t> in favore dell’attività privata, anche sotto forma di professionista «gettonista» per conto del SSN.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it-IT" alt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</a:rPr>
              <a:t>Inoltre, si registra un incremento del numero di professionisti formati nel nostro Paese che scelgono di esercitare all’estero dando luogo a un fenomeno di </a:t>
            </a:r>
            <a:r>
              <a:rPr lang="it-IT" altLang="it-IT" sz="2400" b="1" dirty="0">
                <a:solidFill>
                  <a:schemeClr val="accent5">
                    <a:lumMod val="50000"/>
                  </a:schemeClr>
                </a:solidFill>
              </a:rPr>
              <a:t>emigrazione professionale </a:t>
            </a:r>
            <a:r>
              <a:rPr lang="it-IT" altLang="it-IT" sz="2400" dirty="0">
                <a:solidFill>
                  <a:schemeClr val="accent5">
                    <a:lumMod val="50000"/>
                  </a:schemeClr>
                </a:solidFill>
              </a:rPr>
              <a:t>cui prestare grande attenzione.</a:t>
            </a:r>
          </a:p>
        </p:txBody>
      </p:sp>
      <p:pic>
        <p:nvPicPr>
          <p:cNvPr id="12" name="Elemento grafico 11" descr="Aeroplano con riempimento a tinta unita">
            <a:extLst>
              <a:ext uri="{FF2B5EF4-FFF2-40B4-BE49-F238E27FC236}">
                <a16:creationId xmlns:a16="http://schemas.microsoft.com/office/drawing/2014/main" id="{55562870-F5B1-E653-F1E6-4371384EE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292932">
            <a:off x="11240646" y="-15118"/>
            <a:ext cx="914400" cy="914400"/>
          </a:xfrm>
          <a:prstGeom prst="rect">
            <a:avLst/>
          </a:prstGeom>
        </p:spPr>
      </p:pic>
      <p:pic>
        <p:nvPicPr>
          <p:cNvPr id="16" name="Elemento grafico 15" descr="Medico (femminile) con riempimento a tinta unita">
            <a:extLst>
              <a:ext uri="{FF2B5EF4-FFF2-40B4-BE49-F238E27FC236}">
                <a16:creationId xmlns:a16="http://schemas.microsoft.com/office/drawing/2014/main" id="{ACBF6A73-88E3-7145-A573-12D45275B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69545" y="59920"/>
            <a:ext cx="914400" cy="914400"/>
          </a:xfrm>
          <a:prstGeom prst="rect">
            <a:avLst/>
          </a:prstGeom>
        </p:spPr>
      </p:pic>
      <p:pic>
        <p:nvPicPr>
          <p:cNvPr id="18" name="Elemento grafico 17" descr="Medico (maschile) con riempimento a tinta unita">
            <a:extLst>
              <a:ext uri="{FF2B5EF4-FFF2-40B4-BE49-F238E27FC236}">
                <a16:creationId xmlns:a16="http://schemas.microsoft.com/office/drawing/2014/main" id="{121B794D-AD3E-7C47-284E-148D8E135F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4811" y="59920"/>
            <a:ext cx="914400" cy="914400"/>
          </a:xfrm>
          <a:prstGeom prst="rect">
            <a:avLst/>
          </a:prstGeom>
        </p:spPr>
      </p:pic>
      <p:sp>
        <p:nvSpPr>
          <p:cNvPr id="22" name="Titolo 6">
            <a:extLst>
              <a:ext uri="{FF2B5EF4-FFF2-40B4-BE49-F238E27FC236}">
                <a16:creationId xmlns:a16="http://schemas.microsoft.com/office/drawing/2014/main" id="{3350F391-AC5E-8F50-560C-BDE2DE99FBD5}"/>
              </a:ext>
            </a:extLst>
          </p:cNvPr>
          <p:cNvSpPr txBox="1">
            <a:spLocks/>
          </p:cNvSpPr>
          <p:nvPr/>
        </p:nvSpPr>
        <p:spPr>
          <a:xfrm>
            <a:off x="-174988" y="315900"/>
            <a:ext cx="12174330" cy="692696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/>
          <a:p>
            <a:pPr algn="ctr">
              <a:lnSpc>
                <a:spcPts val="3800"/>
              </a:lnSpc>
              <a:tabLst>
                <a:tab pos="6029960" algn="l"/>
              </a:tabLst>
            </a:pPr>
            <a:r>
              <a:rPr lang="it-IT" sz="32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 CRITICITA’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03B3B9C-014D-7C53-26AF-B903740C4562}"/>
              </a:ext>
            </a:extLst>
          </p:cNvPr>
          <p:cNvSpPr txBox="1"/>
          <p:nvPr/>
        </p:nvSpPr>
        <p:spPr>
          <a:xfrm>
            <a:off x="1047178" y="1262894"/>
            <a:ext cx="1005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 sono le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principali conseguenze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determinate dall’attuale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livello di remunerazione dei professionisti sanitari?</a:t>
            </a:r>
            <a:r>
              <a:rPr lang="it-IT" altLang="it-IT" sz="2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3566041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57BE388-9B40-6BAC-6733-E7F11451F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6" t="90507" r="5987"/>
          <a:stretch/>
        </p:blipFill>
        <p:spPr>
          <a:xfrm>
            <a:off x="9521687" y="6211957"/>
            <a:ext cx="1928191" cy="646047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32E9BB6A-8914-F84A-8120-88BA583CE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000610"/>
              </p:ext>
            </p:extLst>
          </p:nvPr>
        </p:nvGraphicFramePr>
        <p:xfrm>
          <a:off x="754855" y="1421597"/>
          <a:ext cx="10682289" cy="499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olo 1">
            <a:extLst>
              <a:ext uri="{FF2B5EF4-FFF2-40B4-BE49-F238E27FC236}">
                <a16:creationId xmlns:a16="http://schemas.microsoft.com/office/drawing/2014/main" id="{FF8C5F69-157E-3993-0C55-B09AAB777AF0}"/>
              </a:ext>
            </a:extLst>
          </p:cNvPr>
          <p:cNvSpPr txBox="1">
            <a:spLocks/>
          </p:cNvSpPr>
          <p:nvPr/>
        </p:nvSpPr>
        <p:spPr>
          <a:xfrm>
            <a:off x="0" y="764419"/>
            <a:ext cx="12192000" cy="78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800"/>
              </a:lnSpc>
              <a:tabLst>
                <a:tab pos="6029960" algn="l"/>
              </a:tabLst>
            </a:pPr>
            <a:r>
              <a:rPr lang="it-IT" sz="30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MONTE COMPENSI A CONFRONTO</a:t>
            </a:r>
          </a:p>
        </p:txBody>
      </p:sp>
      <p:pic>
        <p:nvPicPr>
          <p:cNvPr id="12" name="Elemento grafico 11" descr="Medico (femminile) con riempimento a tinta unita">
            <a:extLst>
              <a:ext uri="{FF2B5EF4-FFF2-40B4-BE49-F238E27FC236}">
                <a16:creationId xmlns:a16="http://schemas.microsoft.com/office/drawing/2014/main" id="{4A7010AF-BAA0-F5B9-042F-32C675640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13" name="Elemento grafico 12" descr="Medico (maschile) con riempimento a tinta unita">
            <a:extLst>
              <a:ext uri="{FF2B5EF4-FFF2-40B4-BE49-F238E27FC236}">
                <a16:creationId xmlns:a16="http://schemas.microsoft.com/office/drawing/2014/main" id="{095D09C5-3F26-EDDB-B6A1-6BA1B5E23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34356" y="0"/>
            <a:ext cx="914400" cy="914400"/>
          </a:xfrm>
          <a:prstGeom prst="rect">
            <a:avLst/>
          </a:prstGeom>
        </p:spPr>
      </p:pic>
      <p:sp>
        <p:nvSpPr>
          <p:cNvPr id="14" name="Titolo 6">
            <a:extLst>
              <a:ext uri="{FF2B5EF4-FFF2-40B4-BE49-F238E27FC236}">
                <a16:creationId xmlns:a16="http://schemas.microsoft.com/office/drawing/2014/main" id="{76696747-82F2-A79D-4FC8-55295DE13299}"/>
              </a:ext>
            </a:extLst>
          </p:cNvPr>
          <p:cNvSpPr txBox="1">
            <a:spLocks/>
          </p:cNvSpPr>
          <p:nvPr/>
        </p:nvSpPr>
        <p:spPr>
          <a:xfrm>
            <a:off x="-174988" y="315900"/>
            <a:ext cx="12174330" cy="692696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/>
          <a:p>
            <a:pPr algn="ctr">
              <a:lnSpc>
                <a:spcPts val="3800"/>
              </a:lnSpc>
              <a:tabLst>
                <a:tab pos="6029960" algn="l"/>
              </a:tabLst>
            </a:pPr>
            <a:r>
              <a:rPr lang="it-IT" sz="32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 CRITICITA’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39CB02E2-BB92-E624-F568-0A6B1EB37871}"/>
              </a:ext>
            </a:extLst>
          </p:cNvPr>
          <p:cNvSpPr/>
          <p:nvPr/>
        </p:nvSpPr>
        <p:spPr>
          <a:xfrm>
            <a:off x="4151192" y="3955982"/>
            <a:ext cx="4160295" cy="40720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Libera professione 2010/2024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+ 70%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4EDCD803-46F5-924A-518C-1489D9309C5C}"/>
              </a:ext>
            </a:extLst>
          </p:cNvPr>
          <p:cNvSpPr/>
          <p:nvPr/>
        </p:nvSpPr>
        <p:spPr>
          <a:xfrm>
            <a:off x="4151191" y="4707643"/>
            <a:ext cx="4160296" cy="407203"/>
          </a:xfrm>
          <a:prstGeom prst="roundRect">
            <a:avLst/>
          </a:prstGeom>
          <a:noFill/>
          <a:ln>
            <a:solidFill>
              <a:srgbClr val="EC8C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EC8C4C"/>
                </a:solidFill>
              </a:rPr>
              <a:t>Medicina convenzionata 2010/2024 </a:t>
            </a:r>
            <a:r>
              <a:rPr lang="it-IT" sz="2400" b="1" dirty="0">
                <a:solidFill>
                  <a:srgbClr val="EC8C4C"/>
                </a:solidFill>
              </a:rPr>
              <a:t>-1%</a:t>
            </a:r>
            <a:endParaRPr lang="it-IT" b="1" dirty="0">
              <a:solidFill>
                <a:srgbClr val="EC8C4C"/>
              </a:solidFill>
            </a:endParaRPr>
          </a:p>
        </p:txBody>
      </p:sp>
      <p:sp>
        <p:nvSpPr>
          <p:cNvPr id="19" name="Segnaposto numero diapositiva 11">
            <a:extLst>
              <a:ext uri="{FF2B5EF4-FFF2-40B4-BE49-F238E27FC236}">
                <a16:creationId xmlns:a16="http://schemas.microsoft.com/office/drawing/2014/main" id="{820A3469-BD52-2FDC-965C-845103CDFA48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sz="1600"/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it-IT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16539512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CA429-3FC7-E760-41C0-6BE521019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1">
            <a:extLst>
              <a:ext uri="{FF2B5EF4-FFF2-40B4-BE49-F238E27FC236}">
                <a16:creationId xmlns:a16="http://schemas.microsoft.com/office/drawing/2014/main" id="{4CB51279-C11A-8F09-4F53-4AC6F79A633C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F5CF9E-B183-918B-09D9-8B690B28B77B}"/>
              </a:ext>
            </a:extLst>
          </p:cNvPr>
          <p:cNvSpPr txBox="1"/>
          <p:nvPr/>
        </p:nvSpPr>
        <p:spPr>
          <a:xfrm>
            <a:off x="999859" y="2137156"/>
            <a:ext cx="1005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Dal grafico di comparazione tra l’andamento dei redditi complessivi dei medici in regime di convenzionamento con quello dei medici liberi professionisti si evince: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3BB4E70-684E-0A90-DA3A-01F459D21C5E}"/>
              </a:ext>
            </a:extLst>
          </p:cNvPr>
          <p:cNvSpPr txBox="1"/>
          <p:nvPr/>
        </p:nvSpPr>
        <p:spPr>
          <a:xfrm>
            <a:off x="999859" y="3559204"/>
            <a:ext cx="100584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uno </a:t>
            </a:r>
            <a:r>
              <a:rPr lang="it-IT" altLang="it-IT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spostamento </a:t>
            </a:r>
            <a:r>
              <a:rPr lang="it-IT" altLang="it-IT" sz="2400" b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dal Servizio </a:t>
            </a:r>
            <a:r>
              <a:rPr lang="it-IT" altLang="it-IT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sanitario pubblico a quello privato che</a:t>
            </a:r>
            <a:r>
              <a:rPr lang="it-IT" altLang="it-IT" sz="24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con reattività </a:t>
            </a:r>
            <a:r>
              <a:rPr lang="it-IT" altLang="it-IT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si adegua all’inflazione </a:t>
            </a:r>
            <a:r>
              <a:rPr lang="it-IT" altLang="it-IT" sz="24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e dove la </a:t>
            </a:r>
            <a:r>
              <a:rPr lang="it-IT" altLang="it-IT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legge della domanda e dell’offerta </a:t>
            </a:r>
            <a:r>
              <a:rPr lang="it-IT" altLang="it-IT" sz="24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regola i rapporti </a:t>
            </a:r>
            <a:r>
              <a:rPr lang="it-IT" altLang="it-IT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tra committente e professionista</a:t>
            </a:r>
            <a:r>
              <a:rPr lang="it-IT" altLang="it-IT" sz="24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8" name="Elemento grafico 7" descr="Medico (femminile) con riempimento a tinta unita">
            <a:extLst>
              <a:ext uri="{FF2B5EF4-FFF2-40B4-BE49-F238E27FC236}">
                <a16:creationId xmlns:a16="http://schemas.microsoft.com/office/drawing/2014/main" id="{71C1ADFD-6FC1-50DC-A423-28A1C8BC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11" name="Elemento grafico 10" descr="Medico (maschile) con riempimento a tinta unita">
            <a:extLst>
              <a:ext uri="{FF2B5EF4-FFF2-40B4-BE49-F238E27FC236}">
                <a16:creationId xmlns:a16="http://schemas.microsoft.com/office/drawing/2014/main" id="{D2CA47C2-B502-5AAF-3E44-4B37D84F1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4356" y="0"/>
            <a:ext cx="914400" cy="914400"/>
          </a:xfrm>
          <a:prstGeom prst="rect">
            <a:avLst/>
          </a:prstGeom>
        </p:spPr>
      </p:pic>
      <p:sp>
        <p:nvSpPr>
          <p:cNvPr id="13" name="Titolo 6">
            <a:extLst>
              <a:ext uri="{FF2B5EF4-FFF2-40B4-BE49-F238E27FC236}">
                <a16:creationId xmlns:a16="http://schemas.microsoft.com/office/drawing/2014/main" id="{1AD1DD1C-DA4E-C605-F5C5-FDC8835A84D2}"/>
              </a:ext>
            </a:extLst>
          </p:cNvPr>
          <p:cNvSpPr txBox="1">
            <a:spLocks/>
          </p:cNvSpPr>
          <p:nvPr/>
        </p:nvSpPr>
        <p:spPr>
          <a:xfrm>
            <a:off x="-174988" y="315900"/>
            <a:ext cx="12174330" cy="692696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/>
          <a:p>
            <a:pPr algn="ctr">
              <a:lnSpc>
                <a:spcPts val="3800"/>
              </a:lnSpc>
              <a:tabLst>
                <a:tab pos="6029960" algn="l"/>
              </a:tabLst>
            </a:pPr>
            <a:r>
              <a:rPr lang="it-IT" sz="32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 CRITICITA’</a:t>
            </a:r>
          </a:p>
        </p:txBody>
      </p:sp>
    </p:spTree>
    <p:extLst>
      <p:ext uri="{BB962C8B-B14F-4D97-AF65-F5344CB8AC3E}">
        <p14:creationId xmlns:p14="http://schemas.microsoft.com/office/powerpoint/2010/main" val="3040144229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5028F-2294-96B6-4851-BF450D1A8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1">
            <a:extLst>
              <a:ext uri="{FF2B5EF4-FFF2-40B4-BE49-F238E27FC236}">
                <a16:creationId xmlns:a16="http://schemas.microsoft.com/office/drawing/2014/main" id="{2193FFE3-A2E4-3387-2AF4-AB680F3A736C}"/>
              </a:ext>
            </a:extLst>
          </p:cNvPr>
          <p:cNvSpPr txBox="1"/>
          <p:nvPr/>
        </p:nvSpPr>
        <p:spPr>
          <a:xfrm>
            <a:off x="5895973" y="6492871"/>
            <a:ext cx="40005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C71D5D-7289-407C-ADDB-A0C0E151CA28}" type="slidenum"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949A05-67F9-0BB0-DDCB-69051B12CEC1}"/>
              </a:ext>
            </a:extLst>
          </p:cNvPr>
          <p:cNvSpPr txBox="1"/>
          <p:nvPr/>
        </p:nvSpPr>
        <p:spPr>
          <a:xfrm>
            <a:off x="1621951" y="4804797"/>
            <a:ext cx="894809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È NECESSARIO CHE TALE INCREMENTO SIA STRUTTURALE E A REGIME</a:t>
            </a:r>
          </a:p>
        </p:txBody>
      </p:sp>
      <p:sp>
        <p:nvSpPr>
          <p:cNvPr id="6" name="Titolo 6">
            <a:extLst>
              <a:ext uri="{FF2B5EF4-FFF2-40B4-BE49-F238E27FC236}">
                <a16:creationId xmlns:a16="http://schemas.microsoft.com/office/drawing/2014/main" id="{A9270D91-79CF-AB22-B76D-35463DB18E08}"/>
              </a:ext>
            </a:extLst>
          </p:cNvPr>
          <p:cNvSpPr txBox="1">
            <a:spLocks/>
          </p:cNvSpPr>
          <p:nvPr/>
        </p:nvSpPr>
        <p:spPr>
          <a:xfrm>
            <a:off x="17670" y="287656"/>
            <a:ext cx="12174330" cy="692696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/>
          <a:p>
            <a:pPr algn="ctr">
              <a:lnSpc>
                <a:spcPts val="3800"/>
              </a:lnSpc>
              <a:tabLst>
                <a:tab pos="6029960" algn="l"/>
              </a:tabLst>
            </a:pPr>
            <a:r>
              <a:rPr lang="it-IT" sz="3200" b="1" dirty="0">
                <a:solidFill>
                  <a:srgbClr val="0054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A65F76-D8D4-056A-4C76-3B22F5E337DD}"/>
              </a:ext>
            </a:extLst>
          </p:cNvPr>
          <p:cNvSpPr txBox="1"/>
          <p:nvPr/>
        </p:nvSpPr>
        <p:spPr>
          <a:xfrm>
            <a:off x="1142996" y="1207362"/>
            <a:ext cx="9906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srgbClr val="5B9BD5">
                    <a:lumMod val="50000"/>
                  </a:srgbClr>
                </a:solidFill>
              </a:rPr>
              <a:t>Come correttamente previsto dal DDL C. 2365 ​in maniera specifica per l’abbattimento delle liste di attesa, è </a:t>
            </a:r>
            <a:r>
              <a:rPr lang="it-IT" altLang="it-IT" sz="2400" b="1" dirty="0">
                <a:solidFill>
                  <a:srgbClr val="5B9BD5">
                    <a:lumMod val="50000"/>
                  </a:srgbClr>
                </a:solidFill>
              </a:rPr>
              <a:t>opportuno</a:t>
            </a:r>
            <a:r>
              <a:rPr lang="it-IT" altLang="it-IT" sz="2400" dirty="0">
                <a:solidFill>
                  <a:srgbClr val="5B9BD5">
                    <a:lumMod val="50000"/>
                  </a:srgbClr>
                </a:solidFill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 dirty="0">
              <a:solidFill>
                <a:srgbClr val="5B9BD5">
                  <a:lumMod val="50000"/>
                </a:srgbClr>
              </a:solidFill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5B9BD5">
                    <a:lumMod val="50000"/>
                  </a:srgbClr>
                </a:solidFill>
              </a:rPr>
              <a:t>prevedere un </a:t>
            </a:r>
            <a:r>
              <a:rPr lang="it-IT" altLang="it-IT" sz="2400" b="1" dirty="0">
                <a:solidFill>
                  <a:srgbClr val="5B9BD5">
                    <a:lumMod val="50000"/>
                  </a:srgbClr>
                </a:solidFill>
              </a:rPr>
              <a:t>incremento delle remunerazioni dei professionisti che operano nell’ambito del SSN </a:t>
            </a:r>
            <a:r>
              <a:rPr lang="it-IT" altLang="it-IT" sz="2400" dirty="0">
                <a:solidFill>
                  <a:srgbClr val="5B9BD5">
                    <a:lumMod val="50000"/>
                  </a:srgbClr>
                </a:solidFill>
              </a:rPr>
              <a:t>per trattenere le professionalità e motivarle</a:t>
            </a:r>
          </a:p>
          <a:p>
            <a:endParaRPr lang="it-IT" sz="2400" dirty="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CBD5DB0C-C261-DB65-8ED8-2396A2BE05F3}"/>
              </a:ext>
            </a:extLst>
          </p:cNvPr>
          <p:cNvSpPr/>
          <p:nvPr/>
        </p:nvSpPr>
        <p:spPr>
          <a:xfrm>
            <a:off x="5834705" y="3721962"/>
            <a:ext cx="522582" cy="8309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Elemento grafico 13" descr="Documento con riempimento a tinta unita">
            <a:extLst>
              <a:ext uri="{FF2B5EF4-FFF2-40B4-BE49-F238E27FC236}">
                <a16:creationId xmlns:a16="http://schemas.microsoft.com/office/drawing/2014/main" id="{7F4B01F5-D012-7F68-E56D-B44AF6351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5767" y="1131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55287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10873</TotalTime>
  <Words>1480</Words>
  <Application>Microsoft Office PowerPoint</Application>
  <PresentationFormat>Widescreen</PresentationFormat>
  <Paragraphs>152</Paragraphs>
  <Slides>17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30" baseType="lpstr">
      <vt:lpstr>微软雅黑</vt:lpstr>
      <vt:lpstr>Adidas Unity</vt:lpstr>
      <vt:lpstr>Arial</vt:lpstr>
      <vt:lpstr>Calibri</vt:lpstr>
      <vt:lpstr>Calibri Light</vt:lpstr>
      <vt:lpstr>Open Sans</vt:lpstr>
      <vt:lpstr>Poppins</vt:lpstr>
      <vt:lpstr>Times New Roman</vt:lpstr>
      <vt:lpstr>Verdana</vt:lpstr>
      <vt:lpstr>Wingdings</vt:lpstr>
      <vt:lpstr>Tema di Office</vt:lpstr>
      <vt:lpstr>3_Tema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Lisi</dc:creator>
  <cp:lastModifiedBy>Cdd</cp:lastModifiedBy>
  <cp:revision>626</cp:revision>
  <cp:lastPrinted>2025-06-16T17:31:04Z</cp:lastPrinted>
  <dcterms:created xsi:type="dcterms:W3CDTF">2023-10-30T10:38:41Z</dcterms:created>
  <dcterms:modified xsi:type="dcterms:W3CDTF">2025-06-17T07:34:08Z</dcterms:modified>
</cp:coreProperties>
</file>