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28"/>
  </p:notesMasterIdLst>
  <p:sldIdLst>
    <p:sldId id="2145706413" r:id="rId6"/>
    <p:sldId id="267" r:id="rId7"/>
    <p:sldId id="2145706384" r:id="rId8"/>
    <p:sldId id="2440" r:id="rId9"/>
    <p:sldId id="2145706383" r:id="rId10"/>
    <p:sldId id="457" r:id="rId11"/>
    <p:sldId id="260" r:id="rId12"/>
    <p:sldId id="367" r:id="rId13"/>
    <p:sldId id="256" r:id="rId14"/>
    <p:sldId id="257" r:id="rId15"/>
    <p:sldId id="259" r:id="rId16"/>
    <p:sldId id="258" r:id="rId17"/>
    <p:sldId id="1231" r:id="rId18"/>
    <p:sldId id="262" r:id="rId19"/>
    <p:sldId id="385" r:id="rId20"/>
    <p:sldId id="274" r:id="rId21"/>
    <p:sldId id="388" r:id="rId22"/>
    <p:sldId id="2145706400" r:id="rId23"/>
    <p:sldId id="2145706408" r:id="rId24"/>
    <p:sldId id="2145706412" r:id="rId25"/>
    <p:sldId id="2145706387" r:id="rId26"/>
    <p:sldId id="2145706414" r:id="rId27"/>
  </p:sldIdLst>
  <p:sldSz cx="9144000" cy="6858000" type="screen4x3"/>
  <p:notesSz cx="6735763" cy="98694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2060"/>
                </a:solidFill>
              </a:rPr>
              <a:t>Italia nati vivi da PMA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4938877986333454"/>
          <c:y val="0.15290066825812137"/>
          <c:w val="0.8239268071574587"/>
          <c:h val="0.67855618794791506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8828762045959971E-2"/>
                  <c:y val="3.3366579177602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93-4979-9995-10B3BBDE0A5D}"/>
                </c:ext>
              </c:extLst>
            </c:dLbl>
            <c:dLbl>
              <c:idx val="3"/>
              <c:layout>
                <c:manualLayout>
                  <c:x val="-1.9520632567333829E-2"/>
                  <c:y val="2.8922134733158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93-4979-9995-10B3BBDE0A5D}"/>
                </c:ext>
              </c:extLst>
            </c:dLbl>
            <c:dLbl>
              <c:idx val="5"/>
              <c:layout>
                <c:manualLayout>
                  <c:x val="-3.6817395601680257E-2"/>
                  <c:y val="7.3366579177602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93-4979-9995-10B3BBDE0A5D}"/>
                </c:ext>
              </c:extLst>
            </c:dLbl>
            <c:dLbl>
              <c:idx val="7"/>
              <c:layout>
                <c:manualLayout>
                  <c:x val="-2.6933531010625154E-2"/>
                  <c:y val="4.6699912510936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93-4979-9995-10B3BBDE0A5D}"/>
                </c:ext>
              </c:extLst>
            </c:dLbl>
            <c:dLbl>
              <c:idx val="9"/>
              <c:layout>
                <c:manualLayout>
                  <c:x val="-4.9172226340499135E-2"/>
                  <c:y val="4.669991251093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93-4979-9995-10B3BBDE0A5D}"/>
                </c:ext>
              </c:extLst>
            </c:dLbl>
            <c:dLbl>
              <c:idx val="11"/>
              <c:layout>
                <c:manualLayout>
                  <c:x val="-4.1759327897207897E-2"/>
                  <c:y val="5.5588801399824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93-4979-9995-10B3BBDE0A5D}"/>
                </c:ext>
              </c:extLst>
            </c:dLbl>
            <c:dLbl>
              <c:idx val="13"/>
              <c:layout>
                <c:manualLayout>
                  <c:x val="-5.1643192488262914E-2"/>
                  <c:y val="4.669991251093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93-4979-9995-10B3BBDE0A5D}"/>
                </c:ext>
              </c:extLst>
            </c:dLbl>
            <c:dLbl>
              <c:idx val="14"/>
              <c:layout>
                <c:manualLayout>
                  <c:x val="-9.6020587309042088E-2"/>
                  <c:y val="-5.54695003732360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F7-446A-BB51-2DA1C84D0C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nati vivi'!$A$30:$A$45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'trend nati vivi'!$F$30:$F$45</c:f>
              <c:numCache>
                <c:formatCode>General</c:formatCode>
                <c:ptCount val="16"/>
                <c:pt idx="0">
                  <c:v>9137</c:v>
                </c:pt>
                <c:pt idx="1">
                  <c:v>10212</c:v>
                </c:pt>
                <c:pt idx="2">
                  <c:v>10819</c:v>
                </c:pt>
                <c:pt idx="3">
                  <c:v>12506</c:v>
                </c:pt>
                <c:pt idx="4">
                  <c:v>11933</c:v>
                </c:pt>
                <c:pt idx="5">
                  <c:v>11974</c:v>
                </c:pt>
                <c:pt idx="6">
                  <c:v>12187</c:v>
                </c:pt>
                <c:pt idx="7">
                  <c:v>12720</c:v>
                </c:pt>
                <c:pt idx="8">
                  <c:v>12836</c:v>
                </c:pt>
                <c:pt idx="9">
                  <c:v>13582</c:v>
                </c:pt>
                <c:pt idx="10">
                  <c:v>13973</c:v>
                </c:pt>
                <c:pt idx="11">
                  <c:v>14139</c:v>
                </c:pt>
                <c:pt idx="12">
                  <c:v>14162</c:v>
                </c:pt>
                <c:pt idx="13">
                  <c:v>11305</c:v>
                </c:pt>
                <c:pt idx="14">
                  <c:v>16625</c:v>
                </c:pt>
                <c:pt idx="15">
                  <c:v>16718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93-4979-9995-10B3BBDE0A5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7591040"/>
        <c:axId val="197090624"/>
      </c:lineChart>
      <c:catAx>
        <c:axId val="19759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7090624"/>
        <c:crosses val="autoZero"/>
        <c:auto val="1"/>
        <c:lblAlgn val="ctr"/>
        <c:lblOffset val="100"/>
        <c:noMultiLvlLbl val="0"/>
      </c:catAx>
      <c:valAx>
        <c:axId val="19709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759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Italia nati vivi popolazione generale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9.3994917654496982E-2"/>
          <c:y val="0.13783096650039336"/>
          <c:w val="0.85535189070321826"/>
          <c:h val="0.78184326048819797"/>
        </c:manualLayout>
      </c:layout>
      <c:lineChart>
        <c:grouping val="standard"/>
        <c:varyColors val="0"/>
        <c:ser>
          <c:idx val="0"/>
          <c:order val="0"/>
          <c:tx>
            <c:strRef>
              <c:f>'[Grafico in Microsoft PowerPoint]trend nati vivi'!$C$2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680093875597399E-2"/>
                  <c:y val="2.89484833815475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306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03-4A7E-9CFC-78F9BDEB66EE}"/>
                </c:ext>
              </c:extLst>
            </c:dLbl>
            <c:dLbl>
              <c:idx val="1"/>
              <c:layout>
                <c:manualLayout>
                  <c:x val="-2.4600117344496749E-3"/>
                  <c:y val="-4.3422725072321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306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03-4A7E-9CFC-78F9BDEB66EE}"/>
                </c:ext>
              </c:extLst>
            </c:dLbl>
            <c:dLbl>
              <c:idx val="2"/>
              <c:layout>
                <c:manualLayout>
                  <c:x val="-2.4600117344496749E-3"/>
                  <c:y val="3.98041646496278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306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03-4A7E-9CFC-78F9BDEB66EE}"/>
                </c:ext>
              </c:extLst>
            </c:dLbl>
            <c:dLbl>
              <c:idx val="3"/>
              <c:layout>
                <c:manualLayout>
                  <c:x val="4.9200234688993498E-3"/>
                  <c:y val="-2.53299229588541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306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03-4A7E-9CFC-78F9BDEB66EE}"/>
                </c:ext>
              </c:extLst>
            </c:dLbl>
            <c:dLbl>
              <c:idx val="4"/>
              <c:layout>
                <c:manualLayout>
                  <c:x val="-4.9200234688993498E-3"/>
                  <c:y val="6.87526480311754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306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03-4A7E-9CFC-78F9BDEB66EE}"/>
                </c:ext>
              </c:extLst>
            </c:dLbl>
            <c:dLbl>
              <c:idx val="5"/>
              <c:layout>
                <c:manualLayout>
                  <c:x val="4.9200234688993498E-3"/>
                  <c:y val="-1.08556812680803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306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03-4A7E-9CFC-78F9BDEB66EE}"/>
                </c:ext>
              </c:extLst>
            </c:dLbl>
            <c:dLbl>
              <c:idx val="6"/>
              <c:layout>
                <c:manualLayout>
                  <c:x val="-2.2140105610047076E-2"/>
                  <c:y val="6.5134087608481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306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03-4A7E-9CFC-78F9BDEB66EE}"/>
                </c:ext>
              </c:extLst>
            </c:dLbl>
            <c:dLbl>
              <c:idx val="7"/>
              <c:layout>
                <c:manualLayout>
                  <c:x val="4.9200234688993498E-3"/>
                  <c:y val="7.23712084538688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306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03-4A7E-9CFC-78F9BDEB66EE}"/>
                </c:ext>
              </c:extLst>
            </c:dLbl>
            <c:dLbl>
              <c:idx val="8"/>
              <c:layout>
                <c:manualLayout>
                  <c:x val="-2.4600117344497651E-3"/>
                  <c:y val="-3.25670438042410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306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03-4A7E-9CFC-78F9BDEB66EE}"/>
                </c:ext>
              </c:extLst>
            </c:dLbl>
            <c:dLbl>
              <c:idx val="9"/>
              <c:layout>
                <c:manualLayout>
                  <c:x val="-7.3800352033490252E-3"/>
                  <c:y val="6.51340876084819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306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03-4A7E-9CFC-78F9BDEB66EE}"/>
                </c:ext>
              </c:extLst>
            </c:dLbl>
            <c:dLbl>
              <c:idx val="10"/>
              <c:layout>
                <c:manualLayout>
                  <c:x val="7.3800352033490252E-3"/>
                  <c:y val="-4.34227250723213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306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03-4A7E-9CFC-78F9BDEB66EE}"/>
                </c:ext>
              </c:extLst>
            </c:dLbl>
            <c:dLbl>
              <c:idx val="11"/>
              <c:layout>
                <c:manualLayout>
                  <c:x val="-1.2300058672248376E-2"/>
                  <c:y val="5.42784063404016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306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703-4A7E-9CFC-78F9BDEB66EE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306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F703-4A7E-9CFC-78F9BDEB66EE}"/>
                </c:ext>
              </c:extLst>
            </c:dLbl>
            <c:dLbl>
              <c:idx val="13"/>
              <c:layout>
                <c:manualLayout>
                  <c:x val="-1.9680093875597399E-2"/>
                  <c:y val="4.34227250723212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306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703-4A7E-9CFC-78F9BDEB66EE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306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F703-4A7E-9CFC-78F9BDEB66EE}"/>
                </c:ext>
              </c:extLst>
            </c:dLbl>
            <c:dLbl>
              <c:idx val="15"/>
              <c:layout>
                <c:manualLayout>
                  <c:x val="-4.8135719989084183E-2"/>
                  <c:y val="2.66488977410658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306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703-4A7E-9CFC-78F9BDEB66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'[Grafico in Microsoft PowerPoint]trend nati vivi'!$A$28:$A$43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'[Grafico in Microsoft PowerPoint]trend nati vivi'!$C$28:$C$43</c:f>
              <c:numCache>
                <c:formatCode>General</c:formatCode>
                <c:ptCount val="16"/>
                <c:pt idx="0">
                  <c:v>549110</c:v>
                </c:pt>
                <c:pt idx="1">
                  <c:v>556427</c:v>
                </c:pt>
                <c:pt idx="2">
                  <c:v>564365</c:v>
                </c:pt>
                <c:pt idx="3">
                  <c:v>569366</c:v>
                </c:pt>
                <c:pt idx="4">
                  <c:v>564573</c:v>
                </c:pt>
                <c:pt idx="5">
                  <c:v>556805</c:v>
                </c:pt>
                <c:pt idx="6">
                  <c:v>540910</c:v>
                </c:pt>
                <c:pt idx="7">
                  <c:v>527770</c:v>
                </c:pt>
                <c:pt idx="8">
                  <c:v>503792</c:v>
                </c:pt>
                <c:pt idx="9">
                  <c:v>492127</c:v>
                </c:pt>
                <c:pt idx="10">
                  <c:v>473461</c:v>
                </c:pt>
                <c:pt idx="11">
                  <c:v>465591</c:v>
                </c:pt>
                <c:pt idx="12">
                  <c:v>457206</c:v>
                </c:pt>
                <c:pt idx="13">
                  <c:v>439375</c:v>
                </c:pt>
                <c:pt idx="14">
                  <c:v>420277</c:v>
                </c:pt>
                <c:pt idx="15">
                  <c:v>404892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03-4A7E-9CFC-78F9BDEB6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1198864"/>
        <c:axId val="811200176"/>
      </c:lineChart>
      <c:catAx>
        <c:axId val="81119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06D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1200176"/>
        <c:crosses val="autoZero"/>
        <c:auto val="1"/>
        <c:lblAlgn val="ctr"/>
        <c:lblOffset val="100"/>
        <c:noMultiLvlLbl val="0"/>
      </c:catAx>
      <c:valAx>
        <c:axId val="81120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06D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119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Colonna2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9EB-46F2-818D-EC778AF91632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9EB-46F2-818D-EC778AF91632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9EB-46F2-818D-EC778AF91632}"/>
              </c:ext>
            </c:extLst>
          </c:dPt>
          <c:dLbls>
            <c:delete val="1"/>
          </c:dLbls>
          <c:cat>
            <c:strRef>
              <c:f>Foglio1!$A$2:$A$4</c:f>
              <c:strCache>
                <c:ptCount val="3"/>
                <c:pt idx="0">
                  <c:v>Donazione di ovociti</c:v>
                </c:pt>
                <c:pt idx="1">
                  <c:v>Donazione di seme</c:v>
                </c:pt>
                <c:pt idx="2">
                  <c:v>Doppia donazione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 formatCode="#,##0">
                  <c:v>11542</c:v>
                </c:pt>
                <c:pt idx="1">
                  <c:v>2076</c:v>
                </c:pt>
                <c:pt idx="2">
                  <c:v>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B-46F2-818D-EC778AF9163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0.92409</cdr:x>
      <cdr:y>0.94786</cdr:y>
    </cdr:from>
    <cdr:to>
      <cdr:x>1</cdr:x>
      <cdr:y>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4770691" y="3326674"/>
          <a:ext cx="391886" cy="183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49300"/>
            <a:ext cx="4935537" cy="370205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000" b="0" strike="noStrike" spc="-1">
                <a:latin typeface="Arial"/>
              </a:rPr>
              <a:t>Fai clic per spostare la diapositiva</a:t>
            </a: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73605" y="4687923"/>
            <a:ext cx="5388521" cy="444101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18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21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23126" cy="4931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13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218" name="PlaceHolder 4"/>
          <p:cNvSpPr>
            <a:spLocks noGrp="1"/>
          </p:cNvSpPr>
          <p:nvPr>
            <p:ph type="dt"/>
          </p:nvPr>
        </p:nvSpPr>
        <p:spPr>
          <a:xfrm>
            <a:off x="3812606" y="0"/>
            <a:ext cx="2923126" cy="4931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it-IT" sz="13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219" name="PlaceHolder 5"/>
          <p:cNvSpPr>
            <a:spLocks noGrp="1"/>
          </p:cNvSpPr>
          <p:nvPr>
            <p:ph type="ftr"/>
          </p:nvPr>
        </p:nvSpPr>
        <p:spPr>
          <a:xfrm>
            <a:off x="0" y="9376177"/>
            <a:ext cx="2923126" cy="49315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it-IT" sz="13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220" name="PlaceHolder 6"/>
          <p:cNvSpPr>
            <a:spLocks noGrp="1"/>
          </p:cNvSpPr>
          <p:nvPr>
            <p:ph type="sldNum"/>
          </p:nvPr>
        </p:nvSpPr>
        <p:spPr>
          <a:xfrm>
            <a:off x="3812606" y="9376177"/>
            <a:ext cx="2923126" cy="49315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08A310B-ACEF-448F-A1E6-F873557F33F6}" type="slidenum">
              <a:rPr lang="it-IT" sz="1300" b="0" strike="noStrike" spc="-1">
                <a:latin typeface="Times New Roman"/>
              </a:rPr>
              <a:t>‹N›</a:t>
            </a:fld>
            <a:endParaRPr lang="it-IT" sz="13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3288" y="750888"/>
            <a:ext cx="4929187" cy="36988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1921">
              <a:defRPr/>
            </a:pPr>
            <a:r>
              <a:rPr lang="it-IT" sz="1100" dirty="0" err="1">
                <a:solidFill>
                  <a:srgbClr val="1E1E41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Poiche</a:t>
            </a:r>
            <a:r>
              <a:rPr lang="it-IT" sz="1100" dirty="0">
                <a:solidFill>
                  <a:srgbClr val="1E1E41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 l’Endometriosi , già rientra nei nuovi LEA  tra le Patologie  per cui è prevista dal SSN l’esenzione per malattia,  la donna </a:t>
            </a:r>
            <a:r>
              <a:rPr lang="it-IT" sz="1100" dirty="0" err="1">
                <a:solidFill>
                  <a:srgbClr val="1E1E41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protrà</a:t>
            </a:r>
            <a:r>
              <a:rPr lang="it-IT" sz="1100" dirty="0">
                <a:solidFill>
                  <a:srgbClr val="1E1E41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 accedere alla “Biobanca Regionale – Centro PMA Pertini” (DCA 182/2019) – per effettuare tutte quelle prestazioni diagnostiche  propedeutiche previsto dal tariffario </a:t>
            </a:r>
            <a:r>
              <a:rPr lang="it-IT" sz="1100" dirty="0" err="1">
                <a:solidFill>
                  <a:srgbClr val="1E1E41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regioanale</a:t>
            </a:r>
            <a:r>
              <a:rPr lang="it-IT" sz="1100" dirty="0">
                <a:solidFill>
                  <a:srgbClr val="1E1E41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 utilizzando  il codice di esenzione, mentre per la  preservazione  della </a:t>
            </a:r>
            <a:r>
              <a:rPr lang="it-IT" sz="1100" dirty="0" err="1">
                <a:solidFill>
                  <a:srgbClr val="1E1E41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fertillità</a:t>
            </a:r>
            <a:r>
              <a:rPr lang="it-IT" sz="1100" dirty="0">
                <a:solidFill>
                  <a:srgbClr val="1E1E41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 (prelievo ovocita, crioconservazione degli ovociti  inclusi i Farmaci per la stimolazione ovarica controllata) 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UOC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A547E-783F-48F1-851F-C05A818B947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68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7288" y="1055688"/>
            <a:ext cx="3795712" cy="2847975"/>
          </a:xfrm>
          <a:ln/>
        </p:spPr>
      </p:sp>
      <p:sp>
        <p:nvSpPr>
          <p:cNvPr id="101379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1013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8139"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675936" indent="-259975" defTabSz="878139"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039901" indent="-207980" defTabSz="878139"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455862" indent="-207980" defTabSz="878139"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1871823" indent="-207980" defTabSz="878139"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287783" indent="-207980" defTabSz="87813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703744" indent="-207980" defTabSz="87813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119704" indent="-207980" defTabSz="87813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535665" indent="-207980" defTabSz="87813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82EA693-9C59-42F7-A2FC-142A243D1944}" type="slidenum">
              <a:rPr lang="it-IT" altLang="it-IT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B7C893C-73F5-4C07-9A0F-7D923AD0BE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75936" indent="-259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39901" indent="-2079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55862" indent="-2079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71823" indent="-20798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7783" indent="-2079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03744" indent="-2079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19704" indent="-2079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35665" indent="-2079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293295-0D57-4676-A6BC-B32D056F3196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altLang="it-IT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0778E5E7-0C48-43E1-9A7E-73E1507353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4563" y="633413"/>
            <a:ext cx="4221162" cy="3165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C47522B-9103-4D03-B218-56439D9EA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altLang="it-IT" i="1">
                <a:latin typeface="Helvetica" panose="020B0604020202020204" pitchFamily="34" charset="0"/>
              </a:rPr>
              <a:t>La crioconservazione ovocitaria ha una bassa efficienza</a:t>
            </a:r>
            <a:r>
              <a:rPr lang="it-IT" altLang="it-IT">
                <a:latin typeface="Helvetica" panose="020B0604020202020204" pitchFamily="34" charset="0"/>
              </a:rPr>
              <a:t> </a:t>
            </a:r>
            <a:r>
              <a:rPr lang="it-IT" altLang="it-IT">
                <a:latin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altLang="it-IT" i="1">
                <a:latin typeface="Helvetica" panose="020B0604020202020204" pitchFamily="34" charset="0"/>
              </a:rPr>
              <a:t>Servono tanti ovociti per avere un bambino nato vivo. E’ difficile stabilire una soglia di ovociti sotto la quale , soprattutto per la</a:t>
            </a:r>
            <a:r>
              <a:rPr lang="it-IT" altLang="it-IT">
                <a:latin typeface="Helvetica" panose="020B0604020202020204" pitchFamily="34" charset="0"/>
              </a:rPr>
              <a:t> </a:t>
            </a:r>
            <a:r>
              <a:rPr lang="it-IT" altLang="it-IT" i="1">
                <a:latin typeface="Helvetica" panose="020B0604020202020204" pitchFamily="34" charset="0"/>
              </a:rPr>
              <a:t>pazienti oncologiche sulle quali esistono pochi dati</a:t>
            </a:r>
            <a:r>
              <a:rPr lang="it-IT" altLang="it-IT">
                <a:latin typeface="Helvetica" panose="020B0604020202020204" pitchFamily="34" charset="0"/>
              </a:rPr>
              <a:t> </a:t>
            </a:r>
            <a:r>
              <a:rPr lang="it-IT" altLang="it-IT" i="1">
                <a:latin typeface="Helvetica" panose="020B0604020202020204" pitchFamily="34" charset="0"/>
              </a:rPr>
              <a:t>E’ ragionevole affermare che l’obiettivo è crioconservare tra gli 8 e i 15</a:t>
            </a:r>
            <a:r>
              <a:rPr lang="it-IT" altLang="it-IT">
                <a:latin typeface="Helvetica" panose="020B0604020202020204" pitchFamily="34" charset="0"/>
              </a:rPr>
              <a:t> </a:t>
            </a:r>
            <a:r>
              <a:rPr lang="it-IT" altLang="it-IT" i="1">
                <a:latin typeface="Helvetica" panose="020B0604020202020204" pitchFamily="34" charset="0"/>
              </a:rPr>
              <a:t>ovociti MII (anche con più stimolazioni)</a:t>
            </a:r>
            <a:endParaRPr lang="it-IT" altLang="it-IT">
              <a:latin typeface="Helvetica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it-IT" altLang="it-IT">
              <a:latin typeface="Helvetica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514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50888"/>
            <a:ext cx="4927600" cy="3697287"/>
          </a:xfrm>
          <a:prstGeom prst="rect">
            <a:avLst/>
          </a:prstGeom>
        </p:spPr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73605" y="4687922"/>
            <a:ext cx="5384993" cy="4437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6517" indent="-193242">
              <a:tabLst>
                <a:tab pos="0" algn="l"/>
              </a:tabLst>
            </a:pPr>
            <a:r>
              <a:rPr lang="it-IT" sz="1600" spc="-1">
                <a:solidFill>
                  <a:srgbClr val="000000"/>
                </a:solidFill>
                <a:latin typeface="Arial"/>
                <a:ea typeface="DejaVu Sans"/>
              </a:rPr>
              <a:t>Il campo della preservazione della fertilità è cresciuto enormemente negli ultimi due decenni, trainato dalla crescente Riconoscimento dell'importanza della potenziale perdita di fertilità come effetto molto importante del trattamento cancro e altre gravi malattie e lo sviluppo delle tecnologie abilitanti degli ovociti vitrificazione e crioconservazione del tessuto ovarico per il successivo autotrapianto.</a:t>
            </a:r>
            <a:endParaRPr lang="it-IT" sz="1600" spc="-1">
              <a:latin typeface="Arial"/>
            </a:endParaRPr>
          </a:p>
          <a:p>
            <a:pPr marL="196517" indent="-193242">
              <a:tabLst>
                <a:tab pos="0" algn="l"/>
              </a:tabLst>
            </a:pPr>
            <a:endParaRPr lang="it-IT" sz="1600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3288" y="750888"/>
            <a:ext cx="4929187" cy="36988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Quanto costa il social freezing alla paziente in Italia? Come si evince da questo report della ASHRE, le pazienti possono usufruire gratuitamente del servizio di preservazione della fertilità tramite crioconservazione </a:t>
            </a:r>
            <a:r>
              <a:rPr lang="it-IT" dirty="0" err="1"/>
              <a:t>ovocitaria</a:t>
            </a:r>
            <a:r>
              <a:rPr lang="it-IT" dirty="0"/>
              <a:t> in caso di patologia maligna o a comportamento incerto (compresi quindi i tumori borderline), con una condotta quasi in linea con gli altri paesi europei.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CE67F-F698-48AD-B15D-DD36AFBDD23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718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3288" y="750888"/>
            <a:ext cx="4929187" cy="36988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1921">
              <a:defRPr/>
            </a:pP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alcuni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studi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è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stato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dimostrato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che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donne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con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endometriosi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che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si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sottopongono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 PMA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ottengono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un minor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numero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di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ovociti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maturi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metafase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II (MII), un minor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numero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di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embrioni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di buona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qualità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e un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più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basso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tasso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di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gravidanza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cumulative, e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pertanto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potrebbero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giovare</a:t>
            </a:r>
            <a:r>
              <a:rPr lang="en-US" sz="1100" dirty="0">
                <a:solidFill>
                  <a:srgbClr val="0C3D5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dal social freezing</a:t>
            </a:r>
            <a:endParaRPr lang="it-IT" sz="1100" dirty="0">
              <a:solidFill>
                <a:srgbClr val="0C3D5E"/>
              </a:solidFill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CE67F-F698-48AD-B15D-DD36AFBDD23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926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3288" y="750888"/>
            <a:ext cx="4929187" cy="36988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Tabella piccola: indicazioni di infertilità per le pazienti trattate con cicli di PMA che utilizzano ovociti donati e seme del partner nel 2022.</a:t>
            </a:r>
          </a:p>
          <a:p>
            <a:r>
              <a:rPr lang="it-IT" dirty="0"/>
              <a:t>Tabella in grande: Cicli iniziati, trasferimenti, gravidanze, parti ottenuti e bambini nati, secondo il tipo di ovocita utilizzato ed il tipo di trasferimento effettuato nel 2022.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CE67F-F698-48AD-B15D-DD36AFBDD23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63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B5D72-19F0-47DE-A856-78FDDB9C8CEF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16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A890F9-4B2B-4B1B-A641-E4FEFC19A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4C78A4-38CC-4E43-9CDE-A0CAD52D2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5941C8-AF1B-4B6B-8A45-0069AFAEB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302C-7BDD-4619-9F0A-723556303F8E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868264-1F49-473B-BF6E-B264D33D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A10514-8690-4D0A-8ACB-60AEB24AF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3370-502F-4234-8BB1-4E6D2D4667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813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887C84-B2A7-45A5-BBC5-8E64EFB46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DA73BF-2F25-470E-B082-E5D8D573C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70D3A6-AAF5-4FB7-8F42-AB4A91DF6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302C-7BDD-4619-9F0A-723556303F8E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4D231D-EA36-4E79-B02B-A181F0AF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2F5EAA-F748-4245-A200-CE7BA5804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3370-502F-4234-8BB1-4E6D2D4667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821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5" y="409579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16015" y="1752600"/>
            <a:ext cx="7559675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C5B0F2-4A59-4B02-A52D-B08D0E0AF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28BA9F-6AB0-4557-AB7E-3DB569959BE9}" type="datetime1">
              <a:rPr lang="it-IT" altLang="it-IT"/>
              <a:pPr>
                <a:defRPr/>
              </a:pPr>
              <a:t>13/05/2025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A3D4C8-E116-435B-B970-58BD512D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CF8B02-7F56-4537-9C61-D8A0E75A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3189FDF1-16A4-4643-8368-CC3F259D25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262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10" y="12414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09329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 descr="SL_ASL_TESTATA_WEB_ROMA2_INTRANET.png"/>
          <p:cNvPicPr/>
          <p:nvPr/>
        </p:nvPicPr>
        <p:blipFill>
          <a:blip r:embed="rId18"/>
          <a:stretch/>
        </p:blipFill>
        <p:spPr>
          <a:xfrm>
            <a:off x="251640" y="116640"/>
            <a:ext cx="1649880" cy="609480"/>
          </a:xfrm>
          <a:prstGeom prst="rect">
            <a:avLst/>
          </a:prstGeom>
          <a:ln w="0">
            <a:noFill/>
          </a:ln>
        </p:spPr>
      </p:pic>
      <p:sp>
        <p:nvSpPr>
          <p:cNvPr id="8" name="Rettangolo 6"/>
          <p:cNvSpPr/>
          <p:nvPr/>
        </p:nvSpPr>
        <p:spPr>
          <a:xfrm>
            <a:off x="0" y="6381360"/>
            <a:ext cx="9137520" cy="353520"/>
          </a:xfrm>
          <a:prstGeom prst="rect">
            <a:avLst/>
          </a:prstGeom>
          <a:solidFill>
            <a:srgbClr val="7CCA62"/>
          </a:solidFill>
          <a:ln>
            <a:solidFill>
              <a:srgbClr val="7CCA62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2" name="Connettore 1 13"/>
          <p:cNvSpPr/>
          <p:nvPr/>
        </p:nvSpPr>
        <p:spPr>
          <a:xfrm>
            <a:off x="467280" y="800280"/>
            <a:ext cx="8244360" cy="0"/>
          </a:xfrm>
          <a:prstGeom prst="line">
            <a:avLst/>
          </a:prstGeom>
          <a:ln>
            <a:solidFill>
              <a:srgbClr val="7CCA62"/>
            </a:solidFill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3" name="Immagine 2"/>
          <p:cNvPicPr/>
          <p:nvPr/>
        </p:nvPicPr>
        <p:blipFill>
          <a:blip r:embed="rId19"/>
          <a:stretch/>
        </p:blipFill>
        <p:spPr>
          <a:xfrm>
            <a:off x="8100360" y="125640"/>
            <a:ext cx="569520" cy="595080"/>
          </a:xfrm>
          <a:prstGeom prst="rect">
            <a:avLst/>
          </a:prstGeom>
          <a:ln w="9525">
            <a:noFill/>
          </a:ln>
        </p:spPr>
      </p:pic>
      <p:sp>
        <p:nvSpPr>
          <p:cNvPr id="4" name="CasellaDiTesto 18"/>
          <p:cNvSpPr/>
          <p:nvPr/>
        </p:nvSpPr>
        <p:spPr>
          <a:xfrm>
            <a:off x="3505320" y="116640"/>
            <a:ext cx="4561920" cy="8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it-IT" sz="1000" b="0" strike="noStrike" spc="-1">
                <a:solidFill>
                  <a:srgbClr val="387026"/>
                </a:solidFill>
                <a:latin typeface="Calibri"/>
                <a:ea typeface="DejaVu Sans"/>
              </a:rPr>
              <a:t>Dipartimento Malattie di Genere della Genitorialità del Bambino e dell’Adolescente</a:t>
            </a:r>
            <a:endParaRPr lang="it-IT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it-IT" sz="1000" b="0" strike="noStrike" spc="-1">
                <a:solidFill>
                  <a:srgbClr val="387026"/>
                </a:solidFill>
                <a:latin typeface="Calibri"/>
                <a:ea typeface="DejaVu Sans"/>
              </a:rPr>
              <a:t>UOC Fisiopatologia della Riproduzione e Andrologia</a:t>
            </a:r>
            <a:endParaRPr lang="it-IT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it-IT" sz="1000" b="0" i="1" strike="noStrike" spc="-1">
                <a:solidFill>
                  <a:srgbClr val="387026"/>
                </a:solidFill>
                <a:latin typeface="Calibri"/>
                <a:ea typeface="DejaVu Sans"/>
              </a:rPr>
              <a:t>Direttore: Prof. Rocco Rago</a:t>
            </a:r>
            <a:endParaRPr lang="it-IT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it-IT" sz="1000" b="0" strike="noStrike" spc="-1">
                <a:solidFill>
                  <a:srgbClr val="387026"/>
                </a:solidFill>
                <a:latin typeface="Calibri"/>
                <a:ea typeface="DejaVu Sans"/>
              </a:rPr>
              <a:t>Ospedale Sandro Pertini</a:t>
            </a:r>
            <a:endParaRPr lang="it-IT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it-IT" sz="1000" b="0" strike="noStrike" spc="-1">
              <a:latin typeface="Arial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13" r:id="rId13"/>
    <p:sldLayoutId id="2147483714" r:id="rId14"/>
    <p:sldLayoutId id="2147483715" r:id="rId15"/>
    <p:sldLayoutId id="214748371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7" descr="SL_ASL_TESTATA_WEB_ROMA2_INTRANET.png"/>
          <p:cNvPicPr/>
          <p:nvPr/>
        </p:nvPicPr>
        <p:blipFill>
          <a:blip r:embed="rId14"/>
          <a:stretch/>
        </p:blipFill>
        <p:spPr>
          <a:xfrm>
            <a:off x="251640" y="116640"/>
            <a:ext cx="1649880" cy="609480"/>
          </a:xfrm>
          <a:prstGeom prst="rect">
            <a:avLst/>
          </a:prstGeom>
          <a:ln w="0">
            <a:noFill/>
          </a:ln>
        </p:spPr>
      </p:pic>
      <p:sp>
        <p:nvSpPr>
          <p:cNvPr id="44" name="Rettangolo 6"/>
          <p:cNvSpPr/>
          <p:nvPr/>
        </p:nvSpPr>
        <p:spPr>
          <a:xfrm>
            <a:off x="0" y="6381360"/>
            <a:ext cx="9137520" cy="353520"/>
          </a:xfrm>
          <a:prstGeom prst="rect">
            <a:avLst/>
          </a:prstGeom>
          <a:solidFill>
            <a:srgbClr val="7CCA62"/>
          </a:solidFill>
          <a:ln>
            <a:solidFill>
              <a:srgbClr val="7CCA62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45" name="Connettore 1 13"/>
          <p:cNvSpPr/>
          <p:nvPr/>
        </p:nvSpPr>
        <p:spPr>
          <a:xfrm>
            <a:off x="467280" y="800280"/>
            <a:ext cx="8244360" cy="0"/>
          </a:xfrm>
          <a:prstGeom prst="line">
            <a:avLst/>
          </a:prstGeom>
          <a:ln>
            <a:solidFill>
              <a:srgbClr val="7CCA62"/>
            </a:solidFill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46" name="Immagine 2"/>
          <p:cNvPicPr/>
          <p:nvPr/>
        </p:nvPicPr>
        <p:blipFill>
          <a:blip r:embed="rId15"/>
          <a:stretch/>
        </p:blipFill>
        <p:spPr>
          <a:xfrm>
            <a:off x="8100360" y="125640"/>
            <a:ext cx="569520" cy="595080"/>
          </a:xfrm>
          <a:prstGeom prst="rect">
            <a:avLst/>
          </a:prstGeom>
          <a:ln w="9525">
            <a:noFill/>
          </a:ln>
        </p:spPr>
      </p:pic>
      <p:sp>
        <p:nvSpPr>
          <p:cNvPr id="47" name="CasellaDiTesto 18"/>
          <p:cNvSpPr/>
          <p:nvPr/>
        </p:nvSpPr>
        <p:spPr>
          <a:xfrm>
            <a:off x="3505320" y="116640"/>
            <a:ext cx="4561920" cy="8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it-IT" sz="1000" b="0" strike="noStrike" spc="-1">
                <a:solidFill>
                  <a:srgbClr val="387026"/>
                </a:solidFill>
                <a:latin typeface="Calibri"/>
                <a:ea typeface="DejaVu Sans"/>
              </a:rPr>
              <a:t>Dipartimento Malattie di Genere della Genitorialità del Bambino e dell’Adolescente</a:t>
            </a:r>
            <a:endParaRPr lang="it-IT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it-IT" sz="1000" b="0" strike="noStrike" spc="-1">
                <a:solidFill>
                  <a:srgbClr val="387026"/>
                </a:solidFill>
                <a:latin typeface="Calibri"/>
                <a:ea typeface="DejaVu Sans"/>
              </a:rPr>
              <a:t>UOC Fisiopatologia della Riproduzione e Andrologia</a:t>
            </a:r>
            <a:endParaRPr lang="it-IT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it-IT" sz="1000" b="0" i="1" strike="noStrike" spc="-1">
                <a:solidFill>
                  <a:srgbClr val="387026"/>
                </a:solidFill>
                <a:latin typeface="Calibri"/>
                <a:ea typeface="DejaVu Sans"/>
              </a:rPr>
              <a:t>Direttore: Prof. Rocco Rago</a:t>
            </a:r>
            <a:endParaRPr lang="it-IT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it-IT" sz="1000" b="0" strike="noStrike" spc="-1">
                <a:solidFill>
                  <a:srgbClr val="387026"/>
                </a:solidFill>
                <a:latin typeface="Calibri"/>
                <a:ea typeface="DejaVu Sans"/>
              </a:rPr>
              <a:t>Ospedale Sandro Pertini</a:t>
            </a:r>
            <a:endParaRPr lang="it-IT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it-IT" sz="1000" b="0" strike="noStrike" spc="-1"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magine 7" descr="SL_ASL_TESTATA_WEB_ROMA2_INTRANET.png"/>
          <p:cNvPicPr/>
          <p:nvPr/>
        </p:nvPicPr>
        <p:blipFill>
          <a:blip r:embed="rId14"/>
          <a:stretch/>
        </p:blipFill>
        <p:spPr>
          <a:xfrm>
            <a:off x="251640" y="116640"/>
            <a:ext cx="1652040" cy="611640"/>
          </a:xfrm>
          <a:prstGeom prst="rect">
            <a:avLst/>
          </a:prstGeom>
          <a:ln w="0">
            <a:noFill/>
          </a:ln>
        </p:spPr>
      </p:pic>
      <p:sp>
        <p:nvSpPr>
          <p:cNvPr id="87" name="Rettangolo 6"/>
          <p:cNvSpPr/>
          <p:nvPr/>
        </p:nvSpPr>
        <p:spPr>
          <a:xfrm>
            <a:off x="0" y="6381360"/>
            <a:ext cx="9139680" cy="355680"/>
          </a:xfrm>
          <a:prstGeom prst="rect">
            <a:avLst/>
          </a:prstGeom>
          <a:solidFill>
            <a:srgbClr val="7CCA62"/>
          </a:solidFill>
          <a:ln>
            <a:solidFill>
              <a:srgbClr val="7CCA62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88" name="Connettore 1 13"/>
          <p:cNvSpPr/>
          <p:nvPr/>
        </p:nvSpPr>
        <p:spPr>
          <a:xfrm>
            <a:off x="467280" y="800280"/>
            <a:ext cx="8244360" cy="0"/>
          </a:xfrm>
          <a:prstGeom prst="line">
            <a:avLst/>
          </a:prstGeom>
          <a:ln>
            <a:solidFill>
              <a:srgbClr val="7CCA62"/>
            </a:solidFill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89" name="Immagine 2"/>
          <p:cNvPicPr/>
          <p:nvPr/>
        </p:nvPicPr>
        <p:blipFill>
          <a:blip r:embed="rId15"/>
          <a:stretch/>
        </p:blipFill>
        <p:spPr>
          <a:xfrm>
            <a:off x="8100360" y="125640"/>
            <a:ext cx="571680" cy="597240"/>
          </a:xfrm>
          <a:prstGeom prst="rect">
            <a:avLst/>
          </a:prstGeom>
          <a:ln w="9525">
            <a:noFill/>
          </a:ln>
        </p:spPr>
      </p:pic>
      <p:sp>
        <p:nvSpPr>
          <p:cNvPr id="90" name="CasellaDiTesto 18"/>
          <p:cNvSpPr/>
          <p:nvPr/>
        </p:nvSpPr>
        <p:spPr>
          <a:xfrm>
            <a:off x="3505320" y="116640"/>
            <a:ext cx="4564080" cy="8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it-IT" sz="1000" b="0" strike="noStrike" spc="-1">
                <a:solidFill>
                  <a:srgbClr val="387026"/>
                </a:solidFill>
                <a:latin typeface="Calibri"/>
                <a:ea typeface="DejaVu Sans"/>
              </a:rPr>
              <a:t>Dipartimento Malattie di Genere della Genitorialità del Bambino e dell’Adolescente</a:t>
            </a:r>
            <a:endParaRPr lang="it-IT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it-IT" sz="1000" b="0" strike="noStrike" spc="-1">
                <a:solidFill>
                  <a:srgbClr val="387026"/>
                </a:solidFill>
                <a:latin typeface="Calibri"/>
                <a:ea typeface="DejaVu Sans"/>
              </a:rPr>
              <a:t>UOC Fisiopatologia della Riproduzione e Andrologia</a:t>
            </a:r>
            <a:endParaRPr lang="it-IT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it-IT" sz="1000" b="0" i="1" strike="noStrike" spc="-1">
                <a:solidFill>
                  <a:srgbClr val="387026"/>
                </a:solidFill>
                <a:latin typeface="Calibri"/>
                <a:ea typeface="DejaVu Sans"/>
              </a:rPr>
              <a:t>Direttore: Prof. Rocco Rago</a:t>
            </a:r>
            <a:endParaRPr lang="it-IT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it-IT" sz="1000" b="0" strike="noStrike" spc="-1">
                <a:solidFill>
                  <a:srgbClr val="387026"/>
                </a:solidFill>
                <a:latin typeface="Calibri"/>
                <a:ea typeface="DejaVu Sans"/>
              </a:rPr>
              <a:t>Ospedale Sandro Pertini</a:t>
            </a:r>
            <a:endParaRPr lang="it-IT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it-IT" sz="1000" b="0" strike="noStrike" spc="-1">
              <a:latin typeface="Arial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magine 7" descr="SL_ASL_TESTATA_WEB_ROMA2_INTRANET.png"/>
          <p:cNvPicPr/>
          <p:nvPr/>
        </p:nvPicPr>
        <p:blipFill>
          <a:blip r:embed="rId14"/>
          <a:stretch/>
        </p:blipFill>
        <p:spPr>
          <a:xfrm>
            <a:off x="251640" y="116640"/>
            <a:ext cx="1652040" cy="611640"/>
          </a:xfrm>
          <a:prstGeom prst="rect">
            <a:avLst/>
          </a:prstGeom>
          <a:ln w="0">
            <a:noFill/>
          </a:ln>
        </p:spPr>
      </p:pic>
      <p:sp>
        <p:nvSpPr>
          <p:cNvPr id="130" name="Rettangolo 6"/>
          <p:cNvSpPr/>
          <p:nvPr/>
        </p:nvSpPr>
        <p:spPr>
          <a:xfrm>
            <a:off x="0" y="6381360"/>
            <a:ext cx="9139680" cy="355680"/>
          </a:xfrm>
          <a:prstGeom prst="rect">
            <a:avLst/>
          </a:prstGeom>
          <a:solidFill>
            <a:srgbClr val="7CCA62"/>
          </a:solidFill>
          <a:ln>
            <a:solidFill>
              <a:srgbClr val="7CCA62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131" name="Connettore 1 13"/>
          <p:cNvSpPr/>
          <p:nvPr/>
        </p:nvSpPr>
        <p:spPr>
          <a:xfrm>
            <a:off x="467280" y="800280"/>
            <a:ext cx="8244360" cy="0"/>
          </a:xfrm>
          <a:prstGeom prst="line">
            <a:avLst/>
          </a:prstGeom>
          <a:ln>
            <a:solidFill>
              <a:srgbClr val="7CCA62"/>
            </a:solidFill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132" name="Immagine 2"/>
          <p:cNvPicPr/>
          <p:nvPr/>
        </p:nvPicPr>
        <p:blipFill>
          <a:blip r:embed="rId15"/>
          <a:stretch/>
        </p:blipFill>
        <p:spPr>
          <a:xfrm>
            <a:off x="8100360" y="125640"/>
            <a:ext cx="571680" cy="597240"/>
          </a:xfrm>
          <a:prstGeom prst="rect">
            <a:avLst/>
          </a:prstGeom>
          <a:ln w="9525">
            <a:noFill/>
          </a:ln>
        </p:spPr>
      </p:pic>
      <p:sp>
        <p:nvSpPr>
          <p:cNvPr id="133" name="CasellaDiTesto 18"/>
          <p:cNvSpPr/>
          <p:nvPr/>
        </p:nvSpPr>
        <p:spPr>
          <a:xfrm>
            <a:off x="3505320" y="116640"/>
            <a:ext cx="4564080" cy="8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it-IT" sz="1000" b="0" strike="noStrike" spc="-1">
                <a:solidFill>
                  <a:srgbClr val="387026"/>
                </a:solidFill>
                <a:latin typeface="Calibri"/>
                <a:ea typeface="DejaVu Sans"/>
              </a:rPr>
              <a:t>Dipartimento Malattie di Genere della Genitorialità del Bambino e dell’Adolescente</a:t>
            </a:r>
            <a:endParaRPr lang="it-IT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it-IT" sz="1000" b="0" strike="noStrike" spc="-1">
                <a:solidFill>
                  <a:srgbClr val="387026"/>
                </a:solidFill>
                <a:latin typeface="Calibri"/>
                <a:ea typeface="DejaVu Sans"/>
              </a:rPr>
              <a:t>UOC Fisiopatologia della Riproduzione e Andrologia</a:t>
            </a:r>
            <a:endParaRPr lang="it-IT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it-IT" sz="1000" b="0" i="1" strike="noStrike" spc="-1">
                <a:solidFill>
                  <a:srgbClr val="387026"/>
                </a:solidFill>
                <a:latin typeface="Calibri"/>
                <a:ea typeface="DejaVu Sans"/>
              </a:rPr>
              <a:t>Direttore: Prof. Rocco Rago</a:t>
            </a:r>
            <a:endParaRPr lang="it-IT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it-IT" sz="1000" b="0" strike="noStrike" spc="-1">
                <a:solidFill>
                  <a:srgbClr val="387026"/>
                </a:solidFill>
                <a:latin typeface="Calibri"/>
                <a:ea typeface="DejaVu Sans"/>
              </a:rPr>
              <a:t>Ospedale Sandro Pertini</a:t>
            </a:r>
            <a:endParaRPr lang="it-IT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it-IT" sz="1000" b="0" strike="noStrike" spc="-1">
              <a:latin typeface="Arial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magine 7" descr="SL_ASL_TESTATA_WEB_ROMA2_INTRANET.png"/>
          <p:cNvPicPr/>
          <p:nvPr/>
        </p:nvPicPr>
        <p:blipFill>
          <a:blip r:embed="rId14"/>
          <a:stretch/>
        </p:blipFill>
        <p:spPr>
          <a:xfrm>
            <a:off x="251640" y="116640"/>
            <a:ext cx="1652040" cy="611640"/>
          </a:xfrm>
          <a:prstGeom prst="rect">
            <a:avLst/>
          </a:prstGeom>
          <a:ln w="0">
            <a:noFill/>
          </a:ln>
        </p:spPr>
      </p:pic>
      <p:sp>
        <p:nvSpPr>
          <p:cNvPr id="173" name="Rettangolo 6"/>
          <p:cNvSpPr/>
          <p:nvPr/>
        </p:nvSpPr>
        <p:spPr>
          <a:xfrm>
            <a:off x="0" y="6381360"/>
            <a:ext cx="9139680" cy="355680"/>
          </a:xfrm>
          <a:prstGeom prst="rect">
            <a:avLst/>
          </a:prstGeom>
          <a:solidFill>
            <a:srgbClr val="7CCA62"/>
          </a:solidFill>
          <a:ln>
            <a:solidFill>
              <a:srgbClr val="7CCA62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174" name="Connettore 1 13"/>
          <p:cNvSpPr/>
          <p:nvPr/>
        </p:nvSpPr>
        <p:spPr>
          <a:xfrm>
            <a:off x="467280" y="800280"/>
            <a:ext cx="8244360" cy="0"/>
          </a:xfrm>
          <a:prstGeom prst="line">
            <a:avLst/>
          </a:prstGeom>
          <a:ln>
            <a:solidFill>
              <a:srgbClr val="7CCA62"/>
            </a:solidFill>
            <a:rou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175" name="Immagine 2"/>
          <p:cNvPicPr/>
          <p:nvPr/>
        </p:nvPicPr>
        <p:blipFill>
          <a:blip r:embed="rId15"/>
          <a:stretch/>
        </p:blipFill>
        <p:spPr>
          <a:xfrm>
            <a:off x="8100360" y="125640"/>
            <a:ext cx="571680" cy="597240"/>
          </a:xfrm>
          <a:prstGeom prst="rect">
            <a:avLst/>
          </a:prstGeom>
          <a:ln w="9525">
            <a:noFill/>
          </a:ln>
        </p:spPr>
      </p:pic>
      <p:sp>
        <p:nvSpPr>
          <p:cNvPr id="176" name="CasellaDiTesto 18"/>
          <p:cNvSpPr/>
          <p:nvPr/>
        </p:nvSpPr>
        <p:spPr>
          <a:xfrm>
            <a:off x="3505320" y="116640"/>
            <a:ext cx="4564080" cy="8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it-IT" sz="1000" b="0" strike="noStrike" spc="-1">
                <a:solidFill>
                  <a:srgbClr val="387026"/>
                </a:solidFill>
                <a:latin typeface="Calibri"/>
                <a:ea typeface="DejaVu Sans"/>
              </a:rPr>
              <a:t>Dipartimento Malattie di Genere della Genitorialità del Bambino e dell’Adolescente</a:t>
            </a:r>
            <a:endParaRPr lang="it-IT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it-IT" sz="1000" b="0" strike="noStrike" spc="-1">
                <a:solidFill>
                  <a:srgbClr val="387026"/>
                </a:solidFill>
                <a:latin typeface="Calibri"/>
                <a:ea typeface="DejaVu Sans"/>
              </a:rPr>
              <a:t>UOC Fisiopatologia della Riproduzione e Andrologia</a:t>
            </a:r>
            <a:endParaRPr lang="it-IT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it-IT" sz="1000" b="0" i="1" strike="noStrike" spc="-1">
                <a:solidFill>
                  <a:srgbClr val="387026"/>
                </a:solidFill>
                <a:latin typeface="Calibri"/>
                <a:ea typeface="DejaVu Sans"/>
              </a:rPr>
              <a:t>Direttore: Prof. Rocco Rago</a:t>
            </a:r>
            <a:endParaRPr lang="it-IT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it-IT" sz="1000" b="0" strike="noStrike" spc="-1">
                <a:solidFill>
                  <a:srgbClr val="387026"/>
                </a:solidFill>
                <a:latin typeface="Calibri"/>
                <a:ea typeface="DejaVu Sans"/>
              </a:rPr>
              <a:t>Ospedale Sandro Pertini</a:t>
            </a:r>
            <a:endParaRPr lang="it-IT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it-IT" sz="1000" b="0" strike="noStrike" spc="-1">
              <a:latin typeface="Arial"/>
            </a:endParaRPr>
          </a:p>
        </p:txBody>
      </p:sp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799BF5-0FD1-418F-AB5E-D2FA1FA71037}"/>
              </a:ext>
            </a:extLst>
          </p:cNvPr>
          <p:cNvSpPr txBox="1"/>
          <p:nvPr/>
        </p:nvSpPr>
        <p:spPr>
          <a:xfrm>
            <a:off x="1553591" y="2924563"/>
            <a:ext cx="61078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5B9BD5"/>
                </a:solidFill>
              </a:rPr>
              <a:t>Prof. Rocco Rago </a:t>
            </a:r>
            <a:endParaRPr lang="it-IT" sz="140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00" b="1" dirty="0">
              <a:solidFill>
                <a:srgbClr val="5B9BD5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rgbClr val="5B9BD5"/>
                </a:solidFill>
              </a:rPr>
              <a:t>Direttore Dip. Materno Infantile e della Salute della Donna ASL ROMA 2</a:t>
            </a:r>
            <a:endParaRPr lang="it-IT" sz="120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b="1" dirty="0">
              <a:solidFill>
                <a:srgbClr val="5B9BD5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rgbClr val="5B9BD5"/>
                </a:solidFill>
              </a:rPr>
              <a:t>Direttore </a:t>
            </a:r>
            <a:r>
              <a:rPr lang="it-IT" sz="1200" b="1" spc="25" dirty="0">
                <a:solidFill>
                  <a:srgbClr val="5B9BD5"/>
                </a:solidFill>
              </a:rPr>
              <a:t>UOC Fisiopatologia della Riproduzione e Andrologia </a:t>
            </a:r>
            <a:r>
              <a:rPr lang="it-IT" sz="1200" dirty="0">
                <a:solidFill>
                  <a:srgbClr val="000000"/>
                </a:solidFill>
              </a:rPr>
              <a:t> - </a:t>
            </a:r>
            <a:r>
              <a:rPr lang="it-IT" sz="1200" b="1" spc="25" dirty="0">
                <a:solidFill>
                  <a:srgbClr val="5B9BD5"/>
                </a:solidFill>
              </a:rPr>
              <a:t>Centro di Procreazione Medicalmente Assistita </a:t>
            </a:r>
            <a:r>
              <a:rPr lang="it-IT" sz="1200" dirty="0">
                <a:solidFill>
                  <a:srgbClr val="000000"/>
                </a:solidFill>
              </a:rPr>
              <a:t>- </a:t>
            </a:r>
            <a:r>
              <a:rPr lang="it-IT" sz="1200" b="1" spc="25" dirty="0">
                <a:solidFill>
                  <a:srgbClr val="5B9BD5"/>
                </a:solidFill>
              </a:rPr>
              <a:t>Centro di Riferimento Regionale </a:t>
            </a:r>
            <a:r>
              <a:rPr lang="it-IT" sz="1200" b="1" spc="25" dirty="0" err="1">
                <a:solidFill>
                  <a:srgbClr val="5B9BD5"/>
                </a:solidFill>
              </a:rPr>
              <a:t>Oncofertilità</a:t>
            </a:r>
            <a:r>
              <a:rPr lang="it-IT" sz="1200" b="1" spc="25" dirty="0">
                <a:solidFill>
                  <a:srgbClr val="5B9BD5"/>
                </a:solidFill>
              </a:rPr>
              <a:t> Banca dei Gameti</a:t>
            </a:r>
            <a:endParaRPr lang="it-IT" sz="120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rgbClr val="5B9BD5"/>
                </a:solidFill>
              </a:rPr>
              <a:t>Ospedale Sandro Pertini</a:t>
            </a:r>
            <a:endParaRPr lang="it-IT" sz="1200" dirty="0">
              <a:solidFill>
                <a:srgbClr val="000000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EC91C38-E0C1-40C9-B1F2-E9477FE45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dirty="0"/>
              <a:t>Audizione indagine conoscitiva </a:t>
            </a:r>
            <a:r>
              <a:rPr lang="it-IT" sz="2400" dirty="0" err="1"/>
              <a:t>Oncofertilità</a:t>
            </a:r>
            <a:r>
              <a:rPr lang="it-IT" sz="24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ttangolo 224"/>
          <p:cNvSpPr/>
          <p:nvPr/>
        </p:nvSpPr>
        <p:spPr>
          <a:xfrm>
            <a:off x="457200" y="1604520"/>
            <a:ext cx="8223480" cy="397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asellaDiTesto 224"/>
          <p:cNvSpPr txBox="1"/>
          <p:nvPr/>
        </p:nvSpPr>
        <p:spPr>
          <a:xfrm>
            <a:off x="541538" y="912240"/>
            <a:ext cx="8223480" cy="682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buClr>
                <a:srgbClr val="000000"/>
              </a:buClr>
              <a:buSzPct val="45000"/>
            </a:pPr>
            <a:r>
              <a:rPr lang="it-IT" sz="2000" b="1" i="1" u="sng" strike="noStrike" spc="-1" dirty="0">
                <a:solidFill>
                  <a:srgbClr val="FF3399"/>
                </a:solidFill>
                <a:uFillTx/>
                <a:latin typeface="Trebuchet MS"/>
              </a:rPr>
              <a:t>495 pazienti trattate  -    4242 ovociti crioconservati (2016-2025)</a:t>
            </a:r>
          </a:p>
        </p:txBody>
      </p:sp>
      <p:graphicFrame>
        <p:nvGraphicFramePr>
          <p:cNvPr id="226" name="Tabella 225"/>
          <p:cNvGraphicFramePr/>
          <p:nvPr>
            <p:extLst>
              <p:ext uri="{D42A27DB-BD31-4B8C-83A1-F6EECF244321}">
                <p14:modId xmlns:p14="http://schemas.microsoft.com/office/powerpoint/2010/main" val="371367562"/>
              </p:ext>
            </p:extLst>
          </p:nvPr>
        </p:nvGraphicFramePr>
        <p:xfrm>
          <a:off x="760625" y="1433199"/>
          <a:ext cx="2687676" cy="4846320"/>
        </p:xfrm>
        <a:graphic>
          <a:graphicData uri="http://schemas.openxmlformats.org/drawingml/2006/table">
            <a:tbl>
              <a:tblPr/>
              <a:tblGrid>
                <a:gridCol w="1716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 dirty="0">
                          <a:latin typeface="Times New Roman"/>
                        </a:rPr>
                        <a:t>regione di provenienza delle pazienti trattate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 dirty="0">
                          <a:latin typeface="Times New Roman"/>
                        </a:rPr>
                        <a:t>n° pazienti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it-IT" sz="1200" b="1" strike="noStrike" spc="-1" dirty="0" err="1">
                          <a:latin typeface="Times New Roman"/>
                        </a:rPr>
                        <a:t>lazio</a:t>
                      </a:r>
                      <a:endParaRPr lang="it-IT" sz="1200" b="1" strike="noStrike" spc="-1" dirty="0">
                        <a:latin typeface="Times New Roman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 dirty="0">
                          <a:latin typeface="Times New Roman"/>
                        </a:rPr>
                        <a:t>413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it-IT" sz="1200" b="1" strike="noStrike" spc="-1" dirty="0" err="1">
                          <a:latin typeface="Times New Roman"/>
                        </a:rPr>
                        <a:t>abruzzo</a:t>
                      </a:r>
                      <a:endParaRPr lang="it-IT" sz="1200" b="1" strike="noStrike" spc="-1" dirty="0">
                        <a:latin typeface="Times New Roman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 dirty="0">
                          <a:latin typeface="Times New Roman"/>
                        </a:rPr>
                        <a:t>18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it-IT" sz="1200" b="1" strike="noStrike" spc="-1" dirty="0" err="1">
                          <a:latin typeface="Times New Roman"/>
                        </a:rPr>
                        <a:t>campania</a:t>
                      </a:r>
                      <a:endParaRPr lang="it-IT" sz="1200" b="1" strike="noStrike" spc="-1" dirty="0">
                        <a:latin typeface="Times New Roman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 dirty="0">
                          <a:latin typeface="Times New Roman"/>
                        </a:rPr>
                        <a:t>16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it-IT" sz="1200" b="1" strike="noStrike" spc="-1" dirty="0" err="1">
                          <a:latin typeface="Times New Roman"/>
                        </a:rPr>
                        <a:t>calabria</a:t>
                      </a:r>
                      <a:endParaRPr lang="it-IT" sz="1200" b="1" strike="noStrike" spc="-1" dirty="0">
                        <a:latin typeface="Times New Roman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 dirty="0">
                          <a:latin typeface="Times New Roman"/>
                        </a:rPr>
                        <a:t>12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it-IT" sz="1200" b="1" strike="noStrike" spc="-1" dirty="0">
                          <a:latin typeface="Times New Roman"/>
                        </a:rPr>
                        <a:t>puglia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 dirty="0">
                          <a:latin typeface="Times New Roman"/>
                        </a:rPr>
                        <a:t>12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it-IT" sz="1200" b="1" strike="noStrike" spc="-1">
                          <a:latin typeface="Times New Roman"/>
                        </a:rPr>
                        <a:t>umbria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 dirty="0">
                          <a:latin typeface="Times New Roman"/>
                        </a:rPr>
                        <a:t>6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it-IT" sz="1200" b="1" strike="noStrike" spc="-1">
                          <a:latin typeface="Times New Roman"/>
                        </a:rPr>
                        <a:t>basilicata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 dirty="0">
                          <a:latin typeface="Times New Roman"/>
                        </a:rPr>
                        <a:t>3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it-IT" sz="1200" b="1" strike="noStrike" spc="-1">
                          <a:latin typeface="Times New Roman"/>
                        </a:rPr>
                        <a:t>marche 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 dirty="0">
                          <a:latin typeface="Times New Roman"/>
                        </a:rPr>
                        <a:t>3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it-IT" sz="1200" b="1" strike="noStrike" spc="-1">
                          <a:latin typeface="Times New Roman"/>
                        </a:rPr>
                        <a:t>molise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 dirty="0">
                          <a:latin typeface="Times New Roman"/>
                        </a:rPr>
                        <a:t>3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it-IT" sz="1200" b="1" strike="noStrike" spc="-1">
                          <a:latin typeface="Times New Roman"/>
                        </a:rPr>
                        <a:t>sicilia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 dirty="0">
                          <a:latin typeface="Times New Roman"/>
                        </a:rPr>
                        <a:t>2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it-IT" sz="1200" b="1" strike="noStrike" spc="-1">
                          <a:latin typeface="Times New Roman"/>
                        </a:rPr>
                        <a:t>toscana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 dirty="0">
                          <a:latin typeface="Times New Roman"/>
                        </a:rPr>
                        <a:t>2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it-IT" sz="1200" b="1" strike="noStrike" spc="-1">
                          <a:latin typeface="Times New Roman"/>
                        </a:rPr>
                        <a:t>emilia romagna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 dirty="0">
                          <a:latin typeface="Times New Roman"/>
                        </a:rPr>
                        <a:t>1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it-IT" sz="1200" b="1" strike="noStrike" spc="-1">
                          <a:latin typeface="Times New Roman"/>
                        </a:rPr>
                        <a:t>lombardia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 dirty="0">
                          <a:latin typeface="Times New Roman"/>
                        </a:rPr>
                        <a:t>1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it-IT" sz="1200" b="1" strike="noStrike" spc="-1">
                          <a:latin typeface="Times New Roman"/>
                        </a:rPr>
                        <a:t>friuli venezia giulia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 dirty="0">
                          <a:latin typeface="Times New Roman"/>
                        </a:rPr>
                        <a:t>1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it-IT" sz="1200" b="1" strike="noStrike" spc="-1">
                          <a:latin typeface="Times New Roman"/>
                        </a:rPr>
                        <a:t>sardegna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 dirty="0">
                          <a:latin typeface="Times New Roman"/>
                        </a:rPr>
                        <a:t>1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it-IT" sz="1200" b="1" strike="noStrike" spc="-1">
                          <a:latin typeface="Times New Roman"/>
                        </a:rPr>
                        <a:t>veneto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 dirty="0">
                          <a:latin typeface="Times New Roman"/>
                        </a:rPr>
                        <a:t>1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227" name="Immagine 226"/>
          <p:cNvPicPr/>
          <p:nvPr/>
        </p:nvPicPr>
        <p:blipFill>
          <a:blip r:embed="rId3"/>
          <a:stretch/>
        </p:blipFill>
        <p:spPr>
          <a:xfrm>
            <a:off x="4320000" y="2109960"/>
            <a:ext cx="3110040" cy="3110040"/>
          </a:xfrm>
          <a:prstGeom prst="rect">
            <a:avLst/>
          </a:prstGeom>
          <a:ln w="0">
            <a:noFill/>
          </a:ln>
        </p:spPr>
      </p:pic>
      <p:pic>
        <p:nvPicPr>
          <p:cNvPr id="228" name="Immagine 227"/>
          <p:cNvPicPr/>
          <p:nvPr/>
        </p:nvPicPr>
        <p:blipFill>
          <a:blip r:embed="rId4"/>
          <a:stretch/>
        </p:blipFill>
        <p:spPr>
          <a:xfrm>
            <a:off x="7766280" y="2268720"/>
            <a:ext cx="1255320" cy="2939040"/>
          </a:xfrm>
          <a:prstGeom prst="rect">
            <a:avLst/>
          </a:prstGeom>
          <a:ln w="0"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4FF99D-EBEF-4634-A195-7E2838566FD6}"/>
              </a:ext>
            </a:extLst>
          </p:cNvPr>
          <p:cNvSpPr txBox="1"/>
          <p:nvPr/>
        </p:nvSpPr>
        <p:spPr>
          <a:xfrm>
            <a:off x="5264277" y="4042794"/>
            <a:ext cx="798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83,4%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A348F0-7579-43C9-AE42-F5203490FE9B}"/>
              </a:ext>
            </a:extLst>
          </p:cNvPr>
          <p:cNvSpPr txBox="1"/>
          <p:nvPr/>
        </p:nvSpPr>
        <p:spPr>
          <a:xfrm>
            <a:off x="1944211" y="932154"/>
            <a:ext cx="501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u="sng" dirty="0">
                <a:solidFill>
                  <a:srgbClr val="FF3399"/>
                </a:solidFill>
              </a:rPr>
              <a:t>Gravidanze Ambulatorio </a:t>
            </a:r>
            <a:r>
              <a:rPr lang="it-IT" b="1" i="1" u="sng" dirty="0" err="1">
                <a:solidFill>
                  <a:srgbClr val="FF3399"/>
                </a:solidFill>
              </a:rPr>
              <a:t>Oncofertilità</a:t>
            </a:r>
            <a:r>
              <a:rPr lang="it-IT" b="1" i="1" u="sng" dirty="0">
                <a:solidFill>
                  <a:srgbClr val="FF3399"/>
                </a:solidFill>
              </a:rPr>
              <a:t> Pertini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C2BFF8D5-B478-476C-9553-6E542BEAC483}"/>
              </a:ext>
            </a:extLst>
          </p:cNvPr>
          <p:cNvSpPr/>
          <p:nvPr/>
        </p:nvSpPr>
        <p:spPr>
          <a:xfrm>
            <a:off x="2814222" y="1393793"/>
            <a:ext cx="3648722" cy="1103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Gravidanze totali </a:t>
            </a:r>
            <a:r>
              <a:rPr lang="it-IT" dirty="0">
                <a:sym typeface="Wingdings" panose="05000000000000000000" pitchFamily="2" charset="2"/>
              </a:rPr>
              <a:t> 48</a:t>
            </a:r>
            <a:endParaRPr lang="it-IT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7EE19B9-D42D-47A7-97A2-D6EAC15A4D04}"/>
              </a:ext>
            </a:extLst>
          </p:cNvPr>
          <p:cNvSpPr/>
          <p:nvPr/>
        </p:nvSpPr>
        <p:spPr>
          <a:xfrm>
            <a:off x="834504" y="2777770"/>
            <a:ext cx="2725442" cy="885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Gravidanze spontanee </a:t>
            </a:r>
            <a:r>
              <a:rPr lang="it-IT" dirty="0">
                <a:sym typeface="Wingdings" panose="05000000000000000000" pitchFamily="2" charset="2"/>
              </a:rPr>
              <a:t> 28 (58%)</a:t>
            </a:r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C96B8D18-B648-4165-BF45-E6D4417466B0}"/>
              </a:ext>
            </a:extLst>
          </p:cNvPr>
          <p:cNvSpPr/>
          <p:nvPr/>
        </p:nvSpPr>
        <p:spPr>
          <a:xfrm>
            <a:off x="853735" y="4877540"/>
            <a:ext cx="2308194" cy="885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Gravidanze da PMA </a:t>
            </a:r>
            <a:r>
              <a:rPr lang="it-IT" dirty="0">
                <a:sym typeface="Wingdings" panose="05000000000000000000" pitchFamily="2" charset="2"/>
              </a:rPr>
              <a:t> 20 (42%)</a:t>
            </a:r>
            <a:endParaRPr lang="it-IT" dirty="0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CAE1B7B-C9E0-41B0-92C8-A1221E02BA99}"/>
              </a:ext>
            </a:extLst>
          </p:cNvPr>
          <p:cNvSpPr/>
          <p:nvPr/>
        </p:nvSpPr>
        <p:spPr>
          <a:xfrm>
            <a:off x="5055830" y="3210556"/>
            <a:ext cx="3096830" cy="452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00"/>
                </a:solidFill>
              </a:rPr>
              <a:t>A termine </a:t>
            </a:r>
            <a:r>
              <a:rPr lang="it-IT" dirty="0">
                <a:solidFill>
                  <a:srgbClr val="FFFF00"/>
                </a:solidFill>
                <a:sym typeface="Wingdings" panose="05000000000000000000" pitchFamily="2" charset="2"/>
              </a:rPr>
              <a:t> 20 (72 %)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ECF7A4F2-623E-4430-81BA-ADCE74B40A36}"/>
              </a:ext>
            </a:extLst>
          </p:cNvPr>
          <p:cNvSpPr/>
          <p:nvPr/>
        </p:nvSpPr>
        <p:spPr>
          <a:xfrm>
            <a:off x="5070626" y="2633976"/>
            <a:ext cx="3096830" cy="452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Aborti spontanei </a:t>
            </a:r>
            <a:r>
              <a:rPr lang="it-IT" dirty="0">
                <a:sym typeface="Wingdings" panose="05000000000000000000" pitchFamily="2" charset="2"/>
              </a:rPr>
              <a:t> 4 (14%)</a:t>
            </a:r>
            <a:endParaRPr lang="it-IT" dirty="0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2338EDD5-265B-474C-8E93-7CE858FA06E0}"/>
              </a:ext>
            </a:extLst>
          </p:cNvPr>
          <p:cNvSpPr/>
          <p:nvPr/>
        </p:nvSpPr>
        <p:spPr>
          <a:xfrm>
            <a:off x="5080980" y="3754512"/>
            <a:ext cx="3071680" cy="452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00"/>
                </a:solidFill>
              </a:rPr>
              <a:t>In corso</a:t>
            </a:r>
            <a:r>
              <a:rPr lang="it-IT" dirty="0">
                <a:solidFill>
                  <a:srgbClr val="FFFF00"/>
                </a:solidFill>
                <a:sym typeface="Wingdings" panose="05000000000000000000" pitchFamily="2" charset="2"/>
              </a:rPr>
              <a:t> 4 (14 %)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A69E996-054F-4AAC-A648-E1430C77389A}"/>
              </a:ext>
            </a:extLst>
          </p:cNvPr>
          <p:cNvSpPr/>
          <p:nvPr/>
        </p:nvSpPr>
        <p:spPr>
          <a:xfrm>
            <a:off x="5080979" y="4517524"/>
            <a:ext cx="3096829" cy="452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Aborti spontanei </a:t>
            </a:r>
            <a:r>
              <a:rPr lang="it-IT" dirty="0">
                <a:sym typeface="Wingdings" panose="05000000000000000000" pitchFamily="2" charset="2"/>
              </a:rPr>
              <a:t> 9 (45 %)</a:t>
            </a:r>
            <a:endParaRPr lang="it-IT" dirty="0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6B945D85-C470-4BA8-B08B-C5B607D850C7}"/>
              </a:ext>
            </a:extLst>
          </p:cNvPr>
          <p:cNvSpPr/>
          <p:nvPr/>
        </p:nvSpPr>
        <p:spPr>
          <a:xfrm>
            <a:off x="5091335" y="5102981"/>
            <a:ext cx="3061325" cy="452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00"/>
                </a:solidFill>
              </a:rPr>
              <a:t>A termine </a:t>
            </a:r>
            <a:r>
              <a:rPr lang="it-IT" dirty="0">
                <a:solidFill>
                  <a:srgbClr val="FFFF00"/>
                </a:solidFill>
                <a:sym typeface="Wingdings" panose="05000000000000000000" pitchFamily="2" charset="2"/>
              </a:rPr>
              <a:t> 8 (40%)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33BFE6A0-CDB7-4DA2-BEC8-DE2E7952819A}"/>
              </a:ext>
            </a:extLst>
          </p:cNvPr>
          <p:cNvSpPr/>
          <p:nvPr/>
        </p:nvSpPr>
        <p:spPr>
          <a:xfrm>
            <a:off x="5073583" y="5664693"/>
            <a:ext cx="3093873" cy="452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00"/>
                </a:solidFill>
              </a:rPr>
              <a:t>In corso</a:t>
            </a:r>
            <a:r>
              <a:rPr lang="it-IT" dirty="0">
                <a:solidFill>
                  <a:srgbClr val="FFFF00"/>
                </a:solidFill>
                <a:sym typeface="Wingdings" panose="05000000000000000000" pitchFamily="2" charset="2"/>
              </a:rPr>
              <a:t> 3 (15%)</a:t>
            </a:r>
            <a:endParaRPr lang="it-IT" dirty="0">
              <a:solidFill>
                <a:srgbClr val="FFFF00"/>
              </a:solidFill>
            </a:endParaRP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73C9D366-F82D-435E-B87F-67CA89AAB6F9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 flipV="1">
            <a:off x="3559946" y="2860357"/>
            <a:ext cx="1510680" cy="360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E833DF42-9511-4DB7-9CEF-551B82C1A5F1}"/>
              </a:ext>
            </a:extLst>
          </p:cNvPr>
          <p:cNvCxnSpPr>
            <a:cxnSpLocks/>
            <a:stCxn id="7" idx="6"/>
            <a:endCxn id="9" idx="1"/>
          </p:cNvCxnSpPr>
          <p:nvPr/>
        </p:nvCxnSpPr>
        <p:spPr>
          <a:xfrm>
            <a:off x="3559946" y="3220544"/>
            <a:ext cx="1495884" cy="216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58E16C14-A6CE-49B0-A93F-0F3175254427}"/>
              </a:ext>
            </a:extLst>
          </p:cNvPr>
          <p:cNvCxnSpPr>
            <a:cxnSpLocks/>
            <a:stCxn id="7" idx="6"/>
            <a:endCxn id="11" idx="1"/>
          </p:cNvCxnSpPr>
          <p:nvPr/>
        </p:nvCxnSpPr>
        <p:spPr>
          <a:xfrm>
            <a:off x="3559946" y="3220544"/>
            <a:ext cx="1521034" cy="760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2360A6E0-2BFF-41AC-B300-A9122077EAD1}"/>
              </a:ext>
            </a:extLst>
          </p:cNvPr>
          <p:cNvCxnSpPr>
            <a:cxnSpLocks/>
            <a:stCxn id="8" idx="6"/>
            <a:endCxn id="12" idx="1"/>
          </p:cNvCxnSpPr>
          <p:nvPr/>
        </p:nvCxnSpPr>
        <p:spPr>
          <a:xfrm flipV="1">
            <a:off x="3161929" y="4743905"/>
            <a:ext cx="1919050" cy="576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3C15E589-7A76-43FC-A2E3-3765BD41CBC9}"/>
              </a:ext>
            </a:extLst>
          </p:cNvPr>
          <p:cNvCxnSpPr>
            <a:stCxn id="8" idx="6"/>
          </p:cNvCxnSpPr>
          <p:nvPr/>
        </p:nvCxnSpPr>
        <p:spPr>
          <a:xfrm flipV="1">
            <a:off x="3161929" y="5308847"/>
            <a:ext cx="1908697" cy="11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7E506674-5049-4124-B2B6-706149997458}"/>
              </a:ext>
            </a:extLst>
          </p:cNvPr>
          <p:cNvCxnSpPr>
            <a:cxnSpLocks/>
            <a:stCxn id="8" idx="6"/>
            <a:endCxn id="14" idx="1"/>
          </p:cNvCxnSpPr>
          <p:nvPr/>
        </p:nvCxnSpPr>
        <p:spPr>
          <a:xfrm>
            <a:off x="3161929" y="5320314"/>
            <a:ext cx="1911654" cy="570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356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9CE5DA0-D3D5-4934-B6FE-31AEBA960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11345"/>
              </p:ext>
            </p:extLst>
          </p:nvPr>
        </p:nvGraphicFramePr>
        <p:xfrm>
          <a:off x="457200" y="2229641"/>
          <a:ext cx="8229600" cy="3352872"/>
        </p:xfrm>
        <a:graphic>
          <a:graphicData uri="http://schemas.openxmlformats.org/drawingml/2006/table">
            <a:tbl>
              <a:tblPr/>
              <a:tblGrid>
                <a:gridCol w="1665810">
                  <a:extLst>
                    <a:ext uri="{9D8B030D-6E8A-4147-A177-3AD203B41FA5}">
                      <a16:colId xmlns:a16="http://schemas.microsoft.com/office/drawing/2014/main" val="2816577009"/>
                    </a:ext>
                  </a:extLst>
                </a:gridCol>
                <a:gridCol w="1093965">
                  <a:extLst>
                    <a:ext uri="{9D8B030D-6E8A-4147-A177-3AD203B41FA5}">
                      <a16:colId xmlns:a16="http://schemas.microsoft.com/office/drawing/2014/main" val="526683641"/>
                    </a:ext>
                  </a:extLst>
                </a:gridCol>
                <a:gridCol w="1093965">
                  <a:extLst>
                    <a:ext uri="{9D8B030D-6E8A-4147-A177-3AD203B41FA5}">
                      <a16:colId xmlns:a16="http://schemas.microsoft.com/office/drawing/2014/main" val="1167293969"/>
                    </a:ext>
                  </a:extLst>
                </a:gridCol>
                <a:gridCol w="1093965">
                  <a:extLst>
                    <a:ext uri="{9D8B030D-6E8A-4147-A177-3AD203B41FA5}">
                      <a16:colId xmlns:a16="http://schemas.microsoft.com/office/drawing/2014/main" val="2097232443"/>
                    </a:ext>
                  </a:extLst>
                </a:gridCol>
                <a:gridCol w="1093965">
                  <a:extLst>
                    <a:ext uri="{9D8B030D-6E8A-4147-A177-3AD203B41FA5}">
                      <a16:colId xmlns:a16="http://schemas.microsoft.com/office/drawing/2014/main" val="1262036295"/>
                    </a:ext>
                  </a:extLst>
                </a:gridCol>
                <a:gridCol w="1093965">
                  <a:extLst>
                    <a:ext uri="{9D8B030D-6E8A-4147-A177-3AD203B41FA5}">
                      <a16:colId xmlns:a16="http://schemas.microsoft.com/office/drawing/2014/main" val="1416746913"/>
                    </a:ext>
                  </a:extLst>
                </a:gridCol>
                <a:gridCol w="1093965">
                  <a:extLst>
                    <a:ext uri="{9D8B030D-6E8A-4147-A177-3AD203B41FA5}">
                      <a16:colId xmlns:a16="http://schemas.microsoft.com/office/drawing/2014/main" val="1822833546"/>
                    </a:ext>
                  </a:extLst>
                </a:gridCol>
              </a:tblGrid>
              <a:tr h="39159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Grav spontanea a termine 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Grav da PMA a termine 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 da Grav spontanea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 da PMA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Grav spontanea in corso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Grav da PMA corso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002027"/>
                  </a:ext>
                </a:extLst>
              </a:tr>
              <a:tr h="39159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Patologie onco-ematologiche 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413055"/>
                  </a:ext>
                </a:extLst>
              </a:tr>
              <a:tr h="39159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Patologie ematologiche non oncologiche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201255"/>
                  </a:ext>
                </a:extLst>
              </a:tr>
              <a:tr h="19579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Tumori mammari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788556"/>
                  </a:ext>
                </a:extLst>
              </a:tr>
              <a:tr h="19579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Altri tumori solidi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097524"/>
                  </a:ext>
                </a:extLst>
              </a:tr>
              <a:tr h="19579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Patologie ovariche maligne 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52283"/>
                  </a:ext>
                </a:extLst>
              </a:tr>
              <a:tr h="19579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Patologie ovariche benigne 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939924"/>
                  </a:ext>
                </a:extLst>
              </a:tr>
              <a:tr h="19579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Endometriosi 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241343"/>
                  </a:ext>
                </a:extLst>
              </a:tr>
              <a:tr h="19579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Patologie autoimmuni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370137"/>
                  </a:ext>
                </a:extLst>
              </a:tr>
              <a:tr h="39159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Patologie genetiche / endocrinologiche / POI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09439"/>
                  </a:ext>
                </a:extLst>
              </a:tr>
              <a:tr h="19579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Totale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914368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C23D86-83A7-4727-8699-1471075EECC9}"/>
              </a:ext>
            </a:extLst>
          </p:cNvPr>
          <p:cNvSpPr txBox="1"/>
          <p:nvPr/>
        </p:nvSpPr>
        <p:spPr>
          <a:xfrm>
            <a:off x="1944211" y="932154"/>
            <a:ext cx="501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u="sng" dirty="0">
                <a:solidFill>
                  <a:srgbClr val="FF3399"/>
                </a:solidFill>
              </a:rPr>
              <a:t>Gravidanze Ambulatorio </a:t>
            </a:r>
            <a:r>
              <a:rPr lang="it-IT" b="1" i="1" u="sng" dirty="0" err="1">
                <a:solidFill>
                  <a:srgbClr val="FF3399"/>
                </a:solidFill>
              </a:rPr>
              <a:t>Oncofertilità</a:t>
            </a:r>
            <a:r>
              <a:rPr lang="it-IT" b="1" i="1" u="sng" dirty="0">
                <a:solidFill>
                  <a:srgbClr val="FF3399"/>
                </a:solidFill>
              </a:rPr>
              <a:t> Pertini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Immagine 1">
            <a:extLst>
              <a:ext uri="{FF2B5EF4-FFF2-40B4-BE49-F238E27FC236}">
                <a16:creationId xmlns:a16="http://schemas.microsoft.com/office/drawing/2014/main" id="{F9EB6232-4C61-4D7B-8A18-CF2BC64DD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20924" r="28969" b="12616"/>
          <a:stretch>
            <a:fillRect/>
          </a:stretch>
        </p:blipFill>
        <p:spPr bwMode="auto">
          <a:xfrm>
            <a:off x="94060" y="857251"/>
            <a:ext cx="3673078" cy="209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668AF79-9E40-4777-9B87-230A33649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45" t="22013" r="32437" b="3629"/>
          <a:stretch/>
        </p:blipFill>
        <p:spPr>
          <a:xfrm>
            <a:off x="1675210" y="2044304"/>
            <a:ext cx="7183040" cy="393144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8CE36868-3C51-47E0-B940-F0AFD8EFAE1C}"/>
              </a:ext>
            </a:extLst>
          </p:cNvPr>
          <p:cNvSpPr/>
          <p:nvPr/>
        </p:nvSpPr>
        <p:spPr>
          <a:xfrm rot="5400000">
            <a:off x="3979664" y="4060627"/>
            <a:ext cx="161925" cy="234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C5A0B9C-ADE9-46F8-BDD7-94D3F36F2800}"/>
              </a:ext>
            </a:extLst>
          </p:cNvPr>
          <p:cNvSpPr/>
          <p:nvPr/>
        </p:nvSpPr>
        <p:spPr>
          <a:xfrm rot="5400000">
            <a:off x="3974902" y="4472583"/>
            <a:ext cx="161925" cy="23455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F60DCBC-FAB1-4A6B-8082-DBE852D2368D}"/>
              </a:ext>
            </a:extLst>
          </p:cNvPr>
          <p:cNvSpPr/>
          <p:nvPr/>
        </p:nvSpPr>
        <p:spPr>
          <a:xfrm rot="5400000">
            <a:off x="4554141" y="4331494"/>
            <a:ext cx="161925" cy="23336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A2F2B98E-9FF8-4D25-8268-D42B2CA10501}"/>
              </a:ext>
            </a:extLst>
          </p:cNvPr>
          <p:cNvSpPr/>
          <p:nvPr/>
        </p:nvSpPr>
        <p:spPr>
          <a:xfrm rot="5400000">
            <a:off x="4560689" y="4777383"/>
            <a:ext cx="161925" cy="234554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C02D583-BADA-4E78-9BD8-BB4FEBE5C023}"/>
              </a:ext>
            </a:extLst>
          </p:cNvPr>
          <p:cNvSpPr/>
          <p:nvPr/>
        </p:nvSpPr>
        <p:spPr>
          <a:xfrm rot="5400000">
            <a:off x="5050037" y="4634508"/>
            <a:ext cx="161925" cy="23455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0D140B8A-3B9F-4562-81DA-2AD73CC1240B}"/>
              </a:ext>
            </a:extLst>
          </p:cNvPr>
          <p:cNvSpPr/>
          <p:nvPr/>
        </p:nvSpPr>
        <p:spPr>
          <a:xfrm rot="5400000">
            <a:off x="5066705" y="5066705"/>
            <a:ext cx="161925" cy="234553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EAA34076-1ED4-4A40-95CD-FDFBB5E4D715}"/>
              </a:ext>
            </a:extLst>
          </p:cNvPr>
          <p:cNvSpPr/>
          <p:nvPr/>
        </p:nvSpPr>
        <p:spPr>
          <a:xfrm rot="5400000">
            <a:off x="5547718" y="4772621"/>
            <a:ext cx="161925" cy="234553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23AB23B6-2C61-4B29-8C43-1907DBA26457}"/>
              </a:ext>
            </a:extLst>
          </p:cNvPr>
          <p:cNvSpPr/>
          <p:nvPr/>
        </p:nvSpPr>
        <p:spPr>
          <a:xfrm rot="5400000">
            <a:off x="5556052" y="5066704"/>
            <a:ext cx="161925" cy="234554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02C2BEA-6881-41A3-BF46-25D9D4B025EB}"/>
              </a:ext>
            </a:extLst>
          </p:cNvPr>
          <p:cNvSpPr/>
          <p:nvPr/>
        </p:nvSpPr>
        <p:spPr>
          <a:xfrm rot="5400000">
            <a:off x="5950149" y="4925021"/>
            <a:ext cx="161925" cy="23455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F733BB9E-A71D-4945-8C64-8039510CEF5C}"/>
              </a:ext>
            </a:extLst>
          </p:cNvPr>
          <p:cNvSpPr/>
          <p:nvPr/>
        </p:nvSpPr>
        <p:spPr>
          <a:xfrm rot="5400000">
            <a:off x="5972771" y="5209579"/>
            <a:ext cx="161925" cy="234554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B87C57D3-D4A5-4E08-849E-DB73074C5C20}"/>
              </a:ext>
            </a:extLst>
          </p:cNvPr>
          <p:cNvSpPr/>
          <p:nvPr/>
        </p:nvSpPr>
        <p:spPr>
          <a:xfrm rot="5400000">
            <a:off x="6455569" y="5219700"/>
            <a:ext cx="161925" cy="233363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E7941C2D-E132-460A-A328-1BBE0D981259}"/>
              </a:ext>
            </a:extLst>
          </p:cNvPr>
          <p:cNvSpPr/>
          <p:nvPr/>
        </p:nvSpPr>
        <p:spPr>
          <a:xfrm rot="5400000">
            <a:off x="6462118" y="5631061"/>
            <a:ext cx="161925" cy="23455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74D86D67-BBCF-489A-8582-B90FA098B0A9}"/>
              </a:ext>
            </a:extLst>
          </p:cNvPr>
          <p:cNvSpPr/>
          <p:nvPr/>
        </p:nvSpPr>
        <p:spPr>
          <a:xfrm rot="5400000">
            <a:off x="6940154" y="5367337"/>
            <a:ext cx="161925" cy="23336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5517BE15-6517-4D45-8B8D-68FA66AD83BE}"/>
              </a:ext>
            </a:extLst>
          </p:cNvPr>
          <p:cNvSpPr/>
          <p:nvPr/>
        </p:nvSpPr>
        <p:spPr>
          <a:xfrm rot="5400000">
            <a:off x="6941939" y="5641777"/>
            <a:ext cx="161925" cy="23455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2439927-FA2E-486D-950A-74F668810018}"/>
              </a:ext>
            </a:extLst>
          </p:cNvPr>
          <p:cNvSpPr/>
          <p:nvPr/>
        </p:nvSpPr>
        <p:spPr>
          <a:xfrm rot="5400000">
            <a:off x="7436049" y="5498902"/>
            <a:ext cx="161925" cy="234553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63CF5DCA-41C0-49CD-8FBD-156D1F6E377C}"/>
              </a:ext>
            </a:extLst>
          </p:cNvPr>
          <p:cNvCxnSpPr/>
          <p:nvPr/>
        </p:nvCxnSpPr>
        <p:spPr>
          <a:xfrm>
            <a:off x="1763316" y="4229100"/>
            <a:ext cx="1619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DE263FFD-1258-484A-AF57-72B492784482}"/>
              </a:ext>
            </a:extLst>
          </p:cNvPr>
          <p:cNvCxnSpPr/>
          <p:nvPr/>
        </p:nvCxnSpPr>
        <p:spPr>
          <a:xfrm>
            <a:off x="1770460" y="4508897"/>
            <a:ext cx="16192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Connettore 1 33">
            <a:extLst>
              <a:ext uri="{FF2B5EF4-FFF2-40B4-BE49-F238E27FC236}">
                <a16:creationId xmlns:a16="http://schemas.microsoft.com/office/drawing/2014/main" id="{479CFB35-676D-47AD-8461-48ADF50B4773}"/>
              </a:ext>
            </a:extLst>
          </p:cNvPr>
          <p:cNvCxnSpPr/>
          <p:nvPr/>
        </p:nvCxnSpPr>
        <p:spPr>
          <a:xfrm>
            <a:off x="1768079" y="4661297"/>
            <a:ext cx="1619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onnettore 1 34">
            <a:extLst>
              <a:ext uri="{FF2B5EF4-FFF2-40B4-BE49-F238E27FC236}">
                <a16:creationId xmlns:a16="http://schemas.microsoft.com/office/drawing/2014/main" id="{F8927B21-B35A-4DAB-9CC4-FB6EC8881C34}"/>
              </a:ext>
            </a:extLst>
          </p:cNvPr>
          <p:cNvCxnSpPr/>
          <p:nvPr/>
        </p:nvCxnSpPr>
        <p:spPr>
          <a:xfrm>
            <a:off x="1763316" y="4813697"/>
            <a:ext cx="1619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Connettore 1 35">
            <a:extLst>
              <a:ext uri="{FF2B5EF4-FFF2-40B4-BE49-F238E27FC236}">
                <a16:creationId xmlns:a16="http://schemas.microsoft.com/office/drawing/2014/main" id="{298CA36A-05A9-43EB-8BE8-1E9787737420}"/>
              </a:ext>
            </a:extLst>
          </p:cNvPr>
          <p:cNvCxnSpPr/>
          <p:nvPr/>
        </p:nvCxnSpPr>
        <p:spPr>
          <a:xfrm>
            <a:off x="1769269" y="4966097"/>
            <a:ext cx="16192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Connettore 1 36">
            <a:extLst>
              <a:ext uri="{FF2B5EF4-FFF2-40B4-BE49-F238E27FC236}">
                <a16:creationId xmlns:a16="http://schemas.microsoft.com/office/drawing/2014/main" id="{374B7633-C55C-4998-9F31-C93AAD39DACB}"/>
              </a:ext>
            </a:extLst>
          </p:cNvPr>
          <p:cNvCxnSpPr/>
          <p:nvPr/>
        </p:nvCxnSpPr>
        <p:spPr>
          <a:xfrm>
            <a:off x="1763316" y="5108972"/>
            <a:ext cx="1619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70999669-FFBD-45DF-B496-48F588813D75}"/>
              </a:ext>
            </a:extLst>
          </p:cNvPr>
          <p:cNvCxnSpPr/>
          <p:nvPr/>
        </p:nvCxnSpPr>
        <p:spPr>
          <a:xfrm>
            <a:off x="1779985" y="5245894"/>
            <a:ext cx="161925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5B5E07DC-C520-48DA-8919-1825C922EDF1}"/>
              </a:ext>
            </a:extLst>
          </p:cNvPr>
          <p:cNvCxnSpPr/>
          <p:nvPr/>
        </p:nvCxnSpPr>
        <p:spPr>
          <a:xfrm>
            <a:off x="1776413" y="5392341"/>
            <a:ext cx="16192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Connettore 1 39">
            <a:extLst>
              <a:ext uri="{FF2B5EF4-FFF2-40B4-BE49-F238E27FC236}">
                <a16:creationId xmlns:a16="http://schemas.microsoft.com/office/drawing/2014/main" id="{E1286374-19A6-4D0F-BFA5-6D878B2C8D2A}"/>
              </a:ext>
            </a:extLst>
          </p:cNvPr>
          <p:cNvCxnSpPr/>
          <p:nvPr/>
        </p:nvCxnSpPr>
        <p:spPr>
          <a:xfrm>
            <a:off x="1783556" y="5535216"/>
            <a:ext cx="1619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EBAF7254-73C3-4E83-9AF5-FBB935EC0FEA}"/>
              </a:ext>
            </a:extLst>
          </p:cNvPr>
          <p:cNvCxnSpPr/>
          <p:nvPr/>
        </p:nvCxnSpPr>
        <p:spPr>
          <a:xfrm>
            <a:off x="1793081" y="5678091"/>
            <a:ext cx="1619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nettore 1 41">
            <a:extLst>
              <a:ext uri="{FF2B5EF4-FFF2-40B4-BE49-F238E27FC236}">
                <a16:creationId xmlns:a16="http://schemas.microsoft.com/office/drawing/2014/main" id="{25EACB17-A87A-48C5-AAF8-0C8781723A43}"/>
              </a:ext>
            </a:extLst>
          </p:cNvPr>
          <p:cNvCxnSpPr/>
          <p:nvPr/>
        </p:nvCxnSpPr>
        <p:spPr>
          <a:xfrm>
            <a:off x="1809750" y="5810250"/>
            <a:ext cx="16192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14132-6124-E56E-0B56-E1E2035D3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7901FE2-7080-9B15-634A-9A5F7660BB90}"/>
              </a:ext>
            </a:extLst>
          </p:cNvPr>
          <p:cNvSpPr/>
          <p:nvPr/>
        </p:nvSpPr>
        <p:spPr>
          <a:xfrm>
            <a:off x="0" y="857250"/>
            <a:ext cx="3207544" cy="81768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42549B6-6E54-9437-F527-FC893306C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357" y="5321530"/>
            <a:ext cx="697534" cy="64267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2B6D2CF-146A-C177-FC6B-79F5C837A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348" y="4721203"/>
            <a:ext cx="826542" cy="278089"/>
          </a:xfrm>
          <a:prstGeom prst="rect">
            <a:avLst/>
          </a:prstGeom>
        </p:spPr>
      </p:pic>
      <p:pic>
        <p:nvPicPr>
          <p:cNvPr id="8" name="Picture 2" descr="logo-REGIONE-LAZIO - Il Melograno">
            <a:extLst>
              <a:ext uri="{FF2B5EF4-FFF2-40B4-BE49-F238E27FC236}">
                <a16:creationId xmlns:a16="http://schemas.microsoft.com/office/drawing/2014/main" id="{D1F0D409-5569-2553-4D07-E01B0BA7E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458" y="4935814"/>
            <a:ext cx="771432" cy="38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B2EC958-CCCF-D107-D181-4A2D11F29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8777" y="5472112"/>
            <a:ext cx="878681" cy="52863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AB8F3B3-3BDF-F0D3-461A-EA09DB02B64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077" t="13198" r="23231" b="574"/>
          <a:stretch/>
        </p:blipFill>
        <p:spPr>
          <a:xfrm>
            <a:off x="3395579" y="2199259"/>
            <a:ext cx="2119397" cy="2367920"/>
          </a:xfrm>
          <a:prstGeom prst="rect">
            <a:avLst/>
          </a:prstGeom>
        </p:spPr>
      </p:pic>
      <p:grpSp>
        <p:nvGrpSpPr>
          <p:cNvPr id="19" name="Gruppo 18">
            <a:extLst>
              <a:ext uri="{FF2B5EF4-FFF2-40B4-BE49-F238E27FC236}">
                <a16:creationId xmlns:a16="http://schemas.microsoft.com/office/drawing/2014/main" id="{1E5245B7-51B7-1D25-2DDF-3306F97C5FE2}"/>
              </a:ext>
            </a:extLst>
          </p:cNvPr>
          <p:cNvGrpSpPr/>
          <p:nvPr/>
        </p:nvGrpSpPr>
        <p:grpSpPr>
          <a:xfrm>
            <a:off x="3207544" y="4647070"/>
            <a:ext cx="2844361" cy="212354"/>
            <a:chOff x="2384983" y="6283513"/>
            <a:chExt cx="4161415" cy="283138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C33927C8-13D7-EDD4-22D5-FC41CBCF0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8839" t="1006" r="16890" b="95654"/>
            <a:stretch/>
          </p:blipFill>
          <p:spPr>
            <a:xfrm>
              <a:off x="2384983" y="6283513"/>
              <a:ext cx="4081923" cy="123458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84F26E84-3F8B-B80B-85E3-336E5E607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4873" r="40668" b="91564"/>
            <a:stretch/>
          </p:blipFill>
          <p:spPr>
            <a:xfrm>
              <a:off x="3285556" y="6434974"/>
              <a:ext cx="3260842" cy="131677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A7829682-5433-23A7-29BA-74FECCDCB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83078" t="1" b="95431"/>
            <a:stretch/>
          </p:blipFill>
          <p:spPr>
            <a:xfrm>
              <a:off x="2394519" y="6397813"/>
              <a:ext cx="930045" cy="168838"/>
            </a:xfrm>
            <a:prstGeom prst="rect">
              <a:avLst/>
            </a:prstGeom>
          </p:spPr>
        </p:pic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82EB2AEE-3E46-E68D-9B83-E689762667E0}"/>
              </a:ext>
            </a:extLst>
          </p:cNvPr>
          <p:cNvGrpSpPr/>
          <p:nvPr/>
        </p:nvGrpSpPr>
        <p:grpSpPr>
          <a:xfrm>
            <a:off x="0" y="1997430"/>
            <a:ext cx="3722004" cy="2569750"/>
            <a:chOff x="3033591" y="1496432"/>
            <a:chExt cx="4962672" cy="3274872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7C4B18A-961A-405D-22B2-6F21C8C1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10631"/>
            <a:stretch/>
          </p:blipFill>
          <p:spPr>
            <a:xfrm>
              <a:off x="3033591" y="1736962"/>
              <a:ext cx="4601317" cy="3034342"/>
            </a:xfrm>
            <a:prstGeom prst="rect">
              <a:avLst/>
            </a:prstGeom>
          </p:spPr>
        </p:pic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35A94C18-060D-375E-DE16-D48568425639}"/>
                </a:ext>
              </a:extLst>
            </p:cNvPr>
            <p:cNvGrpSpPr/>
            <p:nvPr/>
          </p:nvGrpSpPr>
          <p:grpSpPr>
            <a:xfrm>
              <a:off x="3394946" y="1496432"/>
              <a:ext cx="4601317" cy="287444"/>
              <a:chOff x="3378215" y="1494649"/>
              <a:chExt cx="4601317" cy="287444"/>
            </a:xfrm>
          </p:grpSpPr>
          <p:pic>
            <p:nvPicPr>
              <p:cNvPr id="20" name="Immagine 19">
                <a:extLst>
                  <a:ext uri="{FF2B5EF4-FFF2-40B4-BE49-F238E27FC236}">
                    <a16:creationId xmlns:a16="http://schemas.microsoft.com/office/drawing/2014/main" id="{1CC23FB2-5783-0AD4-7977-679D969B0D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t="4208" b="91584"/>
              <a:stretch/>
            </p:blipFill>
            <p:spPr>
              <a:xfrm>
                <a:off x="3378215" y="1639221"/>
                <a:ext cx="4601317" cy="142872"/>
              </a:xfrm>
              <a:prstGeom prst="rect">
                <a:avLst/>
              </a:prstGeom>
            </p:spPr>
          </p:pic>
          <p:pic>
            <p:nvPicPr>
              <p:cNvPr id="21" name="Immagine 20">
                <a:extLst>
                  <a:ext uri="{FF2B5EF4-FFF2-40B4-BE49-F238E27FC236}">
                    <a16:creationId xmlns:a16="http://schemas.microsoft.com/office/drawing/2014/main" id="{B9F794F2-DDCE-E20C-25F9-3516DCE9E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l="8714" t="-79" b="96045"/>
              <a:stretch/>
            </p:blipFill>
            <p:spPr>
              <a:xfrm>
                <a:off x="3417832" y="1494649"/>
                <a:ext cx="4200345" cy="136961"/>
              </a:xfrm>
              <a:prstGeom prst="rect">
                <a:avLst/>
              </a:prstGeom>
            </p:spPr>
          </p:pic>
        </p:grp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DFDED7D4-3649-8766-52FB-18914E24B65A}"/>
              </a:ext>
            </a:extLst>
          </p:cNvPr>
          <p:cNvGrpSpPr/>
          <p:nvPr/>
        </p:nvGrpSpPr>
        <p:grpSpPr>
          <a:xfrm>
            <a:off x="5650149" y="2009322"/>
            <a:ext cx="3450988" cy="2557857"/>
            <a:chOff x="7562107" y="1536096"/>
            <a:chExt cx="4601317" cy="3209205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977EE608-F17C-6F0F-9A77-05A57CD9E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8784"/>
            <a:stretch/>
          </p:blipFill>
          <p:spPr>
            <a:xfrm>
              <a:off x="7562107" y="1820016"/>
              <a:ext cx="4601317" cy="2925285"/>
            </a:xfrm>
            <a:prstGeom prst="rect">
              <a:avLst/>
            </a:prstGeom>
          </p:spPr>
        </p:pic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0A79445B-E0B1-D31C-616F-D256E6BA4AA7}"/>
                </a:ext>
              </a:extLst>
            </p:cNvPr>
            <p:cNvGrpSpPr/>
            <p:nvPr/>
          </p:nvGrpSpPr>
          <p:grpSpPr>
            <a:xfrm>
              <a:off x="7996263" y="1536096"/>
              <a:ext cx="3626367" cy="266821"/>
              <a:chOff x="7967688" y="1145400"/>
              <a:chExt cx="3626367" cy="266821"/>
            </a:xfrm>
          </p:grpSpPr>
          <p:pic>
            <p:nvPicPr>
              <p:cNvPr id="23" name="Immagine 22">
                <a:extLst>
                  <a:ext uri="{FF2B5EF4-FFF2-40B4-BE49-F238E27FC236}">
                    <a16:creationId xmlns:a16="http://schemas.microsoft.com/office/drawing/2014/main" id="{EA054B32-39CA-A818-71B3-78CE11C996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t="4470" r="30624" b="91836"/>
              <a:stretch/>
            </p:blipFill>
            <p:spPr>
              <a:xfrm>
                <a:off x="7967689" y="1293743"/>
                <a:ext cx="3192212" cy="118478"/>
              </a:xfrm>
              <a:prstGeom prst="rect">
                <a:avLst/>
              </a:prstGeom>
            </p:spPr>
          </p:pic>
          <p:pic>
            <p:nvPicPr>
              <p:cNvPr id="24" name="Immagine 23">
                <a:extLst>
                  <a:ext uri="{FF2B5EF4-FFF2-40B4-BE49-F238E27FC236}">
                    <a16:creationId xmlns:a16="http://schemas.microsoft.com/office/drawing/2014/main" id="{607A4AE7-2F34-EE09-4E3C-A15B07B8BB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l="8733" t="-156" r="12456" b="95107"/>
              <a:stretch/>
            </p:blipFill>
            <p:spPr>
              <a:xfrm>
                <a:off x="7967688" y="1145400"/>
                <a:ext cx="3626367" cy="161912"/>
              </a:xfrm>
              <a:prstGeom prst="rect">
                <a:avLst/>
              </a:prstGeom>
            </p:spPr>
          </p:pic>
        </p:grpSp>
      </p:grpSp>
      <p:sp>
        <p:nvSpPr>
          <p:cNvPr id="28" name="Rettangolo 27">
            <a:extLst>
              <a:ext uri="{FF2B5EF4-FFF2-40B4-BE49-F238E27FC236}">
                <a16:creationId xmlns:a16="http://schemas.microsoft.com/office/drawing/2014/main" id="{6DA50B55-ACA4-92E6-9A42-C998513C070E}"/>
              </a:ext>
            </a:extLst>
          </p:cNvPr>
          <p:cNvSpPr/>
          <p:nvPr/>
        </p:nvSpPr>
        <p:spPr>
          <a:xfrm>
            <a:off x="0" y="4229100"/>
            <a:ext cx="3395579" cy="112110"/>
          </a:xfrm>
          <a:prstGeom prst="rect">
            <a:avLst/>
          </a:prstGeom>
          <a:noFill/>
          <a:ln w="57150">
            <a:solidFill>
              <a:srgbClr val="2180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8B2AB3D4-09AB-5546-A566-637F84DC1A23}"/>
              </a:ext>
            </a:extLst>
          </p:cNvPr>
          <p:cNvSpPr/>
          <p:nvPr/>
        </p:nvSpPr>
        <p:spPr>
          <a:xfrm>
            <a:off x="3395579" y="4144470"/>
            <a:ext cx="2119397" cy="112110"/>
          </a:xfrm>
          <a:prstGeom prst="rect">
            <a:avLst/>
          </a:prstGeom>
          <a:noFill/>
          <a:ln w="57150">
            <a:solidFill>
              <a:srgbClr val="2180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A472319A-B949-6DBC-19CE-DF01EF8BDDBB}"/>
              </a:ext>
            </a:extLst>
          </p:cNvPr>
          <p:cNvSpPr/>
          <p:nvPr/>
        </p:nvSpPr>
        <p:spPr>
          <a:xfrm>
            <a:off x="5650149" y="4110850"/>
            <a:ext cx="3438741" cy="196579"/>
          </a:xfrm>
          <a:prstGeom prst="rect">
            <a:avLst/>
          </a:prstGeom>
          <a:noFill/>
          <a:ln w="57150">
            <a:solidFill>
              <a:srgbClr val="2180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9A25F881-ED0A-70A5-1705-93B0AAB9C2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2587" y="857250"/>
            <a:ext cx="1761413" cy="761692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BF33CA4D-0020-AC00-A2D8-696402BBF326}"/>
              </a:ext>
            </a:extLst>
          </p:cNvPr>
          <p:cNvSpPr/>
          <p:nvPr/>
        </p:nvSpPr>
        <p:spPr>
          <a:xfrm>
            <a:off x="0" y="7419108"/>
            <a:ext cx="1428761" cy="142830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124562"/>
            </a:solidFill>
          </a:ln>
          <a:scene3d>
            <a:camera prst="perspective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Random start </a:t>
            </a:r>
            <a:r>
              <a:rPr lang="it-IT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protocol</a:t>
            </a:r>
            <a:endParaRPr lang="it-IT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BDB5C5CB-F2AC-87C8-1F83-5CBCA393F39A}"/>
              </a:ext>
            </a:extLst>
          </p:cNvPr>
          <p:cNvSpPr/>
          <p:nvPr/>
        </p:nvSpPr>
        <p:spPr>
          <a:xfrm>
            <a:off x="5179639" y="7557997"/>
            <a:ext cx="1428761" cy="14283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rgbClr val="124562"/>
            </a:solidFill>
          </a:ln>
          <a:scene3d>
            <a:camera prst="perspective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DuoStim</a:t>
            </a:r>
            <a:endParaRPr lang="it-IT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578E987-6949-6A9A-56B4-57E12D12656E}"/>
              </a:ext>
            </a:extLst>
          </p:cNvPr>
          <p:cNvSpPr txBox="1"/>
          <p:nvPr/>
        </p:nvSpPr>
        <p:spPr>
          <a:xfrm>
            <a:off x="103240" y="953114"/>
            <a:ext cx="50331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300" dirty="0">
                <a:solidFill>
                  <a:srgbClr val="006FC0"/>
                </a:solidFill>
                <a:latin typeface="Abadi" panose="020B0604020104020204" pitchFamily="34" charset="0"/>
              </a:rPr>
              <a:t>Social &amp; </a:t>
            </a:r>
            <a:r>
              <a:rPr lang="it-IT" sz="3300" dirty="0" err="1">
                <a:solidFill>
                  <a:srgbClr val="006FC0"/>
                </a:solidFill>
                <a:latin typeface="Abadi" panose="020B0604020104020204" pitchFamily="34" charset="0"/>
              </a:rPr>
              <a:t>Medical</a:t>
            </a:r>
            <a:r>
              <a:rPr lang="it-IT" sz="3300" dirty="0">
                <a:solidFill>
                  <a:srgbClr val="006FC0"/>
                </a:solidFill>
                <a:latin typeface="Abadi" panose="020B0604020104020204" pitchFamily="34" charset="0"/>
              </a:rPr>
              <a:t> freezing</a:t>
            </a:r>
          </a:p>
        </p:txBody>
      </p:sp>
    </p:spTree>
    <p:extLst>
      <p:ext uri="{BB962C8B-B14F-4D97-AF65-F5344CB8AC3E}">
        <p14:creationId xmlns:p14="http://schemas.microsoft.com/office/powerpoint/2010/main" val="3336058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5C4FD5E-3121-4DDB-B37D-08379547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50" y="887617"/>
            <a:ext cx="7886700" cy="994172"/>
          </a:xfrm>
        </p:spPr>
        <p:txBody>
          <a:bodyPr>
            <a:normAutofit/>
          </a:bodyPr>
          <a:lstStyle/>
          <a:p>
            <a:r>
              <a:rPr 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Preservazione della fertilità: indicazioni cliniche non oncologiche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A12DF4B-CFEE-47CE-B292-5C0A7416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67" y="3010252"/>
            <a:ext cx="1626870" cy="656960"/>
          </a:xfrm>
          <a:ln>
            <a:solidFill>
              <a:schemeClr val="accent2">
                <a:lumMod val="60000"/>
                <a:lumOff val="40000"/>
                <a:alpha val="9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Preservazione della fertilità 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05F633F-EEA8-4718-B73A-CA5DBD9B06FC}"/>
              </a:ext>
            </a:extLst>
          </p:cNvPr>
          <p:cNvCxnSpPr/>
          <p:nvPr/>
        </p:nvCxnSpPr>
        <p:spPr>
          <a:xfrm>
            <a:off x="0" y="1883842"/>
            <a:ext cx="9144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1AE4BA16-A5FA-4F4C-9884-88C763693AD7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1859137" y="2916409"/>
            <a:ext cx="796290" cy="4223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54E98F7E-2323-44D7-AF8B-399860D974E7}"/>
              </a:ext>
            </a:extLst>
          </p:cNvPr>
          <p:cNvCxnSpPr>
            <a:cxnSpLocks/>
          </p:cNvCxnSpPr>
          <p:nvPr/>
        </p:nvCxnSpPr>
        <p:spPr>
          <a:xfrm>
            <a:off x="1859137" y="3350114"/>
            <a:ext cx="796290" cy="514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>
            <a:extLst>
              <a:ext uri="{FF2B5EF4-FFF2-40B4-BE49-F238E27FC236}">
                <a16:creationId xmlns:a16="http://schemas.microsoft.com/office/drawing/2014/main" id="{6EEB73E7-8414-4CCE-93BD-A1C33972A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823" y="2231157"/>
            <a:ext cx="1024475" cy="1001684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0360C7A7-9E51-43AF-9CDD-24AE561BE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676" y="3350113"/>
            <a:ext cx="1024475" cy="1006697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7C12930A-24EA-43E5-8F3F-A8C4C0357307}"/>
              </a:ext>
            </a:extLst>
          </p:cNvPr>
          <p:cNvSpPr/>
          <p:nvPr/>
        </p:nvSpPr>
        <p:spPr>
          <a:xfrm>
            <a:off x="4488180" y="2145030"/>
            <a:ext cx="3892621" cy="194312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crioconservazione degli ovociti ha inizialmente ottenuto il riconoscimento del suo ruolo nelle pazienti oncologiche a rischio di insufficienza ovarica prematura secondaria a trattamenti </a:t>
            </a:r>
            <a:r>
              <a:rPr lang="it-IT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gonadotossici</a:t>
            </a: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FDB747D-D731-43EC-BB15-0691F61BF5A7}"/>
              </a:ext>
            </a:extLst>
          </p:cNvPr>
          <p:cNvSpPr/>
          <p:nvPr/>
        </p:nvSpPr>
        <p:spPr>
          <a:xfrm>
            <a:off x="2655427" y="4563579"/>
            <a:ext cx="6293973" cy="109775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Tali procedure di Preservazione della Fertilità costituiscano un’opportunità terapeutica che </a:t>
            </a:r>
            <a:r>
              <a:rPr lang="it-IT" sz="135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il SSN debba prevedere anche in una serie di patologie non oncologiche a forte impatto riproduttivo, nelle quali è a rischio la chance futura di aver figli biologici.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927E7A5-0ABD-4463-9713-455C0564D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67" y="4629402"/>
            <a:ext cx="2342910" cy="89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08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B3B3C-04F6-F3D5-E7FB-495062173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B711B93-966F-DC6C-C96F-54833DB82EBA}"/>
              </a:ext>
            </a:extLst>
          </p:cNvPr>
          <p:cNvSpPr/>
          <p:nvPr/>
        </p:nvSpPr>
        <p:spPr>
          <a:xfrm>
            <a:off x="0" y="857250"/>
            <a:ext cx="3207544" cy="81768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2B6BD71-03DE-5483-8B3D-585244E68821}"/>
              </a:ext>
            </a:extLst>
          </p:cNvPr>
          <p:cNvSpPr txBox="1"/>
          <p:nvPr/>
        </p:nvSpPr>
        <p:spPr>
          <a:xfrm>
            <a:off x="103240" y="953114"/>
            <a:ext cx="50331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300" dirty="0">
                <a:solidFill>
                  <a:srgbClr val="006FC0"/>
                </a:solidFill>
                <a:latin typeface="Abadi" panose="020B0604020104020204" pitchFamily="34" charset="0"/>
              </a:rPr>
              <a:t>Social &amp; </a:t>
            </a:r>
            <a:r>
              <a:rPr lang="it-IT" sz="3300" dirty="0" err="1">
                <a:solidFill>
                  <a:srgbClr val="006FC0"/>
                </a:solidFill>
                <a:latin typeface="Abadi" panose="020B0604020104020204" pitchFamily="34" charset="0"/>
              </a:rPr>
              <a:t>Medical</a:t>
            </a:r>
            <a:r>
              <a:rPr lang="it-IT" sz="3300" dirty="0">
                <a:solidFill>
                  <a:srgbClr val="006FC0"/>
                </a:solidFill>
                <a:latin typeface="Abadi" panose="020B0604020104020204" pitchFamily="34" charset="0"/>
              </a:rPr>
              <a:t> freezing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CC75D257-B11F-746C-AE05-1251851A3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780" y="5321530"/>
            <a:ext cx="697534" cy="642672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899E0C7-00C6-3428-FD1F-B997A63C1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771" y="4721203"/>
            <a:ext cx="826542" cy="278089"/>
          </a:xfrm>
          <a:prstGeom prst="rect">
            <a:avLst/>
          </a:prstGeom>
        </p:spPr>
      </p:pic>
      <p:pic>
        <p:nvPicPr>
          <p:cNvPr id="21" name="Picture 2" descr="logo-REGIONE-LAZIO - Il Melograno">
            <a:extLst>
              <a:ext uri="{FF2B5EF4-FFF2-40B4-BE49-F238E27FC236}">
                <a16:creationId xmlns:a16="http://schemas.microsoft.com/office/drawing/2014/main" id="{54B6FDFE-5AAF-9773-6656-30D1186B3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81" y="4935814"/>
            <a:ext cx="771432" cy="38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dometriosis Guidelin">
            <a:extLst>
              <a:ext uri="{FF2B5EF4-FFF2-40B4-BE49-F238E27FC236}">
                <a16:creationId xmlns:a16="http://schemas.microsoft.com/office/drawing/2014/main" id="{DE5652B6-5BCD-51E4-DAE7-427B71454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r="14215"/>
          <a:stretch/>
        </p:blipFill>
        <p:spPr bwMode="auto">
          <a:xfrm>
            <a:off x="6452313" y="857250"/>
            <a:ext cx="26916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Immagine che contiene testo, schermata, Carattere, linea  Descrizione generata automaticamente">
            <a:extLst>
              <a:ext uri="{FF2B5EF4-FFF2-40B4-BE49-F238E27FC236}">
                <a16:creationId xmlns:a16="http://schemas.microsoft.com/office/drawing/2014/main" id="{DE24D8BA-850E-E762-E773-9609B54E76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"/>
          <a:stretch/>
        </p:blipFill>
        <p:spPr>
          <a:xfrm>
            <a:off x="1" y="2223345"/>
            <a:ext cx="5848250" cy="126995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511194C-5D53-D591-9A5D-31AF0CCF8987}"/>
              </a:ext>
            </a:extLst>
          </p:cNvPr>
          <p:cNvSpPr/>
          <p:nvPr/>
        </p:nvSpPr>
        <p:spPr>
          <a:xfrm>
            <a:off x="78310" y="3050588"/>
            <a:ext cx="5624003" cy="188011"/>
          </a:xfrm>
          <a:prstGeom prst="rect">
            <a:avLst/>
          </a:prstGeom>
          <a:noFill/>
          <a:ln w="38100">
            <a:solidFill>
              <a:srgbClr val="006F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7" name="Immagine 6" descr="Immagine che contiene testo, schermata, Carattere, Sito Web  Descrizione generata automaticamente">
            <a:extLst>
              <a:ext uri="{FF2B5EF4-FFF2-40B4-BE49-F238E27FC236}">
                <a16:creationId xmlns:a16="http://schemas.microsoft.com/office/drawing/2014/main" id="{AD28316C-413A-7A7F-141A-9CD3D75511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4" y="4080575"/>
            <a:ext cx="2299889" cy="1837433"/>
          </a:xfrm>
          <a:prstGeom prst="rect">
            <a:avLst/>
          </a:prstGeom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80C96B89-C37C-DA14-35B6-8260CCFECECE}"/>
              </a:ext>
            </a:extLst>
          </p:cNvPr>
          <p:cNvGrpSpPr/>
          <p:nvPr/>
        </p:nvGrpSpPr>
        <p:grpSpPr>
          <a:xfrm>
            <a:off x="-21494" y="1655252"/>
            <a:ext cx="3136169" cy="753557"/>
            <a:chOff x="14907" y="4181475"/>
            <a:chExt cx="2604468" cy="619666"/>
          </a:xfrm>
        </p:grpSpPr>
        <p:pic>
          <p:nvPicPr>
            <p:cNvPr id="5" name="Immagine 4" descr="Immagine che contiene testo, schermata, Carattere  Descrizione generata automaticamente">
              <a:extLst>
                <a:ext uri="{FF2B5EF4-FFF2-40B4-BE49-F238E27FC236}">
                  <a16:creationId xmlns:a16="http://schemas.microsoft.com/office/drawing/2014/main" id="{4D6594D8-732C-EC6A-0080-36F2B5A46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839" r="14876"/>
            <a:stretch/>
          </p:blipFill>
          <p:spPr>
            <a:xfrm>
              <a:off x="137652" y="4181475"/>
              <a:ext cx="2481723" cy="619666"/>
            </a:xfrm>
            <a:prstGeom prst="rect">
              <a:avLst/>
            </a:prstGeom>
          </p:spPr>
        </p:pic>
        <p:pic>
          <p:nvPicPr>
            <p:cNvPr id="15" name="Immagine 14" descr="Immagine che contiene testo, schermata, Carattere  Descrizione generata automaticamente">
              <a:extLst>
                <a:ext uri="{FF2B5EF4-FFF2-40B4-BE49-F238E27FC236}">
                  <a16:creationId xmlns:a16="http://schemas.microsoft.com/office/drawing/2014/main" id="{688D5414-499C-6170-DF49-55D989ED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" t="3976" r="81769" b="52493"/>
            <a:stretch/>
          </p:blipFill>
          <p:spPr>
            <a:xfrm>
              <a:off x="14907" y="4181476"/>
              <a:ext cx="490999" cy="577422"/>
            </a:xfrm>
            <a:prstGeom prst="rect">
              <a:avLst/>
            </a:prstGeom>
          </p:spPr>
        </p:pic>
      </p:grp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CC5423E9-463E-0652-A272-D73F79739D13}"/>
              </a:ext>
            </a:extLst>
          </p:cNvPr>
          <p:cNvSpPr/>
          <p:nvPr/>
        </p:nvSpPr>
        <p:spPr>
          <a:xfrm>
            <a:off x="2882457" y="3749840"/>
            <a:ext cx="2604173" cy="6426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>
                <a:latin typeface="Abadi" panose="020B0604020104020204" pitchFamily="34" charset="0"/>
              </a:rPr>
              <a:t>Minor numero di ovociti maturi in Metafase II (M II)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D8B37ACB-1FE8-7262-CF38-F0DA8AA8EABF}"/>
              </a:ext>
            </a:extLst>
          </p:cNvPr>
          <p:cNvSpPr/>
          <p:nvPr/>
        </p:nvSpPr>
        <p:spPr>
          <a:xfrm>
            <a:off x="2890311" y="4458312"/>
            <a:ext cx="2604173" cy="6426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>
                <a:latin typeface="Abadi" panose="020B0604020104020204" pitchFamily="34" charset="0"/>
              </a:rPr>
              <a:t>Minor numero di embrioni di buona qualità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69F1D2A8-0342-FB82-781A-9BEBD3A00180}"/>
              </a:ext>
            </a:extLst>
          </p:cNvPr>
          <p:cNvSpPr/>
          <p:nvPr/>
        </p:nvSpPr>
        <p:spPr>
          <a:xfrm>
            <a:off x="2882457" y="5166785"/>
            <a:ext cx="2604173" cy="6426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>
                <a:latin typeface="Abadi" panose="020B0604020104020204" pitchFamily="34" charset="0"/>
              </a:rPr>
              <a:t>Più basso tasso di gravidanze cumulative</a:t>
            </a:r>
          </a:p>
        </p:txBody>
      </p:sp>
    </p:spTree>
    <p:extLst>
      <p:ext uri="{BB962C8B-B14F-4D97-AF65-F5344CB8AC3E}">
        <p14:creationId xmlns:p14="http://schemas.microsoft.com/office/powerpoint/2010/main" val="3042924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0EE5B7-ABA0-491F-ABE2-DA8A756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1" y="2050249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intende per menopausa precoce quella che si verifica prima dei 40 anni, sia spontaneamente che indotta per intervento chirurgico di ovariectomia bilaterale o per soppressione ovarica farmacologica o radioterapica.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9CDC0570-122C-4736-ABD0-0365583674D3}"/>
              </a:ext>
            </a:extLst>
          </p:cNvPr>
          <p:cNvCxnSpPr/>
          <p:nvPr/>
        </p:nvCxnSpPr>
        <p:spPr>
          <a:xfrm>
            <a:off x="0" y="1918567"/>
            <a:ext cx="9144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CBB9C0BD-59E8-4087-8C4F-2ED5D109072A}"/>
              </a:ext>
            </a:extLst>
          </p:cNvPr>
          <p:cNvSpPr/>
          <p:nvPr/>
        </p:nvSpPr>
        <p:spPr>
          <a:xfrm>
            <a:off x="297180" y="1040130"/>
            <a:ext cx="8633460" cy="7467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Menopausa precoce e rischio riproduttivo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3FD8545-4DBC-42E2-8419-48D1A2CBF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9" y="2722831"/>
            <a:ext cx="3569970" cy="26040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82C2FE1-2BB8-4905-B17C-EA9812AF227B}"/>
              </a:ext>
            </a:extLst>
          </p:cNvPr>
          <p:cNvSpPr/>
          <p:nvPr/>
        </p:nvSpPr>
        <p:spPr>
          <a:xfrm>
            <a:off x="3208867" y="5581650"/>
            <a:ext cx="6036734" cy="4190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05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LG SIGO Menopausa Precoce 2015</a:t>
            </a:r>
          </a:p>
          <a:p>
            <a:r>
              <a:rPr lang="it-IT" sz="105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De </a:t>
            </a:r>
            <a:r>
              <a:rPr lang="it-IT" sz="105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Vos</a:t>
            </a:r>
            <a:r>
              <a:rPr lang="it-IT" sz="105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M, </a:t>
            </a:r>
            <a:r>
              <a:rPr lang="it-IT" sz="105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Devroey</a:t>
            </a:r>
            <a:r>
              <a:rPr lang="it-IT" sz="105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P, </a:t>
            </a:r>
            <a:r>
              <a:rPr lang="it-IT" sz="105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Fauser</a:t>
            </a:r>
            <a:r>
              <a:rPr lang="it-IT" sz="105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BC. </a:t>
            </a:r>
            <a:r>
              <a:rPr lang="it-IT" sz="105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Primary</a:t>
            </a:r>
            <a:r>
              <a:rPr lang="it-IT" sz="105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sz="105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ovarian</a:t>
            </a:r>
            <a:r>
              <a:rPr lang="it-IT" sz="105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sz="105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insufficiency</a:t>
            </a:r>
            <a:r>
              <a:rPr lang="it-IT" sz="105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 Lancet. 2010 Sep 11;376(9744):911-21.</a:t>
            </a:r>
            <a:endParaRPr lang="it-IT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3DA78B8-B83B-4553-B0E0-01F9A253A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14422"/>
            <a:ext cx="4110764" cy="1746471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BB0C5A5-B326-475B-908D-6E7B2D853F76}"/>
              </a:ext>
            </a:extLst>
          </p:cNvPr>
          <p:cNvSpPr/>
          <p:nvPr/>
        </p:nvSpPr>
        <p:spPr>
          <a:xfrm>
            <a:off x="4826000" y="4572279"/>
            <a:ext cx="3483807" cy="709947"/>
          </a:xfrm>
          <a:prstGeom prst="rect">
            <a:avLst/>
          </a:prstGeom>
          <a:gradFill>
            <a:gsLst>
              <a:gs pos="0">
                <a:schemeClr val="bg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menopausa precoce colpisce circa l’1%  delle donne &lt; ai 40 aa e un numero ancora inferiore di donne &lt; i 30 aa (circa lo 0,1%)</a:t>
            </a:r>
          </a:p>
        </p:txBody>
      </p:sp>
    </p:spTree>
    <p:extLst>
      <p:ext uri="{BB962C8B-B14F-4D97-AF65-F5344CB8AC3E}">
        <p14:creationId xmlns:p14="http://schemas.microsoft.com/office/powerpoint/2010/main" val="3633344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044824"/>
            <a:ext cx="7886700" cy="374513"/>
          </a:xfrm>
        </p:spPr>
        <p:txBody>
          <a:bodyPr>
            <a:normAutofit/>
          </a:bodyPr>
          <a:lstStyle/>
          <a:p>
            <a:pPr algn="ctr"/>
            <a:r>
              <a:rPr lang="it-IT" sz="2100" b="1" dirty="0">
                <a:solidFill>
                  <a:srgbClr val="00306D"/>
                </a:solidFill>
                <a:latin typeface="+mn-lt"/>
                <a:ea typeface="+mn-ea"/>
                <a:cs typeface="+mn-cs"/>
              </a:rPr>
              <a:t>Trend dei nati vivi  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/>
        </p:nvGraphicFramePr>
        <p:xfrm>
          <a:off x="4848607" y="2587819"/>
          <a:ext cx="4197419" cy="235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Connettore diritto 11"/>
          <p:cNvCxnSpPr/>
          <p:nvPr/>
        </p:nvCxnSpPr>
        <p:spPr>
          <a:xfrm>
            <a:off x="4524962" y="1642556"/>
            <a:ext cx="0" cy="395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8"/>
          <p:cNvGrpSpPr/>
          <p:nvPr/>
        </p:nvGrpSpPr>
        <p:grpSpPr>
          <a:xfrm>
            <a:off x="4680721" y="2031415"/>
            <a:ext cx="3745559" cy="570934"/>
            <a:chOff x="6240961" y="1565552"/>
            <a:chExt cx="4994079" cy="761246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0961" y="1597656"/>
              <a:ext cx="936985" cy="362943"/>
            </a:xfrm>
            <a:prstGeom prst="rect">
              <a:avLst/>
            </a:prstGeom>
          </p:spPr>
        </p:pic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7282106" y="1565552"/>
              <a:ext cx="516329" cy="447711"/>
              <a:chOff x="860" y="2420"/>
              <a:chExt cx="9631" cy="9516"/>
            </a:xfrm>
          </p:grpSpPr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5420" y="7526"/>
                <a:ext cx="534" cy="1029"/>
              </a:xfrm>
              <a:custGeom>
                <a:avLst/>
                <a:gdLst>
                  <a:gd name="T0" fmla="*/ 534 w 534"/>
                  <a:gd name="T1" fmla="*/ 1029 h 1029"/>
                  <a:gd name="T2" fmla="*/ 534 w 534"/>
                  <a:gd name="T3" fmla="*/ 253 h 1029"/>
                  <a:gd name="T4" fmla="*/ 0 w 534"/>
                  <a:gd name="T5" fmla="*/ 0 h 1029"/>
                  <a:gd name="T6" fmla="*/ 0 w 534"/>
                  <a:gd name="T7" fmla="*/ 776 h 1029"/>
                  <a:gd name="T8" fmla="*/ 534 w 534"/>
                  <a:gd name="T9" fmla="*/ 1029 h 10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4"/>
                  <a:gd name="T16" fmla="*/ 0 h 1029"/>
                  <a:gd name="T17" fmla="*/ 534 w 534"/>
                  <a:gd name="T18" fmla="*/ 1029 h 10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4" h="1029">
                    <a:moveTo>
                      <a:pt x="534" y="1029"/>
                    </a:moveTo>
                    <a:lnTo>
                      <a:pt x="534" y="253"/>
                    </a:lnTo>
                    <a:lnTo>
                      <a:pt x="0" y="0"/>
                    </a:lnTo>
                    <a:lnTo>
                      <a:pt x="0" y="776"/>
                    </a:lnTo>
                    <a:lnTo>
                      <a:pt x="534" y="1029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5138" y="4116"/>
                <a:ext cx="1313" cy="2892"/>
              </a:xfrm>
              <a:custGeom>
                <a:avLst/>
                <a:gdLst>
                  <a:gd name="T0" fmla="*/ 130388743 w 1098"/>
                  <a:gd name="T1" fmla="*/ 2892 h 2892"/>
                  <a:gd name="T2" fmla="*/ 130388743 w 1098"/>
                  <a:gd name="T3" fmla="*/ 155 h 2892"/>
                  <a:gd name="T4" fmla="*/ 175427683 w 1098"/>
                  <a:gd name="T5" fmla="*/ 155 h 2892"/>
                  <a:gd name="T6" fmla="*/ 175427683 w 1098"/>
                  <a:gd name="T7" fmla="*/ 0 h 2892"/>
                  <a:gd name="T8" fmla="*/ 0 w 1098"/>
                  <a:gd name="T9" fmla="*/ 0 h 2892"/>
                  <a:gd name="T10" fmla="*/ 0 w 1098"/>
                  <a:gd name="T11" fmla="*/ 155 h 2892"/>
                  <a:gd name="T12" fmla="*/ 45028494 w 1098"/>
                  <a:gd name="T13" fmla="*/ 155 h 2892"/>
                  <a:gd name="T14" fmla="*/ 45028494 w 1098"/>
                  <a:gd name="T15" fmla="*/ 2628 h 2892"/>
                  <a:gd name="T16" fmla="*/ 130388743 w 1098"/>
                  <a:gd name="T17" fmla="*/ 2892 h 28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8"/>
                  <a:gd name="T28" fmla="*/ 0 h 2892"/>
                  <a:gd name="T29" fmla="*/ 1098 w 1098"/>
                  <a:gd name="T30" fmla="*/ 2892 h 28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8" h="2892">
                    <a:moveTo>
                      <a:pt x="816" y="2892"/>
                    </a:moveTo>
                    <a:lnTo>
                      <a:pt x="816" y="155"/>
                    </a:lnTo>
                    <a:lnTo>
                      <a:pt x="1098" y="155"/>
                    </a:lnTo>
                    <a:lnTo>
                      <a:pt x="1098" y="0"/>
                    </a:lnTo>
                    <a:lnTo>
                      <a:pt x="0" y="0"/>
                    </a:lnTo>
                    <a:lnTo>
                      <a:pt x="0" y="155"/>
                    </a:lnTo>
                    <a:lnTo>
                      <a:pt x="282" y="155"/>
                    </a:lnTo>
                    <a:lnTo>
                      <a:pt x="282" y="2628"/>
                    </a:lnTo>
                    <a:lnTo>
                      <a:pt x="816" y="289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6064" y="4254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4609" y="9423"/>
                <a:ext cx="730" cy="903"/>
              </a:xfrm>
              <a:custGeom>
                <a:avLst/>
                <a:gdLst>
                  <a:gd name="T0" fmla="*/ 730 w 730"/>
                  <a:gd name="T1" fmla="*/ 0 h 903"/>
                  <a:gd name="T2" fmla="*/ 0 w 730"/>
                  <a:gd name="T3" fmla="*/ 368 h 903"/>
                  <a:gd name="T4" fmla="*/ 0 w 730"/>
                  <a:gd name="T5" fmla="*/ 903 h 903"/>
                  <a:gd name="T6" fmla="*/ 730 w 730"/>
                  <a:gd name="T7" fmla="*/ 547 h 903"/>
                  <a:gd name="T8" fmla="*/ 730 w 730"/>
                  <a:gd name="T9" fmla="*/ 0 h 9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3"/>
                  <a:gd name="T17" fmla="*/ 730 w 730"/>
                  <a:gd name="T18" fmla="*/ 903 h 9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3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3"/>
                    </a:lnTo>
                    <a:lnTo>
                      <a:pt x="730" y="547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4609" y="10901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6064" y="5720"/>
                <a:ext cx="730" cy="909"/>
              </a:xfrm>
              <a:custGeom>
                <a:avLst/>
                <a:gdLst>
                  <a:gd name="T0" fmla="*/ 730 w 730"/>
                  <a:gd name="T1" fmla="*/ 0 h 909"/>
                  <a:gd name="T2" fmla="*/ 0 w 730"/>
                  <a:gd name="T3" fmla="*/ 368 h 909"/>
                  <a:gd name="T4" fmla="*/ 0 w 730"/>
                  <a:gd name="T5" fmla="*/ 909 h 909"/>
                  <a:gd name="T6" fmla="*/ 730 w 730"/>
                  <a:gd name="T7" fmla="*/ 552 h 909"/>
                  <a:gd name="T8" fmla="*/ 730 w 73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909"/>
                  <a:gd name="T17" fmla="*/ 730 w 73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909">
                    <a:moveTo>
                      <a:pt x="730" y="0"/>
                    </a:moveTo>
                    <a:lnTo>
                      <a:pt x="0" y="368"/>
                    </a:lnTo>
                    <a:lnTo>
                      <a:pt x="0" y="909"/>
                    </a:lnTo>
                    <a:lnTo>
                      <a:pt x="730" y="552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4569" y="4984"/>
                <a:ext cx="759" cy="1070"/>
              </a:xfrm>
              <a:custGeom>
                <a:avLst/>
                <a:gdLst>
                  <a:gd name="T0" fmla="*/ 759 w 759"/>
                  <a:gd name="T1" fmla="*/ 0 h 1070"/>
                  <a:gd name="T2" fmla="*/ 678 w 759"/>
                  <a:gd name="T3" fmla="*/ 29 h 1070"/>
                  <a:gd name="T4" fmla="*/ 598 w 759"/>
                  <a:gd name="T5" fmla="*/ 69 h 1070"/>
                  <a:gd name="T6" fmla="*/ 494 w 759"/>
                  <a:gd name="T7" fmla="*/ 121 h 1070"/>
                  <a:gd name="T8" fmla="*/ 385 w 759"/>
                  <a:gd name="T9" fmla="*/ 184 h 1070"/>
                  <a:gd name="T10" fmla="*/ 327 w 759"/>
                  <a:gd name="T11" fmla="*/ 225 h 1070"/>
                  <a:gd name="T12" fmla="*/ 276 w 759"/>
                  <a:gd name="T13" fmla="*/ 271 h 1070"/>
                  <a:gd name="T14" fmla="*/ 224 w 759"/>
                  <a:gd name="T15" fmla="*/ 317 h 1070"/>
                  <a:gd name="T16" fmla="*/ 184 w 759"/>
                  <a:gd name="T17" fmla="*/ 368 h 1070"/>
                  <a:gd name="T18" fmla="*/ 138 w 759"/>
                  <a:gd name="T19" fmla="*/ 420 h 1070"/>
                  <a:gd name="T20" fmla="*/ 109 w 759"/>
                  <a:gd name="T21" fmla="*/ 478 h 1070"/>
                  <a:gd name="T22" fmla="*/ 80 w 759"/>
                  <a:gd name="T23" fmla="*/ 541 h 1070"/>
                  <a:gd name="T24" fmla="*/ 57 w 759"/>
                  <a:gd name="T25" fmla="*/ 598 h 1070"/>
                  <a:gd name="T26" fmla="*/ 23 w 759"/>
                  <a:gd name="T27" fmla="*/ 708 h 1070"/>
                  <a:gd name="T28" fmla="*/ 5 w 759"/>
                  <a:gd name="T29" fmla="*/ 805 h 1070"/>
                  <a:gd name="T30" fmla="*/ 0 w 759"/>
                  <a:gd name="T31" fmla="*/ 892 h 1070"/>
                  <a:gd name="T32" fmla="*/ 0 w 759"/>
                  <a:gd name="T33" fmla="*/ 966 h 1070"/>
                  <a:gd name="T34" fmla="*/ 5 w 759"/>
                  <a:gd name="T35" fmla="*/ 1018 h 1070"/>
                  <a:gd name="T36" fmla="*/ 11 w 759"/>
                  <a:gd name="T37" fmla="*/ 1070 h 1070"/>
                  <a:gd name="T38" fmla="*/ 57 w 759"/>
                  <a:gd name="T39" fmla="*/ 1018 h 1070"/>
                  <a:gd name="T40" fmla="*/ 172 w 759"/>
                  <a:gd name="T41" fmla="*/ 903 h 1070"/>
                  <a:gd name="T42" fmla="*/ 253 w 759"/>
                  <a:gd name="T43" fmla="*/ 834 h 1070"/>
                  <a:gd name="T44" fmla="*/ 339 w 759"/>
                  <a:gd name="T45" fmla="*/ 765 h 1070"/>
                  <a:gd name="T46" fmla="*/ 431 w 759"/>
                  <a:gd name="T47" fmla="*/ 702 h 1070"/>
                  <a:gd name="T48" fmla="*/ 529 w 759"/>
                  <a:gd name="T49" fmla="*/ 644 h 1070"/>
                  <a:gd name="T50" fmla="*/ 741 w 759"/>
                  <a:gd name="T51" fmla="*/ 547 h 1070"/>
                  <a:gd name="T52" fmla="*/ 759 w 759"/>
                  <a:gd name="T53" fmla="*/ 541 h 1070"/>
                  <a:gd name="T54" fmla="*/ 759 w 759"/>
                  <a:gd name="T55" fmla="*/ 0 h 10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59"/>
                  <a:gd name="T85" fmla="*/ 0 h 1070"/>
                  <a:gd name="T86" fmla="*/ 759 w 759"/>
                  <a:gd name="T87" fmla="*/ 1070 h 10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59" h="1070">
                    <a:moveTo>
                      <a:pt x="759" y="0"/>
                    </a:moveTo>
                    <a:lnTo>
                      <a:pt x="678" y="29"/>
                    </a:lnTo>
                    <a:lnTo>
                      <a:pt x="598" y="69"/>
                    </a:lnTo>
                    <a:lnTo>
                      <a:pt x="494" y="121"/>
                    </a:lnTo>
                    <a:lnTo>
                      <a:pt x="385" y="184"/>
                    </a:lnTo>
                    <a:lnTo>
                      <a:pt x="327" y="225"/>
                    </a:lnTo>
                    <a:lnTo>
                      <a:pt x="276" y="271"/>
                    </a:lnTo>
                    <a:lnTo>
                      <a:pt x="224" y="317"/>
                    </a:lnTo>
                    <a:lnTo>
                      <a:pt x="184" y="368"/>
                    </a:lnTo>
                    <a:lnTo>
                      <a:pt x="138" y="420"/>
                    </a:lnTo>
                    <a:lnTo>
                      <a:pt x="109" y="478"/>
                    </a:lnTo>
                    <a:lnTo>
                      <a:pt x="80" y="541"/>
                    </a:lnTo>
                    <a:lnTo>
                      <a:pt x="57" y="598"/>
                    </a:lnTo>
                    <a:lnTo>
                      <a:pt x="23" y="708"/>
                    </a:lnTo>
                    <a:lnTo>
                      <a:pt x="5" y="805"/>
                    </a:lnTo>
                    <a:lnTo>
                      <a:pt x="0" y="892"/>
                    </a:lnTo>
                    <a:lnTo>
                      <a:pt x="0" y="966"/>
                    </a:lnTo>
                    <a:lnTo>
                      <a:pt x="5" y="1018"/>
                    </a:lnTo>
                    <a:lnTo>
                      <a:pt x="11" y="1070"/>
                    </a:lnTo>
                    <a:lnTo>
                      <a:pt x="57" y="1018"/>
                    </a:lnTo>
                    <a:lnTo>
                      <a:pt x="172" y="903"/>
                    </a:lnTo>
                    <a:lnTo>
                      <a:pt x="253" y="834"/>
                    </a:lnTo>
                    <a:lnTo>
                      <a:pt x="339" y="765"/>
                    </a:lnTo>
                    <a:lnTo>
                      <a:pt x="431" y="702"/>
                    </a:lnTo>
                    <a:lnTo>
                      <a:pt x="529" y="644"/>
                    </a:lnTo>
                    <a:lnTo>
                      <a:pt x="741" y="547"/>
                    </a:lnTo>
                    <a:lnTo>
                      <a:pt x="759" y="541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6046" y="10027"/>
                <a:ext cx="765" cy="1070"/>
              </a:xfrm>
              <a:custGeom>
                <a:avLst/>
                <a:gdLst>
                  <a:gd name="T0" fmla="*/ 0 w 765"/>
                  <a:gd name="T1" fmla="*/ 1070 h 1070"/>
                  <a:gd name="T2" fmla="*/ 81 w 765"/>
                  <a:gd name="T3" fmla="*/ 1041 h 1070"/>
                  <a:gd name="T4" fmla="*/ 167 w 765"/>
                  <a:gd name="T5" fmla="*/ 1001 h 1070"/>
                  <a:gd name="T6" fmla="*/ 271 w 765"/>
                  <a:gd name="T7" fmla="*/ 949 h 1070"/>
                  <a:gd name="T8" fmla="*/ 380 w 765"/>
                  <a:gd name="T9" fmla="*/ 886 h 1070"/>
                  <a:gd name="T10" fmla="*/ 432 w 765"/>
                  <a:gd name="T11" fmla="*/ 845 h 1070"/>
                  <a:gd name="T12" fmla="*/ 483 w 765"/>
                  <a:gd name="T13" fmla="*/ 799 h 1070"/>
                  <a:gd name="T14" fmla="*/ 535 w 765"/>
                  <a:gd name="T15" fmla="*/ 753 h 1070"/>
                  <a:gd name="T16" fmla="*/ 581 w 765"/>
                  <a:gd name="T17" fmla="*/ 702 h 1070"/>
                  <a:gd name="T18" fmla="*/ 621 w 765"/>
                  <a:gd name="T19" fmla="*/ 650 h 1070"/>
                  <a:gd name="T20" fmla="*/ 656 w 765"/>
                  <a:gd name="T21" fmla="*/ 592 h 1070"/>
                  <a:gd name="T22" fmla="*/ 685 w 765"/>
                  <a:gd name="T23" fmla="*/ 529 h 1070"/>
                  <a:gd name="T24" fmla="*/ 708 w 765"/>
                  <a:gd name="T25" fmla="*/ 472 h 1070"/>
                  <a:gd name="T26" fmla="*/ 736 w 765"/>
                  <a:gd name="T27" fmla="*/ 362 h 1070"/>
                  <a:gd name="T28" fmla="*/ 759 w 765"/>
                  <a:gd name="T29" fmla="*/ 265 h 1070"/>
                  <a:gd name="T30" fmla="*/ 765 w 765"/>
                  <a:gd name="T31" fmla="*/ 178 h 1070"/>
                  <a:gd name="T32" fmla="*/ 765 w 765"/>
                  <a:gd name="T33" fmla="*/ 104 h 1070"/>
                  <a:gd name="T34" fmla="*/ 759 w 765"/>
                  <a:gd name="T35" fmla="*/ 52 h 1070"/>
                  <a:gd name="T36" fmla="*/ 754 w 765"/>
                  <a:gd name="T37" fmla="*/ 0 h 1070"/>
                  <a:gd name="T38" fmla="*/ 708 w 765"/>
                  <a:gd name="T39" fmla="*/ 52 h 1070"/>
                  <a:gd name="T40" fmla="*/ 587 w 765"/>
                  <a:gd name="T41" fmla="*/ 167 h 1070"/>
                  <a:gd name="T42" fmla="*/ 512 w 765"/>
                  <a:gd name="T43" fmla="*/ 236 h 1070"/>
                  <a:gd name="T44" fmla="*/ 420 w 765"/>
                  <a:gd name="T45" fmla="*/ 305 h 1070"/>
                  <a:gd name="T46" fmla="*/ 328 w 765"/>
                  <a:gd name="T47" fmla="*/ 368 h 1070"/>
                  <a:gd name="T48" fmla="*/ 230 w 765"/>
                  <a:gd name="T49" fmla="*/ 426 h 1070"/>
                  <a:gd name="T50" fmla="*/ 23 w 765"/>
                  <a:gd name="T51" fmla="*/ 523 h 1070"/>
                  <a:gd name="T52" fmla="*/ 0 w 765"/>
                  <a:gd name="T53" fmla="*/ 529 h 1070"/>
                  <a:gd name="T54" fmla="*/ 0 w 765"/>
                  <a:gd name="T55" fmla="*/ 1070 h 10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65"/>
                  <a:gd name="T85" fmla="*/ 0 h 1070"/>
                  <a:gd name="T86" fmla="*/ 765 w 765"/>
                  <a:gd name="T87" fmla="*/ 1070 h 10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65" h="1070">
                    <a:moveTo>
                      <a:pt x="0" y="1070"/>
                    </a:moveTo>
                    <a:lnTo>
                      <a:pt x="81" y="1041"/>
                    </a:lnTo>
                    <a:lnTo>
                      <a:pt x="167" y="1001"/>
                    </a:lnTo>
                    <a:lnTo>
                      <a:pt x="271" y="949"/>
                    </a:lnTo>
                    <a:lnTo>
                      <a:pt x="380" y="886"/>
                    </a:lnTo>
                    <a:lnTo>
                      <a:pt x="432" y="845"/>
                    </a:lnTo>
                    <a:lnTo>
                      <a:pt x="483" y="799"/>
                    </a:lnTo>
                    <a:lnTo>
                      <a:pt x="535" y="753"/>
                    </a:lnTo>
                    <a:lnTo>
                      <a:pt x="581" y="702"/>
                    </a:lnTo>
                    <a:lnTo>
                      <a:pt x="621" y="650"/>
                    </a:lnTo>
                    <a:lnTo>
                      <a:pt x="656" y="592"/>
                    </a:lnTo>
                    <a:lnTo>
                      <a:pt x="685" y="529"/>
                    </a:lnTo>
                    <a:lnTo>
                      <a:pt x="708" y="472"/>
                    </a:lnTo>
                    <a:lnTo>
                      <a:pt x="736" y="362"/>
                    </a:lnTo>
                    <a:lnTo>
                      <a:pt x="759" y="265"/>
                    </a:lnTo>
                    <a:lnTo>
                      <a:pt x="765" y="178"/>
                    </a:lnTo>
                    <a:lnTo>
                      <a:pt x="765" y="104"/>
                    </a:lnTo>
                    <a:lnTo>
                      <a:pt x="759" y="52"/>
                    </a:lnTo>
                    <a:lnTo>
                      <a:pt x="754" y="0"/>
                    </a:lnTo>
                    <a:lnTo>
                      <a:pt x="708" y="52"/>
                    </a:lnTo>
                    <a:lnTo>
                      <a:pt x="587" y="167"/>
                    </a:lnTo>
                    <a:lnTo>
                      <a:pt x="512" y="236"/>
                    </a:lnTo>
                    <a:lnTo>
                      <a:pt x="420" y="305"/>
                    </a:lnTo>
                    <a:lnTo>
                      <a:pt x="328" y="368"/>
                    </a:lnTo>
                    <a:lnTo>
                      <a:pt x="230" y="426"/>
                    </a:lnTo>
                    <a:lnTo>
                      <a:pt x="23" y="523"/>
                    </a:lnTo>
                    <a:lnTo>
                      <a:pt x="0" y="529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5132" y="6462"/>
                <a:ext cx="196" cy="224"/>
              </a:xfrm>
              <a:custGeom>
                <a:avLst/>
                <a:gdLst>
                  <a:gd name="T0" fmla="*/ 196 w 196"/>
                  <a:gd name="T1" fmla="*/ 0 h 224"/>
                  <a:gd name="T2" fmla="*/ 196 w 196"/>
                  <a:gd name="T3" fmla="*/ 224 h 224"/>
                  <a:gd name="T4" fmla="*/ 0 w 196"/>
                  <a:gd name="T5" fmla="*/ 109 h 224"/>
                  <a:gd name="T6" fmla="*/ 196 w 196"/>
                  <a:gd name="T7" fmla="*/ 0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224"/>
                  <a:gd name="T14" fmla="*/ 196 w 196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224">
                    <a:moveTo>
                      <a:pt x="196" y="0"/>
                    </a:moveTo>
                    <a:lnTo>
                      <a:pt x="196" y="224"/>
                    </a:lnTo>
                    <a:lnTo>
                      <a:pt x="0" y="109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auto">
              <a:xfrm>
                <a:off x="6064" y="9372"/>
                <a:ext cx="195" cy="224"/>
              </a:xfrm>
              <a:custGeom>
                <a:avLst/>
                <a:gdLst>
                  <a:gd name="T0" fmla="*/ 0 w 195"/>
                  <a:gd name="T1" fmla="*/ 224 h 224"/>
                  <a:gd name="T2" fmla="*/ 0 w 195"/>
                  <a:gd name="T3" fmla="*/ 0 h 224"/>
                  <a:gd name="T4" fmla="*/ 195 w 195"/>
                  <a:gd name="T5" fmla="*/ 109 h 224"/>
                  <a:gd name="T6" fmla="*/ 0 w 195"/>
                  <a:gd name="T7" fmla="*/ 224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224"/>
                  <a:gd name="T14" fmla="*/ 195 w 195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224">
                    <a:moveTo>
                      <a:pt x="0" y="224"/>
                    </a:moveTo>
                    <a:lnTo>
                      <a:pt x="0" y="0"/>
                    </a:lnTo>
                    <a:lnTo>
                      <a:pt x="195" y="109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>
                <a:off x="4603" y="6313"/>
                <a:ext cx="2202" cy="1983"/>
              </a:xfrm>
              <a:custGeom>
                <a:avLst/>
                <a:gdLst>
                  <a:gd name="T0" fmla="*/ 2197 w 2202"/>
                  <a:gd name="T1" fmla="*/ 1983 h 1983"/>
                  <a:gd name="T2" fmla="*/ 2185 w 2202"/>
                  <a:gd name="T3" fmla="*/ 1949 h 1983"/>
                  <a:gd name="T4" fmla="*/ 2174 w 2202"/>
                  <a:gd name="T5" fmla="*/ 1914 h 1983"/>
                  <a:gd name="T6" fmla="*/ 2133 w 2202"/>
                  <a:gd name="T7" fmla="*/ 1851 h 1983"/>
                  <a:gd name="T8" fmla="*/ 2082 w 2202"/>
                  <a:gd name="T9" fmla="*/ 1794 h 1983"/>
                  <a:gd name="T10" fmla="*/ 2024 w 2202"/>
                  <a:gd name="T11" fmla="*/ 1742 h 1983"/>
                  <a:gd name="T12" fmla="*/ 1961 w 2202"/>
                  <a:gd name="T13" fmla="*/ 1690 h 1983"/>
                  <a:gd name="T14" fmla="*/ 1892 w 2202"/>
                  <a:gd name="T15" fmla="*/ 1644 h 1983"/>
                  <a:gd name="T16" fmla="*/ 1737 w 2202"/>
                  <a:gd name="T17" fmla="*/ 1546 h 1983"/>
                  <a:gd name="T18" fmla="*/ 1604 w 2202"/>
                  <a:gd name="T19" fmla="*/ 1472 h 1983"/>
                  <a:gd name="T20" fmla="*/ 1461 w 2202"/>
                  <a:gd name="T21" fmla="*/ 1403 h 1983"/>
                  <a:gd name="T22" fmla="*/ 1317 w 2202"/>
                  <a:gd name="T23" fmla="*/ 1334 h 1983"/>
                  <a:gd name="T24" fmla="*/ 1173 w 2202"/>
                  <a:gd name="T25" fmla="*/ 1276 h 1983"/>
                  <a:gd name="T26" fmla="*/ 909 w 2202"/>
                  <a:gd name="T27" fmla="*/ 1161 h 1983"/>
                  <a:gd name="T28" fmla="*/ 794 w 2202"/>
                  <a:gd name="T29" fmla="*/ 1109 h 1983"/>
                  <a:gd name="T30" fmla="*/ 690 w 2202"/>
                  <a:gd name="T31" fmla="*/ 1063 h 1983"/>
                  <a:gd name="T32" fmla="*/ 564 w 2202"/>
                  <a:gd name="T33" fmla="*/ 989 h 1983"/>
                  <a:gd name="T34" fmla="*/ 443 w 2202"/>
                  <a:gd name="T35" fmla="*/ 914 h 1983"/>
                  <a:gd name="T36" fmla="*/ 339 w 2202"/>
                  <a:gd name="T37" fmla="*/ 839 h 1983"/>
                  <a:gd name="T38" fmla="*/ 247 w 2202"/>
                  <a:gd name="T39" fmla="*/ 759 h 1983"/>
                  <a:gd name="T40" fmla="*/ 184 w 2202"/>
                  <a:gd name="T41" fmla="*/ 690 h 1983"/>
                  <a:gd name="T42" fmla="*/ 127 w 2202"/>
                  <a:gd name="T43" fmla="*/ 615 h 1983"/>
                  <a:gd name="T44" fmla="*/ 81 w 2202"/>
                  <a:gd name="T45" fmla="*/ 534 h 1983"/>
                  <a:gd name="T46" fmla="*/ 46 w 2202"/>
                  <a:gd name="T47" fmla="*/ 448 h 1983"/>
                  <a:gd name="T48" fmla="*/ 17 w 2202"/>
                  <a:gd name="T49" fmla="*/ 350 h 1983"/>
                  <a:gd name="T50" fmla="*/ 6 w 2202"/>
                  <a:gd name="T51" fmla="*/ 247 h 1983"/>
                  <a:gd name="T52" fmla="*/ 0 w 2202"/>
                  <a:gd name="T53" fmla="*/ 126 h 1983"/>
                  <a:gd name="T54" fmla="*/ 6 w 2202"/>
                  <a:gd name="T55" fmla="*/ 0 h 1983"/>
                  <a:gd name="T56" fmla="*/ 52 w 2202"/>
                  <a:gd name="T57" fmla="*/ 57 h 1983"/>
                  <a:gd name="T58" fmla="*/ 109 w 2202"/>
                  <a:gd name="T59" fmla="*/ 109 h 1983"/>
                  <a:gd name="T60" fmla="*/ 173 w 2202"/>
                  <a:gd name="T61" fmla="*/ 161 h 1983"/>
                  <a:gd name="T62" fmla="*/ 236 w 2202"/>
                  <a:gd name="T63" fmla="*/ 207 h 1983"/>
                  <a:gd name="T64" fmla="*/ 374 w 2202"/>
                  <a:gd name="T65" fmla="*/ 304 h 1983"/>
                  <a:gd name="T66" fmla="*/ 523 w 2202"/>
                  <a:gd name="T67" fmla="*/ 391 h 1983"/>
                  <a:gd name="T68" fmla="*/ 684 w 2202"/>
                  <a:gd name="T69" fmla="*/ 471 h 1983"/>
                  <a:gd name="T70" fmla="*/ 851 w 2202"/>
                  <a:gd name="T71" fmla="*/ 557 h 1983"/>
                  <a:gd name="T72" fmla="*/ 1185 w 2202"/>
                  <a:gd name="T73" fmla="*/ 718 h 1983"/>
                  <a:gd name="T74" fmla="*/ 1380 w 2202"/>
                  <a:gd name="T75" fmla="*/ 816 h 1983"/>
                  <a:gd name="T76" fmla="*/ 1570 w 2202"/>
                  <a:gd name="T77" fmla="*/ 920 h 1983"/>
                  <a:gd name="T78" fmla="*/ 1662 w 2202"/>
                  <a:gd name="T79" fmla="*/ 971 h 1983"/>
                  <a:gd name="T80" fmla="*/ 1748 w 2202"/>
                  <a:gd name="T81" fmla="*/ 1029 h 1983"/>
                  <a:gd name="T82" fmla="*/ 1829 w 2202"/>
                  <a:gd name="T83" fmla="*/ 1086 h 1983"/>
                  <a:gd name="T84" fmla="*/ 1903 w 2202"/>
                  <a:gd name="T85" fmla="*/ 1150 h 1983"/>
                  <a:gd name="T86" fmla="*/ 1967 w 2202"/>
                  <a:gd name="T87" fmla="*/ 1213 h 1983"/>
                  <a:gd name="T88" fmla="*/ 2030 w 2202"/>
                  <a:gd name="T89" fmla="*/ 1282 h 1983"/>
                  <a:gd name="T90" fmla="*/ 2082 w 2202"/>
                  <a:gd name="T91" fmla="*/ 1357 h 1983"/>
                  <a:gd name="T92" fmla="*/ 2128 w 2202"/>
                  <a:gd name="T93" fmla="*/ 1437 h 1983"/>
                  <a:gd name="T94" fmla="*/ 2162 w 2202"/>
                  <a:gd name="T95" fmla="*/ 1518 h 1983"/>
                  <a:gd name="T96" fmla="*/ 2185 w 2202"/>
                  <a:gd name="T97" fmla="*/ 1610 h 1983"/>
                  <a:gd name="T98" fmla="*/ 2197 w 2202"/>
                  <a:gd name="T99" fmla="*/ 1702 h 1983"/>
                  <a:gd name="T100" fmla="*/ 2197 w 2202"/>
                  <a:gd name="T101" fmla="*/ 1805 h 1983"/>
                  <a:gd name="T102" fmla="*/ 2202 w 2202"/>
                  <a:gd name="T103" fmla="*/ 1891 h 1983"/>
                  <a:gd name="T104" fmla="*/ 2202 w 2202"/>
                  <a:gd name="T105" fmla="*/ 1943 h 1983"/>
                  <a:gd name="T106" fmla="*/ 2197 w 2202"/>
                  <a:gd name="T107" fmla="*/ 1983 h 19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02"/>
                  <a:gd name="T163" fmla="*/ 0 h 1983"/>
                  <a:gd name="T164" fmla="*/ 2202 w 2202"/>
                  <a:gd name="T165" fmla="*/ 1983 h 19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02" h="1983">
                    <a:moveTo>
                      <a:pt x="2197" y="1983"/>
                    </a:moveTo>
                    <a:lnTo>
                      <a:pt x="2185" y="1949"/>
                    </a:lnTo>
                    <a:lnTo>
                      <a:pt x="2174" y="1914"/>
                    </a:lnTo>
                    <a:lnTo>
                      <a:pt x="2133" y="1851"/>
                    </a:lnTo>
                    <a:lnTo>
                      <a:pt x="2082" y="1794"/>
                    </a:lnTo>
                    <a:lnTo>
                      <a:pt x="2024" y="1742"/>
                    </a:lnTo>
                    <a:lnTo>
                      <a:pt x="1961" y="1690"/>
                    </a:lnTo>
                    <a:lnTo>
                      <a:pt x="1892" y="1644"/>
                    </a:lnTo>
                    <a:lnTo>
                      <a:pt x="1737" y="1546"/>
                    </a:lnTo>
                    <a:lnTo>
                      <a:pt x="1604" y="1472"/>
                    </a:lnTo>
                    <a:lnTo>
                      <a:pt x="1461" y="1403"/>
                    </a:lnTo>
                    <a:lnTo>
                      <a:pt x="1317" y="1334"/>
                    </a:lnTo>
                    <a:lnTo>
                      <a:pt x="1173" y="1276"/>
                    </a:lnTo>
                    <a:lnTo>
                      <a:pt x="909" y="1161"/>
                    </a:lnTo>
                    <a:lnTo>
                      <a:pt x="794" y="1109"/>
                    </a:lnTo>
                    <a:lnTo>
                      <a:pt x="690" y="1063"/>
                    </a:lnTo>
                    <a:lnTo>
                      <a:pt x="564" y="989"/>
                    </a:lnTo>
                    <a:lnTo>
                      <a:pt x="443" y="914"/>
                    </a:lnTo>
                    <a:lnTo>
                      <a:pt x="339" y="839"/>
                    </a:lnTo>
                    <a:lnTo>
                      <a:pt x="247" y="759"/>
                    </a:lnTo>
                    <a:lnTo>
                      <a:pt x="184" y="690"/>
                    </a:lnTo>
                    <a:lnTo>
                      <a:pt x="127" y="615"/>
                    </a:lnTo>
                    <a:lnTo>
                      <a:pt x="81" y="534"/>
                    </a:lnTo>
                    <a:lnTo>
                      <a:pt x="46" y="448"/>
                    </a:lnTo>
                    <a:lnTo>
                      <a:pt x="17" y="350"/>
                    </a:lnTo>
                    <a:lnTo>
                      <a:pt x="6" y="247"/>
                    </a:lnTo>
                    <a:lnTo>
                      <a:pt x="0" y="126"/>
                    </a:lnTo>
                    <a:lnTo>
                      <a:pt x="6" y="0"/>
                    </a:lnTo>
                    <a:lnTo>
                      <a:pt x="52" y="57"/>
                    </a:lnTo>
                    <a:lnTo>
                      <a:pt x="109" y="109"/>
                    </a:lnTo>
                    <a:lnTo>
                      <a:pt x="173" y="161"/>
                    </a:lnTo>
                    <a:lnTo>
                      <a:pt x="236" y="207"/>
                    </a:lnTo>
                    <a:lnTo>
                      <a:pt x="374" y="304"/>
                    </a:lnTo>
                    <a:lnTo>
                      <a:pt x="523" y="391"/>
                    </a:lnTo>
                    <a:lnTo>
                      <a:pt x="684" y="471"/>
                    </a:lnTo>
                    <a:lnTo>
                      <a:pt x="851" y="557"/>
                    </a:lnTo>
                    <a:lnTo>
                      <a:pt x="1185" y="718"/>
                    </a:lnTo>
                    <a:lnTo>
                      <a:pt x="1380" y="816"/>
                    </a:lnTo>
                    <a:lnTo>
                      <a:pt x="1570" y="920"/>
                    </a:lnTo>
                    <a:lnTo>
                      <a:pt x="1662" y="971"/>
                    </a:lnTo>
                    <a:lnTo>
                      <a:pt x="1748" y="1029"/>
                    </a:lnTo>
                    <a:lnTo>
                      <a:pt x="1829" y="1086"/>
                    </a:lnTo>
                    <a:lnTo>
                      <a:pt x="1903" y="1150"/>
                    </a:lnTo>
                    <a:lnTo>
                      <a:pt x="1967" y="1213"/>
                    </a:lnTo>
                    <a:lnTo>
                      <a:pt x="2030" y="1282"/>
                    </a:lnTo>
                    <a:lnTo>
                      <a:pt x="2082" y="1357"/>
                    </a:lnTo>
                    <a:lnTo>
                      <a:pt x="2128" y="1437"/>
                    </a:lnTo>
                    <a:lnTo>
                      <a:pt x="2162" y="1518"/>
                    </a:lnTo>
                    <a:lnTo>
                      <a:pt x="2185" y="1610"/>
                    </a:lnTo>
                    <a:lnTo>
                      <a:pt x="2197" y="1702"/>
                    </a:lnTo>
                    <a:lnTo>
                      <a:pt x="2197" y="1805"/>
                    </a:lnTo>
                    <a:lnTo>
                      <a:pt x="2202" y="1891"/>
                    </a:lnTo>
                    <a:lnTo>
                      <a:pt x="2202" y="1943"/>
                    </a:lnTo>
                    <a:lnTo>
                      <a:pt x="2197" y="198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auto">
              <a:xfrm>
                <a:off x="4603" y="7842"/>
                <a:ext cx="2202" cy="1984"/>
              </a:xfrm>
              <a:custGeom>
                <a:avLst/>
                <a:gdLst>
                  <a:gd name="T0" fmla="*/ 2197 w 2202"/>
                  <a:gd name="T1" fmla="*/ 1984 h 1984"/>
                  <a:gd name="T2" fmla="*/ 2185 w 2202"/>
                  <a:gd name="T3" fmla="*/ 1949 h 1984"/>
                  <a:gd name="T4" fmla="*/ 2174 w 2202"/>
                  <a:gd name="T5" fmla="*/ 1915 h 1984"/>
                  <a:gd name="T6" fmla="*/ 2133 w 2202"/>
                  <a:gd name="T7" fmla="*/ 1852 h 1984"/>
                  <a:gd name="T8" fmla="*/ 2082 w 2202"/>
                  <a:gd name="T9" fmla="*/ 1794 h 1984"/>
                  <a:gd name="T10" fmla="*/ 2024 w 2202"/>
                  <a:gd name="T11" fmla="*/ 1742 h 1984"/>
                  <a:gd name="T12" fmla="*/ 1961 w 2202"/>
                  <a:gd name="T13" fmla="*/ 1696 h 1984"/>
                  <a:gd name="T14" fmla="*/ 1892 w 2202"/>
                  <a:gd name="T15" fmla="*/ 1645 h 1984"/>
                  <a:gd name="T16" fmla="*/ 1737 w 2202"/>
                  <a:gd name="T17" fmla="*/ 1553 h 1984"/>
                  <a:gd name="T18" fmla="*/ 1604 w 2202"/>
                  <a:gd name="T19" fmla="*/ 1472 h 1984"/>
                  <a:gd name="T20" fmla="*/ 1461 w 2202"/>
                  <a:gd name="T21" fmla="*/ 1403 h 1984"/>
                  <a:gd name="T22" fmla="*/ 1317 w 2202"/>
                  <a:gd name="T23" fmla="*/ 1340 h 1984"/>
                  <a:gd name="T24" fmla="*/ 1173 w 2202"/>
                  <a:gd name="T25" fmla="*/ 1277 h 1984"/>
                  <a:gd name="T26" fmla="*/ 909 w 2202"/>
                  <a:gd name="T27" fmla="*/ 1167 h 1984"/>
                  <a:gd name="T28" fmla="*/ 794 w 2202"/>
                  <a:gd name="T29" fmla="*/ 1116 h 1984"/>
                  <a:gd name="T30" fmla="*/ 690 w 2202"/>
                  <a:gd name="T31" fmla="*/ 1064 h 1984"/>
                  <a:gd name="T32" fmla="*/ 564 w 2202"/>
                  <a:gd name="T33" fmla="*/ 989 h 1984"/>
                  <a:gd name="T34" fmla="*/ 443 w 2202"/>
                  <a:gd name="T35" fmla="*/ 914 h 1984"/>
                  <a:gd name="T36" fmla="*/ 339 w 2202"/>
                  <a:gd name="T37" fmla="*/ 840 h 1984"/>
                  <a:gd name="T38" fmla="*/ 247 w 2202"/>
                  <a:gd name="T39" fmla="*/ 765 h 1984"/>
                  <a:gd name="T40" fmla="*/ 184 w 2202"/>
                  <a:gd name="T41" fmla="*/ 696 h 1984"/>
                  <a:gd name="T42" fmla="*/ 127 w 2202"/>
                  <a:gd name="T43" fmla="*/ 621 h 1984"/>
                  <a:gd name="T44" fmla="*/ 81 w 2202"/>
                  <a:gd name="T45" fmla="*/ 541 h 1984"/>
                  <a:gd name="T46" fmla="*/ 46 w 2202"/>
                  <a:gd name="T47" fmla="*/ 449 h 1984"/>
                  <a:gd name="T48" fmla="*/ 17 w 2202"/>
                  <a:gd name="T49" fmla="*/ 357 h 1984"/>
                  <a:gd name="T50" fmla="*/ 6 w 2202"/>
                  <a:gd name="T51" fmla="*/ 247 h 1984"/>
                  <a:gd name="T52" fmla="*/ 0 w 2202"/>
                  <a:gd name="T53" fmla="*/ 132 h 1984"/>
                  <a:gd name="T54" fmla="*/ 6 w 2202"/>
                  <a:gd name="T55" fmla="*/ 0 h 1984"/>
                  <a:gd name="T56" fmla="*/ 52 w 2202"/>
                  <a:gd name="T57" fmla="*/ 58 h 1984"/>
                  <a:gd name="T58" fmla="*/ 109 w 2202"/>
                  <a:gd name="T59" fmla="*/ 109 h 1984"/>
                  <a:gd name="T60" fmla="*/ 173 w 2202"/>
                  <a:gd name="T61" fmla="*/ 161 h 1984"/>
                  <a:gd name="T62" fmla="*/ 236 w 2202"/>
                  <a:gd name="T63" fmla="*/ 213 h 1984"/>
                  <a:gd name="T64" fmla="*/ 374 w 2202"/>
                  <a:gd name="T65" fmla="*/ 305 h 1984"/>
                  <a:gd name="T66" fmla="*/ 523 w 2202"/>
                  <a:gd name="T67" fmla="*/ 391 h 1984"/>
                  <a:gd name="T68" fmla="*/ 684 w 2202"/>
                  <a:gd name="T69" fmla="*/ 477 h 1984"/>
                  <a:gd name="T70" fmla="*/ 851 w 2202"/>
                  <a:gd name="T71" fmla="*/ 558 h 1984"/>
                  <a:gd name="T72" fmla="*/ 1185 w 2202"/>
                  <a:gd name="T73" fmla="*/ 719 h 1984"/>
                  <a:gd name="T74" fmla="*/ 1380 w 2202"/>
                  <a:gd name="T75" fmla="*/ 817 h 1984"/>
                  <a:gd name="T76" fmla="*/ 1570 w 2202"/>
                  <a:gd name="T77" fmla="*/ 920 h 1984"/>
                  <a:gd name="T78" fmla="*/ 1662 w 2202"/>
                  <a:gd name="T79" fmla="*/ 972 h 1984"/>
                  <a:gd name="T80" fmla="*/ 1748 w 2202"/>
                  <a:gd name="T81" fmla="*/ 1029 h 1984"/>
                  <a:gd name="T82" fmla="*/ 1829 w 2202"/>
                  <a:gd name="T83" fmla="*/ 1087 h 1984"/>
                  <a:gd name="T84" fmla="*/ 1903 w 2202"/>
                  <a:gd name="T85" fmla="*/ 1150 h 1984"/>
                  <a:gd name="T86" fmla="*/ 1967 w 2202"/>
                  <a:gd name="T87" fmla="*/ 1213 h 1984"/>
                  <a:gd name="T88" fmla="*/ 2030 w 2202"/>
                  <a:gd name="T89" fmla="*/ 1282 h 1984"/>
                  <a:gd name="T90" fmla="*/ 2082 w 2202"/>
                  <a:gd name="T91" fmla="*/ 1357 h 1984"/>
                  <a:gd name="T92" fmla="*/ 2128 w 2202"/>
                  <a:gd name="T93" fmla="*/ 1438 h 1984"/>
                  <a:gd name="T94" fmla="*/ 2162 w 2202"/>
                  <a:gd name="T95" fmla="*/ 1518 h 1984"/>
                  <a:gd name="T96" fmla="*/ 2185 w 2202"/>
                  <a:gd name="T97" fmla="*/ 1610 h 1984"/>
                  <a:gd name="T98" fmla="*/ 2197 w 2202"/>
                  <a:gd name="T99" fmla="*/ 1708 h 1984"/>
                  <a:gd name="T100" fmla="*/ 2197 w 2202"/>
                  <a:gd name="T101" fmla="*/ 1806 h 1984"/>
                  <a:gd name="T102" fmla="*/ 2202 w 2202"/>
                  <a:gd name="T103" fmla="*/ 1892 h 1984"/>
                  <a:gd name="T104" fmla="*/ 2202 w 2202"/>
                  <a:gd name="T105" fmla="*/ 1944 h 1984"/>
                  <a:gd name="T106" fmla="*/ 2197 w 2202"/>
                  <a:gd name="T107" fmla="*/ 1984 h 19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02"/>
                  <a:gd name="T163" fmla="*/ 0 h 1984"/>
                  <a:gd name="T164" fmla="*/ 2202 w 2202"/>
                  <a:gd name="T165" fmla="*/ 1984 h 19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02" h="1984">
                    <a:moveTo>
                      <a:pt x="2197" y="1984"/>
                    </a:moveTo>
                    <a:lnTo>
                      <a:pt x="2185" y="1949"/>
                    </a:lnTo>
                    <a:lnTo>
                      <a:pt x="2174" y="1915"/>
                    </a:lnTo>
                    <a:lnTo>
                      <a:pt x="2133" y="1852"/>
                    </a:lnTo>
                    <a:lnTo>
                      <a:pt x="2082" y="1794"/>
                    </a:lnTo>
                    <a:lnTo>
                      <a:pt x="2024" y="1742"/>
                    </a:lnTo>
                    <a:lnTo>
                      <a:pt x="1961" y="1696"/>
                    </a:lnTo>
                    <a:lnTo>
                      <a:pt x="1892" y="1645"/>
                    </a:lnTo>
                    <a:lnTo>
                      <a:pt x="1737" y="1553"/>
                    </a:lnTo>
                    <a:lnTo>
                      <a:pt x="1604" y="1472"/>
                    </a:lnTo>
                    <a:lnTo>
                      <a:pt x="1461" y="1403"/>
                    </a:lnTo>
                    <a:lnTo>
                      <a:pt x="1317" y="1340"/>
                    </a:lnTo>
                    <a:lnTo>
                      <a:pt x="1173" y="1277"/>
                    </a:lnTo>
                    <a:lnTo>
                      <a:pt x="909" y="1167"/>
                    </a:lnTo>
                    <a:lnTo>
                      <a:pt x="794" y="1116"/>
                    </a:lnTo>
                    <a:lnTo>
                      <a:pt x="690" y="1064"/>
                    </a:lnTo>
                    <a:lnTo>
                      <a:pt x="564" y="989"/>
                    </a:lnTo>
                    <a:lnTo>
                      <a:pt x="443" y="914"/>
                    </a:lnTo>
                    <a:lnTo>
                      <a:pt x="339" y="840"/>
                    </a:lnTo>
                    <a:lnTo>
                      <a:pt x="247" y="765"/>
                    </a:lnTo>
                    <a:lnTo>
                      <a:pt x="184" y="696"/>
                    </a:lnTo>
                    <a:lnTo>
                      <a:pt x="127" y="621"/>
                    </a:lnTo>
                    <a:lnTo>
                      <a:pt x="81" y="541"/>
                    </a:lnTo>
                    <a:lnTo>
                      <a:pt x="46" y="449"/>
                    </a:lnTo>
                    <a:lnTo>
                      <a:pt x="17" y="357"/>
                    </a:lnTo>
                    <a:lnTo>
                      <a:pt x="6" y="247"/>
                    </a:lnTo>
                    <a:lnTo>
                      <a:pt x="0" y="132"/>
                    </a:lnTo>
                    <a:lnTo>
                      <a:pt x="6" y="0"/>
                    </a:lnTo>
                    <a:lnTo>
                      <a:pt x="52" y="58"/>
                    </a:lnTo>
                    <a:lnTo>
                      <a:pt x="109" y="109"/>
                    </a:lnTo>
                    <a:lnTo>
                      <a:pt x="173" y="161"/>
                    </a:lnTo>
                    <a:lnTo>
                      <a:pt x="236" y="213"/>
                    </a:lnTo>
                    <a:lnTo>
                      <a:pt x="374" y="305"/>
                    </a:lnTo>
                    <a:lnTo>
                      <a:pt x="523" y="391"/>
                    </a:lnTo>
                    <a:lnTo>
                      <a:pt x="684" y="477"/>
                    </a:lnTo>
                    <a:lnTo>
                      <a:pt x="851" y="558"/>
                    </a:lnTo>
                    <a:lnTo>
                      <a:pt x="1185" y="719"/>
                    </a:lnTo>
                    <a:lnTo>
                      <a:pt x="1380" y="817"/>
                    </a:lnTo>
                    <a:lnTo>
                      <a:pt x="1570" y="920"/>
                    </a:lnTo>
                    <a:lnTo>
                      <a:pt x="1662" y="972"/>
                    </a:lnTo>
                    <a:lnTo>
                      <a:pt x="1748" y="1029"/>
                    </a:lnTo>
                    <a:lnTo>
                      <a:pt x="1829" y="1087"/>
                    </a:lnTo>
                    <a:lnTo>
                      <a:pt x="1903" y="1150"/>
                    </a:lnTo>
                    <a:lnTo>
                      <a:pt x="1967" y="1213"/>
                    </a:lnTo>
                    <a:lnTo>
                      <a:pt x="2030" y="1282"/>
                    </a:lnTo>
                    <a:lnTo>
                      <a:pt x="2082" y="1357"/>
                    </a:lnTo>
                    <a:lnTo>
                      <a:pt x="2128" y="1438"/>
                    </a:lnTo>
                    <a:lnTo>
                      <a:pt x="2162" y="1518"/>
                    </a:lnTo>
                    <a:lnTo>
                      <a:pt x="2185" y="1610"/>
                    </a:lnTo>
                    <a:lnTo>
                      <a:pt x="2197" y="1708"/>
                    </a:lnTo>
                    <a:lnTo>
                      <a:pt x="2197" y="1806"/>
                    </a:lnTo>
                    <a:lnTo>
                      <a:pt x="2202" y="1892"/>
                    </a:lnTo>
                    <a:lnTo>
                      <a:pt x="2202" y="1944"/>
                    </a:lnTo>
                    <a:lnTo>
                      <a:pt x="2197" y="198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auto">
              <a:xfrm>
                <a:off x="4580" y="6991"/>
                <a:ext cx="311" cy="529"/>
              </a:xfrm>
              <a:custGeom>
                <a:avLst/>
                <a:gdLst>
                  <a:gd name="T0" fmla="*/ 190 w 311"/>
                  <a:gd name="T1" fmla="*/ 132 h 529"/>
                  <a:gd name="T2" fmla="*/ 132 w 311"/>
                  <a:gd name="T3" fmla="*/ 75 h 529"/>
                  <a:gd name="T4" fmla="*/ 98 w 311"/>
                  <a:gd name="T5" fmla="*/ 35 h 529"/>
                  <a:gd name="T6" fmla="*/ 75 w 311"/>
                  <a:gd name="T7" fmla="*/ 0 h 529"/>
                  <a:gd name="T8" fmla="*/ 52 w 311"/>
                  <a:gd name="T9" fmla="*/ 69 h 529"/>
                  <a:gd name="T10" fmla="*/ 29 w 311"/>
                  <a:gd name="T11" fmla="*/ 144 h 529"/>
                  <a:gd name="T12" fmla="*/ 17 w 311"/>
                  <a:gd name="T13" fmla="*/ 230 h 529"/>
                  <a:gd name="T14" fmla="*/ 6 w 311"/>
                  <a:gd name="T15" fmla="*/ 334 h 529"/>
                  <a:gd name="T16" fmla="*/ 0 w 311"/>
                  <a:gd name="T17" fmla="*/ 431 h 529"/>
                  <a:gd name="T18" fmla="*/ 0 w 311"/>
                  <a:gd name="T19" fmla="*/ 529 h 529"/>
                  <a:gd name="T20" fmla="*/ 46 w 311"/>
                  <a:gd name="T21" fmla="*/ 483 h 529"/>
                  <a:gd name="T22" fmla="*/ 167 w 311"/>
                  <a:gd name="T23" fmla="*/ 362 h 529"/>
                  <a:gd name="T24" fmla="*/ 230 w 311"/>
                  <a:gd name="T25" fmla="*/ 299 h 529"/>
                  <a:gd name="T26" fmla="*/ 276 w 311"/>
                  <a:gd name="T27" fmla="*/ 259 h 529"/>
                  <a:gd name="T28" fmla="*/ 311 w 311"/>
                  <a:gd name="T29" fmla="*/ 236 h 529"/>
                  <a:gd name="T30" fmla="*/ 288 w 311"/>
                  <a:gd name="T31" fmla="*/ 224 h 529"/>
                  <a:gd name="T32" fmla="*/ 247 w 311"/>
                  <a:gd name="T33" fmla="*/ 190 h 529"/>
                  <a:gd name="T34" fmla="*/ 190 w 311"/>
                  <a:gd name="T35" fmla="*/ 132 h 5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1"/>
                  <a:gd name="T55" fmla="*/ 0 h 529"/>
                  <a:gd name="T56" fmla="*/ 311 w 311"/>
                  <a:gd name="T57" fmla="*/ 529 h 5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1" h="529">
                    <a:moveTo>
                      <a:pt x="190" y="132"/>
                    </a:moveTo>
                    <a:lnTo>
                      <a:pt x="132" y="75"/>
                    </a:lnTo>
                    <a:lnTo>
                      <a:pt x="98" y="35"/>
                    </a:lnTo>
                    <a:lnTo>
                      <a:pt x="75" y="0"/>
                    </a:lnTo>
                    <a:lnTo>
                      <a:pt x="52" y="69"/>
                    </a:lnTo>
                    <a:lnTo>
                      <a:pt x="29" y="144"/>
                    </a:lnTo>
                    <a:lnTo>
                      <a:pt x="17" y="230"/>
                    </a:lnTo>
                    <a:lnTo>
                      <a:pt x="6" y="334"/>
                    </a:lnTo>
                    <a:lnTo>
                      <a:pt x="0" y="431"/>
                    </a:lnTo>
                    <a:lnTo>
                      <a:pt x="0" y="529"/>
                    </a:lnTo>
                    <a:lnTo>
                      <a:pt x="46" y="483"/>
                    </a:lnTo>
                    <a:lnTo>
                      <a:pt x="167" y="362"/>
                    </a:lnTo>
                    <a:lnTo>
                      <a:pt x="230" y="299"/>
                    </a:lnTo>
                    <a:lnTo>
                      <a:pt x="276" y="259"/>
                    </a:lnTo>
                    <a:lnTo>
                      <a:pt x="311" y="236"/>
                    </a:lnTo>
                    <a:lnTo>
                      <a:pt x="288" y="224"/>
                    </a:lnTo>
                    <a:lnTo>
                      <a:pt x="247" y="190"/>
                    </a:lnTo>
                    <a:lnTo>
                      <a:pt x="190" y="13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20"/>
              <p:cNvSpPr>
                <a:spLocks/>
              </p:cNvSpPr>
              <p:nvPr/>
            </p:nvSpPr>
            <p:spPr bwMode="auto">
              <a:xfrm>
                <a:off x="6501" y="8538"/>
                <a:ext cx="304" cy="523"/>
              </a:xfrm>
              <a:custGeom>
                <a:avLst/>
                <a:gdLst>
                  <a:gd name="T0" fmla="*/ 115 w 304"/>
                  <a:gd name="T1" fmla="*/ 391 h 523"/>
                  <a:gd name="T2" fmla="*/ 178 w 304"/>
                  <a:gd name="T3" fmla="*/ 454 h 523"/>
                  <a:gd name="T4" fmla="*/ 212 w 304"/>
                  <a:gd name="T5" fmla="*/ 494 h 523"/>
                  <a:gd name="T6" fmla="*/ 235 w 304"/>
                  <a:gd name="T7" fmla="*/ 523 h 523"/>
                  <a:gd name="T8" fmla="*/ 258 w 304"/>
                  <a:gd name="T9" fmla="*/ 460 h 523"/>
                  <a:gd name="T10" fmla="*/ 276 w 304"/>
                  <a:gd name="T11" fmla="*/ 385 h 523"/>
                  <a:gd name="T12" fmla="*/ 293 w 304"/>
                  <a:gd name="T13" fmla="*/ 293 h 523"/>
                  <a:gd name="T14" fmla="*/ 304 w 304"/>
                  <a:gd name="T15" fmla="*/ 195 h 523"/>
                  <a:gd name="T16" fmla="*/ 304 w 304"/>
                  <a:gd name="T17" fmla="*/ 98 h 523"/>
                  <a:gd name="T18" fmla="*/ 304 w 304"/>
                  <a:gd name="T19" fmla="*/ 0 h 523"/>
                  <a:gd name="T20" fmla="*/ 264 w 304"/>
                  <a:gd name="T21" fmla="*/ 46 h 523"/>
                  <a:gd name="T22" fmla="*/ 143 w 304"/>
                  <a:gd name="T23" fmla="*/ 167 h 523"/>
                  <a:gd name="T24" fmla="*/ 80 w 304"/>
                  <a:gd name="T25" fmla="*/ 230 h 523"/>
                  <a:gd name="T26" fmla="*/ 34 w 304"/>
                  <a:gd name="T27" fmla="*/ 264 h 523"/>
                  <a:gd name="T28" fmla="*/ 0 w 304"/>
                  <a:gd name="T29" fmla="*/ 293 h 523"/>
                  <a:gd name="T30" fmla="*/ 23 w 304"/>
                  <a:gd name="T31" fmla="*/ 305 h 523"/>
                  <a:gd name="T32" fmla="*/ 57 w 304"/>
                  <a:gd name="T33" fmla="*/ 333 h 523"/>
                  <a:gd name="T34" fmla="*/ 115 w 304"/>
                  <a:gd name="T35" fmla="*/ 391 h 5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4"/>
                  <a:gd name="T55" fmla="*/ 0 h 523"/>
                  <a:gd name="T56" fmla="*/ 304 w 304"/>
                  <a:gd name="T57" fmla="*/ 523 h 5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4" h="523">
                    <a:moveTo>
                      <a:pt x="115" y="391"/>
                    </a:moveTo>
                    <a:lnTo>
                      <a:pt x="178" y="454"/>
                    </a:lnTo>
                    <a:lnTo>
                      <a:pt x="212" y="494"/>
                    </a:lnTo>
                    <a:lnTo>
                      <a:pt x="235" y="523"/>
                    </a:lnTo>
                    <a:lnTo>
                      <a:pt x="258" y="460"/>
                    </a:lnTo>
                    <a:lnTo>
                      <a:pt x="276" y="385"/>
                    </a:lnTo>
                    <a:lnTo>
                      <a:pt x="293" y="293"/>
                    </a:lnTo>
                    <a:lnTo>
                      <a:pt x="304" y="195"/>
                    </a:lnTo>
                    <a:lnTo>
                      <a:pt x="304" y="98"/>
                    </a:lnTo>
                    <a:lnTo>
                      <a:pt x="304" y="0"/>
                    </a:lnTo>
                    <a:lnTo>
                      <a:pt x="264" y="46"/>
                    </a:lnTo>
                    <a:lnTo>
                      <a:pt x="143" y="167"/>
                    </a:lnTo>
                    <a:lnTo>
                      <a:pt x="80" y="230"/>
                    </a:lnTo>
                    <a:lnTo>
                      <a:pt x="34" y="264"/>
                    </a:lnTo>
                    <a:lnTo>
                      <a:pt x="0" y="293"/>
                    </a:lnTo>
                    <a:lnTo>
                      <a:pt x="23" y="305"/>
                    </a:lnTo>
                    <a:lnTo>
                      <a:pt x="57" y="333"/>
                    </a:lnTo>
                    <a:lnTo>
                      <a:pt x="115" y="39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auto">
              <a:xfrm>
                <a:off x="2775" y="10228"/>
                <a:ext cx="839" cy="972"/>
              </a:xfrm>
              <a:custGeom>
                <a:avLst/>
                <a:gdLst>
                  <a:gd name="T0" fmla="*/ 322 w 839"/>
                  <a:gd name="T1" fmla="*/ 725 h 972"/>
                  <a:gd name="T2" fmla="*/ 270 w 839"/>
                  <a:gd name="T3" fmla="*/ 800 h 972"/>
                  <a:gd name="T4" fmla="*/ 253 w 839"/>
                  <a:gd name="T5" fmla="*/ 828 h 972"/>
                  <a:gd name="T6" fmla="*/ 247 w 839"/>
                  <a:gd name="T7" fmla="*/ 851 h 972"/>
                  <a:gd name="T8" fmla="*/ 247 w 839"/>
                  <a:gd name="T9" fmla="*/ 869 h 972"/>
                  <a:gd name="T10" fmla="*/ 253 w 839"/>
                  <a:gd name="T11" fmla="*/ 886 h 972"/>
                  <a:gd name="T12" fmla="*/ 264 w 839"/>
                  <a:gd name="T13" fmla="*/ 903 h 972"/>
                  <a:gd name="T14" fmla="*/ 287 w 839"/>
                  <a:gd name="T15" fmla="*/ 920 h 972"/>
                  <a:gd name="T16" fmla="*/ 310 w 839"/>
                  <a:gd name="T17" fmla="*/ 943 h 972"/>
                  <a:gd name="T18" fmla="*/ 310 w 839"/>
                  <a:gd name="T19" fmla="*/ 955 h 972"/>
                  <a:gd name="T20" fmla="*/ 304 w 839"/>
                  <a:gd name="T21" fmla="*/ 961 h 972"/>
                  <a:gd name="T22" fmla="*/ 299 w 839"/>
                  <a:gd name="T23" fmla="*/ 972 h 972"/>
                  <a:gd name="T24" fmla="*/ 287 w 839"/>
                  <a:gd name="T25" fmla="*/ 972 h 972"/>
                  <a:gd name="T26" fmla="*/ 149 w 839"/>
                  <a:gd name="T27" fmla="*/ 863 h 972"/>
                  <a:gd name="T28" fmla="*/ 0 w 839"/>
                  <a:gd name="T29" fmla="*/ 765 h 972"/>
                  <a:gd name="T30" fmla="*/ 0 w 839"/>
                  <a:gd name="T31" fmla="*/ 759 h 972"/>
                  <a:gd name="T32" fmla="*/ 5 w 839"/>
                  <a:gd name="T33" fmla="*/ 748 h 972"/>
                  <a:gd name="T34" fmla="*/ 11 w 839"/>
                  <a:gd name="T35" fmla="*/ 742 h 972"/>
                  <a:gd name="T36" fmla="*/ 17 w 839"/>
                  <a:gd name="T37" fmla="*/ 736 h 972"/>
                  <a:gd name="T38" fmla="*/ 51 w 839"/>
                  <a:gd name="T39" fmla="*/ 754 h 972"/>
                  <a:gd name="T40" fmla="*/ 74 w 839"/>
                  <a:gd name="T41" fmla="*/ 765 h 972"/>
                  <a:gd name="T42" fmla="*/ 97 w 839"/>
                  <a:gd name="T43" fmla="*/ 777 h 972"/>
                  <a:gd name="T44" fmla="*/ 115 w 839"/>
                  <a:gd name="T45" fmla="*/ 777 h 972"/>
                  <a:gd name="T46" fmla="*/ 132 w 839"/>
                  <a:gd name="T47" fmla="*/ 765 h 972"/>
                  <a:gd name="T48" fmla="*/ 149 w 839"/>
                  <a:gd name="T49" fmla="*/ 754 h 972"/>
                  <a:gd name="T50" fmla="*/ 172 w 839"/>
                  <a:gd name="T51" fmla="*/ 731 h 972"/>
                  <a:gd name="T52" fmla="*/ 224 w 839"/>
                  <a:gd name="T53" fmla="*/ 656 h 972"/>
                  <a:gd name="T54" fmla="*/ 517 w 839"/>
                  <a:gd name="T55" fmla="*/ 248 h 972"/>
                  <a:gd name="T56" fmla="*/ 569 w 839"/>
                  <a:gd name="T57" fmla="*/ 173 h 972"/>
                  <a:gd name="T58" fmla="*/ 586 w 839"/>
                  <a:gd name="T59" fmla="*/ 150 h 972"/>
                  <a:gd name="T60" fmla="*/ 592 w 839"/>
                  <a:gd name="T61" fmla="*/ 127 h 972"/>
                  <a:gd name="T62" fmla="*/ 592 w 839"/>
                  <a:gd name="T63" fmla="*/ 104 h 972"/>
                  <a:gd name="T64" fmla="*/ 586 w 839"/>
                  <a:gd name="T65" fmla="*/ 87 h 972"/>
                  <a:gd name="T66" fmla="*/ 575 w 839"/>
                  <a:gd name="T67" fmla="*/ 69 h 972"/>
                  <a:gd name="T68" fmla="*/ 552 w 839"/>
                  <a:gd name="T69" fmla="*/ 52 h 972"/>
                  <a:gd name="T70" fmla="*/ 529 w 839"/>
                  <a:gd name="T71" fmla="*/ 29 h 972"/>
                  <a:gd name="T72" fmla="*/ 529 w 839"/>
                  <a:gd name="T73" fmla="*/ 18 h 972"/>
                  <a:gd name="T74" fmla="*/ 534 w 839"/>
                  <a:gd name="T75" fmla="*/ 12 h 972"/>
                  <a:gd name="T76" fmla="*/ 540 w 839"/>
                  <a:gd name="T77" fmla="*/ 0 h 972"/>
                  <a:gd name="T78" fmla="*/ 552 w 839"/>
                  <a:gd name="T79" fmla="*/ 0 h 972"/>
                  <a:gd name="T80" fmla="*/ 690 w 839"/>
                  <a:gd name="T81" fmla="*/ 104 h 972"/>
                  <a:gd name="T82" fmla="*/ 839 w 839"/>
                  <a:gd name="T83" fmla="*/ 207 h 972"/>
                  <a:gd name="T84" fmla="*/ 839 w 839"/>
                  <a:gd name="T85" fmla="*/ 213 h 972"/>
                  <a:gd name="T86" fmla="*/ 833 w 839"/>
                  <a:gd name="T87" fmla="*/ 225 h 972"/>
                  <a:gd name="T88" fmla="*/ 828 w 839"/>
                  <a:gd name="T89" fmla="*/ 230 h 972"/>
                  <a:gd name="T90" fmla="*/ 816 w 839"/>
                  <a:gd name="T91" fmla="*/ 236 h 972"/>
                  <a:gd name="T92" fmla="*/ 787 w 839"/>
                  <a:gd name="T93" fmla="*/ 219 h 972"/>
                  <a:gd name="T94" fmla="*/ 764 w 839"/>
                  <a:gd name="T95" fmla="*/ 207 h 972"/>
                  <a:gd name="T96" fmla="*/ 741 w 839"/>
                  <a:gd name="T97" fmla="*/ 202 h 972"/>
                  <a:gd name="T98" fmla="*/ 724 w 839"/>
                  <a:gd name="T99" fmla="*/ 202 h 972"/>
                  <a:gd name="T100" fmla="*/ 707 w 839"/>
                  <a:gd name="T101" fmla="*/ 207 h 972"/>
                  <a:gd name="T102" fmla="*/ 690 w 839"/>
                  <a:gd name="T103" fmla="*/ 219 h 972"/>
                  <a:gd name="T104" fmla="*/ 667 w 839"/>
                  <a:gd name="T105" fmla="*/ 242 h 972"/>
                  <a:gd name="T106" fmla="*/ 615 w 839"/>
                  <a:gd name="T107" fmla="*/ 317 h 972"/>
                  <a:gd name="T108" fmla="*/ 322 w 839"/>
                  <a:gd name="T109" fmla="*/ 725 h 9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9"/>
                  <a:gd name="T166" fmla="*/ 0 h 972"/>
                  <a:gd name="T167" fmla="*/ 839 w 839"/>
                  <a:gd name="T168" fmla="*/ 972 h 9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9" h="972">
                    <a:moveTo>
                      <a:pt x="322" y="725"/>
                    </a:moveTo>
                    <a:lnTo>
                      <a:pt x="270" y="800"/>
                    </a:lnTo>
                    <a:lnTo>
                      <a:pt x="253" y="828"/>
                    </a:lnTo>
                    <a:lnTo>
                      <a:pt x="247" y="851"/>
                    </a:lnTo>
                    <a:lnTo>
                      <a:pt x="247" y="869"/>
                    </a:lnTo>
                    <a:lnTo>
                      <a:pt x="253" y="886"/>
                    </a:lnTo>
                    <a:lnTo>
                      <a:pt x="264" y="903"/>
                    </a:lnTo>
                    <a:lnTo>
                      <a:pt x="287" y="920"/>
                    </a:lnTo>
                    <a:lnTo>
                      <a:pt x="310" y="943"/>
                    </a:lnTo>
                    <a:lnTo>
                      <a:pt x="310" y="955"/>
                    </a:lnTo>
                    <a:lnTo>
                      <a:pt x="304" y="961"/>
                    </a:lnTo>
                    <a:lnTo>
                      <a:pt x="299" y="972"/>
                    </a:lnTo>
                    <a:lnTo>
                      <a:pt x="287" y="972"/>
                    </a:lnTo>
                    <a:lnTo>
                      <a:pt x="149" y="863"/>
                    </a:lnTo>
                    <a:lnTo>
                      <a:pt x="0" y="765"/>
                    </a:lnTo>
                    <a:lnTo>
                      <a:pt x="0" y="759"/>
                    </a:lnTo>
                    <a:lnTo>
                      <a:pt x="5" y="748"/>
                    </a:lnTo>
                    <a:lnTo>
                      <a:pt x="11" y="742"/>
                    </a:lnTo>
                    <a:lnTo>
                      <a:pt x="17" y="736"/>
                    </a:lnTo>
                    <a:lnTo>
                      <a:pt x="51" y="754"/>
                    </a:lnTo>
                    <a:lnTo>
                      <a:pt x="74" y="765"/>
                    </a:lnTo>
                    <a:lnTo>
                      <a:pt x="97" y="777"/>
                    </a:lnTo>
                    <a:lnTo>
                      <a:pt x="115" y="777"/>
                    </a:lnTo>
                    <a:lnTo>
                      <a:pt x="132" y="765"/>
                    </a:lnTo>
                    <a:lnTo>
                      <a:pt x="149" y="754"/>
                    </a:lnTo>
                    <a:lnTo>
                      <a:pt x="172" y="731"/>
                    </a:lnTo>
                    <a:lnTo>
                      <a:pt x="224" y="656"/>
                    </a:lnTo>
                    <a:lnTo>
                      <a:pt x="517" y="248"/>
                    </a:lnTo>
                    <a:lnTo>
                      <a:pt x="569" y="173"/>
                    </a:lnTo>
                    <a:lnTo>
                      <a:pt x="586" y="150"/>
                    </a:lnTo>
                    <a:lnTo>
                      <a:pt x="592" y="127"/>
                    </a:lnTo>
                    <a:lnTo>
                      <a:pt x="592" y="104"/>
                    </a:lnTo>
                    <a:lnTo>
                      <a:pt x="586" y="87"/>
                    </a:lnTo>
                    <a:lnTo>
                      <a:pt x="575" y="69"/>
                    </a:lnTo>
                    <a:lnTo>
                      <a:pt x="552" y="52"/>
                    </a:lnTo>
                    <a:lnTo>
                      <a:pt x="529" y="29"/>
                    </a:lnTo>
                    <a:lnTo>
                      <a:pt x="529" y="18"/>
                    </a:lnTo>
                    <a:lnTo>
                      <a:pt x="534" y="12"/>
                    </a:lnTo>
                    <a:lnTo>
                      <a:pt x="540" y="0"/>
                    </a:lnTo>
                    <a:lnTo>
                      <a:pt x="552" y="0"/>
                    </a:lnTo>
                    <a:lnTo>
                      <a:pt x="690" y="104"/>
                    </a:lnTo>
                    <a:lnTo>
                      <a:pt x="839" y="207"/>
                    </a:lnTo>
                    <a:lnTo>
                      <a:pt x="839" y="213"/>
                    </a:lnTo>
                    <a:lnTo>
                      <a:pt x="833" y="225"/>
                    </a:lnTo>
                    <a:lnTo>
                      <a:pt x="828" y="230"/>
                    </a:lnTo>
                    <a:lnTo>
                      <a:pt x="816" y="236"/>
                    </a:lnTo>
                    <a:lnTo>
                      <a:pt x="787" y="219"/>
                    </a:lnTo>
                    <a:lnTo>
                      <a:pt x="764" y="207"/>
                    </a:lnTo>
                    <a:lnTo>
                      <a:pt x="741" y="202"/>
                    </a:lnTo>
                    <a:lnTo>
                      <a:pt x="724" y="202"/>
                    </a:lnTo>
                    <a:lnTo>
                      <a:pt x="707" y="207"/>
                    </a:lnTo>
                    <a:lnTo>
                      <a:pt x="690" y="219"/>
                    </a:lnTo>
                    <a:lnTo>
                      <a:pt x="667" y="242"/>
                    </a:lnTo>
                    <a:lnTo>
                      <a:pt x="615" y="317"/>
                    </a:lnTo>
                    <a:lnTo>
                      <a:pt x="322" y="72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2286" y="9935"/>
                <a:ext cx="966" cy="851"/>
              </a:xfrm>
              <a:custGeom>
                <a:avLst/>
                <a:gdLst>
                  <a:gd name="T0" fmla="*/ 891 w 966"/>
                  <a:gd name="T1" fmla="*/ 155 h 851"/>
                  <a:gd name="T2" fmla="*/ 954 w 966"/>
                  <a:gd name="T3" fmla="*/ 253 h 851"/>
                  <a:gd name="T4" fmla="*/ 949 w 966"/>
                  <a:gd name="T5" fmla="*/ 316 h 851"/>
                  <a:gd name="T6" fmla="*/ 891 w 966"/>
                  <a:gd name="T7" fmla="*/ 408 h 851"/>
                  <a:gd name="T8" fmla="*/ 845 w 966"/>
                  <a:gd name="T9" fmla="*/ 454 h 851"/>
                  <a:gd name="T10" fmla="*/ 834 w 966"/>
                  <a:gd name="T11" fmla="*/ 443 h 851"/>
                  <a:gd name="T12" fmla="*/ 857 w 966"/>
                  <a:gd name="T13" fmla="*/ 368 h 851"/>
                  <a:gd name="T14" fmla="*/ 868 w 966"/>
                  <a:gd name="T15" fmla="*/ 288 h 851"/>
                  <a:gd name="T16" fmla="*/ 857 w 966"/>
                  <a:gd name="T17" fmla="*/ 201 h 851"/>
                  <a:gd name="T18" fmla="*/ 793 w 966"/>
                  <a:gd name="T19" fmla="*/ 115 h 851"/>
                  <a:gd name="T20" fmla="*/ 730 w 966"/>
                  <a:gd name="T21" fmla="*/ 69 h 851"/>
                  <a:gd name="T22" fmla="*/ 661 w 966"/>
                  <a:gd name="T23" fmla="*/ 58 h 851"/>
                  <a:gd name="T24" fmla="*/ 604 w 966"/>
                  <a:gd name="T25" fmla="*/ 75 h 851"/>
                  <a:gd name="T26" fmla="*/ 552 w 966"/>
                  <a:gd name="T27" fmla="*/ 115 h 851"/>
                  <a:gd name="T28" fmla="*/ 512 w 966"/>
                  <a:gd name="T29" fmla="*/ 173 h 851"/>
                  <a:gd name="T30" fmla="*/ 494 w 966"/>
                  <a:gd name="T31" fmla="*/ 224 h 851"/>
                  <a:gd name="T32" fmla="*/ 494 w 966"/>
                  <a:gd name="T33" fmla="*/ 293 h 851"/>
                  <a:gd name="T34" fmla="*/ 540 w 966"/>
                  <a:gd name="T35" fmla="*/ 495 h 851"/>
                  <a:gd name="T36" fmla="*/ 558 w 966"/>
                  <a:gd name="T37" fmla="*/ 598 h 851"/>
                  <a:gd name="T38" fmla="*/ 546 w 966"/>
                  <a:gd name="T39" fmla="*/ 667 h 851"/>
                  <a:gd name="T40" fmla="*/ 517 w 966"/>
                  <a:gd name="T41" fmla="*/ 742 h 851"/>
                  <a:gd name="T42" fmla="*/ 454 w 966"/>
                  <a:gd name="T43" fmla="*/ 805 h 851"/>
                  <a:gd name="T44" fmla="*/ 368 w 966"/>
                  <a:gd name="T45" fmla="*/ 845 h 851"/>
                  <a:gd name="T46" fmla="*/ 264 w 966"/>
                  <a:gd name="T47" fmla="*/ 845 h 851"/>
                  <a:gd name="T48" fmla="*/ 167 w 966"/>
                  <a:gd name="T49" fmla="*/ 799 h 851"/>
                  <a:gd name="T50" fmla="*/ 63 w 966"/>
                  <a:gd name="T51" fmla="*/ 707 h 851"/>
                  <a:gd name="T52" fmla="*/ 0 w 966"/>
                  <a:gd name="T53" fmla="*/ 615 h 851"/>
                  <a:gd name="T54" fmla="*/ 40 w 966"/>
                  <a:gd name="T55" fmla="*/ 546 h 851"/>
                  <a:gd name="T56" fmla="*/ 98 w 966"/>
                  <a:gd name="T57" fmla="*/ 472 h 851"/>
                  <a:gd name="T58" fmla="*/ 115 w 966"/>
                  <a:gd name="T59" fmla="*/ 477 h 851"/>
                  <a:gd name="T60" fmla="*/ 126 w 966"/>
                  <a:gd name="T61" fmla="*/ 489 h 851"/>
                  <a:gd name="T62" fmla="*/ 98 w 966"/>
                  <a:gd name="T63" fmla="*/ 575 h 851"/>
                  <a:gd name="T64" fmla="*/ 98 w 966"/>
                  <a:gd name="T65" fmla="*/ 638 h 851"/>
                  <a:gd name="T66" fmla="*/ 126 w 966"/>
                  <a:gd name="T67" fmla="*/ 702 h 851"/>
                  <a:gd name="T68" fmla="*/ 195 w 966"/>
                  <a:gd name="T69" fmla="*/ 771 h 851"/>
                  <a:gd name="T70" fmla="*/ 264 w 966"/>
                  <a:gd name="T71" fmla="*/ 794 h 851"/>
                  <a:gd name="T72" fmla="*/ 322 w 966"/>
                  <a:gd name="T73" fmla="*/ 782 h 851"/>
                  <a:gd name="T74" fmla="*/ 368 w 966"/>
                  <a:gd name="T75" fmla="*/ 753 h 851"/>
                  <a:gd name="T76" fmla="*/ 408 w 966"/>
                  <a:gd name="T77" fmla="*/ 713 h 851"/>
                  <a:gd name="T78" fmla="*/ 425 w 966"/>
                  <a:gd name="T79" fmla="*/ 661 h 851"/>
                  <a:gd name="T80" fmla="*/ 425 w 966"/>
                  <a:gd name="T81" fmla="*/ 581 h 851"/>
                  <a:gd name="T82" fmla="*/ 385 w 966"/>
                  <a:gd name="T83" fmla="*/ 403 h 851"/>
                  <a:gd name="T84" fmla="*/ 362 w 966"/>
                  <a:gd name="T85" fmla="*/ 282 h 851"/>
                  <a:gd name="T86" fmla="*/ 374 w 966"/>
                  <a:gd name="T87" fmla="*/ 201 h 851"/>
                  <a:gd name="T88" fmla="*/ 408 w 966"/>
                  <a:gd name="T89" fmla="*/ 121 h 851"/>
                  <a:gd name="T90" fmla="*/ 483 w 966"/>
                  <a:gd name="T91" fmla="*/ 46 h 851"/>
                  <a:gd name="T92" fmla="*/ 575 w 966"/>
                  <a:gd name="T93" fmla="*/ 0 h 851"/>
                  <a:gd name="T94" fmla="*/ 678 w 966"/>
                  <a:gd name="T95" fmla="*/ 6 h 851"/>
                  <a:gd name="T96" fmla="*/ 788 w 966"/>
                  <a:gd name="T97" fmla="*/ 52 h 85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66"/>
                  <a:gd name="T148" fmla="*/ 0 h 851"/>
                  <a:gd name="T149" fmla="*/ 966 w 966"/>
                  <a:gd name="T150" fmla="*/ 851 h 85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66" h="851">
                    <a:moveTo>
                      <a:pt x="839" y="92"/>
                    </a:moveTo>
                    <a:lnTo>
                      <a:pt x="891" y="155"/>
                    </a:lnTo>
                    <a:lnTo>
                      <a:pt x="931" y="207"/>
                    </a:lnTo>
                    <a:lnTo>
                      <a:pt x="954" y="253"/>
                    </a:lnTo>
                    <a:lnTo>
                      <a:pt x="966" y="282"/>
                    </a:lnTo>
                    <a:lnTo>
                      <a:pt x="949" y="316"/>
                    </a:lnTo>
                    <a:lnTo>
                      <a:pt x="926" y="362"/>
                    </a:lnTo>
                    <a:lnTo>
                      <a:pt x="891" y="408"/>
                    </a:lnTo>
                    <a:lnTo>
                      <a:pt x="857" y="454"/>
                    </a:lnTo>
                    <a:lnTo>
                      <a:pt x="845" y="454"/>
                    </a:lnTo>
                    <a:lnTo>
                      <a:pt x="839" y="449"/>
                    </a:lnTo>
                    <a:lnTo>
                      <a:pt x="834" y="443"/>
                    </a:lnTo>
                    <a:lnTo>
                      <a:pt x="828" y="431"/>
                    </a:lnTo>
                    <a:lnTo>
                      <a:pt x="857" y="368"/>
                    </a:lnTo>
                    <a:lnTo>
                      <a:pt x="862" y="334"/>
                    </a:lnTo>
                    <a:lnTo>
                      <a:pt x="868" y="288"/>
                    </a:lnTo>
                    <a:lnTo>
                      <a:pt x="868" y="247"/>
                    </a:lnTo>
                    <a:lnTo>
                      <a:pt x="857" y="201"/>
                    </a:lnTo>
                    <a:lnTo>
                      <a:pt x="834" y="155"/>
                    </a:lnTo>
                    <a:lnTo>
                      <a:pt x="793" y="115"/>
                    </a:lnTo>
                    <a:lnTo>
                      <a:pt x="759" y="86"/>
                    </a:lnTo>
                    <a:lnTo>
                      <a:pt x="730" y="69"/>
                    </a:lnTo>
                    <a:lnTo>
                      <a:pt x="696" y="63"/>
                    </a:lnTo>
                    <a:lnTo>
                      <a:pt x="661" y="58"/>
                    </a:lnTo>
                    <a:lnTo>
                      <a:pt x="632" y="63"/>
                    </a:lnTo>
                    <a:lnTo>
                      <a:pt x="604" y="75"/>
                    </a:lnTo>
                    <a:lnTo>
                      <a:pt x="575" y="92"/>
                    </a:lnTo>
                    <a:lnTo>
                      <a:pt x="552" y="115"/>
                    </a:lnTo>
                    <a:lnTo>
                      <a:pt x="523" y="150"/>
                    </a:lnTo>
                    <a:lnTo>
                      <a:pt x="512" y="173"/>
                    </a:lnTo>
                    <a:lnTo>
                      <a:pt x="500" y="196"/>
                    </a:lnTo>
                    <a:lnTo>
                      <a:pt x="494" y="224"/>
                    </a:lnTo>
                    <a:lnTo>
                      <a:pt x="494" y="259"/>
                    </a:lnTo>
                    <a:lnTo>
                      <a:pt x="494" y="293"/>
                    </a:lnTo>
                    <a:lnTo>
                      <a:pt x="506" y="339"/>
                    </a:lnTo>
                    <a:lnTo>
                      <a:pt x="540" y="495"/>
                    </a:lnTo>
                    <a:lnTo>
                      <a:pt x="552" y="558"/>
                    </a:lnTo>
                    <a:lnTo>
                      <a:pt x="558" y="598"/>
                    </a:lnTo>
                    <a:lnTo>
                      <a:pt x="552" y="633"/>
                    </a:lnTo>
                    <a:lnTo>
                      <a:pt x="546" y="667"/>
                    </a:lnTo>
                    <a:lnTo>
                      <a:pt x="535" y="707"/>
                    </a:lnTo>
                    <a:lnTo>
                      <a:pt x="517" y="742"/>
                    </a:lnTo>
                    <a:lnTo>
                      <a:pt x="489" y="776"/>
                    </a:lnTo>
                    <a:lnTo>
                      <a:pt x="454" y="805"/>
                    </a:lnTo>
                    <a:lnTo>
                      <a:pt x="414" y="828"/>
                    </a:lnTo>
                    <a:lnTo>
                      <a:pt x="368" y="845"/>
                    </a:lnTo>
                    <a:lnTo>
                      <a:pt x="316" y="851"/>
                    </a:lnTo>
                    <a:lnTo>
                      <a:pt x="264" y="845"/>
                    </a:lnTo>
                    <a:lnTo>
                      <a:pt x="218" y="828"/>
                    </a:lnTo>
                    <a:lnTo>
                      <a:pt x="167" y="799"/>
                    </a:lnTo>
                    <a:lnTo>
                      <a:pt x="115" y="759"/>
                    </a:lnTo>
                    <a:lnTo>
                      <a:pt x="63" y="707"/>
                    </a:lnTo>
                    <a:lnTo>
                      <a:pt x="29" y="656"/>
                    </a:lnTo>
                    <a:lnTo>
                      <a:pt x="0" y="615"/>
                    </a:lnTo>
                    <a:lnTo>
                      <a:pt x="11" y="581"/>
                    </a:lnTo>
                    <a:lnTo>
                      <a:pt x="40" y="546"/>
                    </a:lnTo>
                    <a:lnTo>
                      <a:pt x="69" y="506"/>
                    </a:lnTo>
                    <a:lnTo>
                      <a:pt x="98" y="472"/>
                    </a:lnTo>
                    <a:lnTo>
                      <a:pt x="103" y="472"/>
                    </a:lnTo>
                    <a:lnTo>
                      <a:pt x="115" y="477"/>
                    </a:lnTo>
                    <a:lnTo>
                      <a:pt x="121" y="483"/>
                    </a:lnTo>
                    <a:lnTo>
                      <a:pt x="126" y="489"/>
                    </a:lnTo>
                    <a:lnTo>
                      <a:pt x="103" y="541"/>
                    </a:lnTo>
                    <a:lnTo>
                      <a:pt x="98" y="575"/>
                    </a:lnTo>
                    <a:lnTo>
                      <a:pt x="92" y="604"/>
                    </a:lnTo>
                    <a:lnTo>
                      <a:pt x="98" y="638"/>
                    </a:lnTo>
                    <a:lnTo>
                      <a:pt x="109" y="673"/>
                    </a:lnTo>
                    <a:lnTo>
                      <a:pt x="126" y="702"/>
                    </a:lnTo>
                    <a:lnTo>
                      <a:pt x="161" y="736"/>
                    </a:lnTo>
                    <a:lnTo>
                      <a:pt x="195" y="771"/>
                    </a:lnTo>
                    <a:lnTo>
                      <a:pt x="230" y="788"/>
                    </a:lnTo>
                    <a:lnTo>
                      <a:pt x="264" y="794"/>
                    </a:lnTo>
                    <a:lnTo>
                      <a:pt x="293" y="794"/>
                    </a:lnTo>
                    <a:lnTo>
                      <a:pt x="322" y="782"/>
                    </a:lnTo>
                    <a:lnTo>
                      <a:pt x="351" y="771"/>
                    </a:lnTo>
                    <a:lnTo>
                      <a:pt x="368" y="753"/>
                    </a:lnTo>
                    <a:lnTo>
                      <a:pt x="391" y="736"/>
                    </a:lnTo>
                    <a:lnTo>
                      <a:pt x="408" y="713"/>
                    </a:lnTo>
                    <a:lnTo>
                      <a:pt x="420" y="690"/>
                    </a:lnTo>
                    <a:lnTo>
                      <a:pt x="425" y="661"/>
                    </a:lnTo>
                    <a:lnTo>
                      <a:pt x="431" y="633"/>
                    </a:lnTo>
                    <a:lnTo>
                      <a:pt x="425" y="581"/>
                    </a:lnTo>
                    <a:lnTo>
                      <a:pt x="420" y="529"/>
                    </a:lnTo>
                    <a:lnTo>
                      <a:pt x="385" y="403"/>
                    </a:lnTo>
                    <a:lnTo>
                      <a:pt x="368" y="322"/>
                    </a:lnTo>
                    <a:lnTo>
                      <a:pt x="362" y="282"/>
                    </a:lnTo>
                    <a:lnTo>
                      <a:pt x="368" y="242"/>
                    </a:lnTo>
                    <a:lnTo>
                      <a:pt x="374" y="201"/>
                    </a:lnTo>
                    <a:lnTo>
                      <a:pt x="385" y="155"/>
                    </a:lnTo>
                    <a:lnTo>
                      <a:pt x="408" y="121"/>
                    </a:lnTo>
                    <a:lnTo>
                      <a:pt x="437" y="81"/>
                    </a:lnTo>
                    <a:lnTo>
                      <a:pt x="483" y="46"/>
                    </a:lnTo>
                    <a:lnTo>
                      <a:pt x="529" y="17"/>
                    </a:lnTo>
                    <a:lnTo>
                      <a:pt x="575" y="0"/>
                    </a:lnTo>
                    <a:lnTo>
                      <a:pt x="627" y="0"/>
                    </a:lnTo>
                    <a:lnTo>
                      <a:pt x="678" y="6"/>
                    </a:lnTo>
                    <a:lnTo>
                      <a:pt x="730" y="23"/>
                    </a:lnTo>
                    <a:lnTo>
                      <a:pt x="788" y="52"/>
                    </a:lnTo>
                    <a:lnTo>
                      <a:pt x="839" y="9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1567" y="9354"/>
                <a:ext cx="1173" cy="1053"/>
              </a:xfrm>
              <a:custGeom>
                <a:avLst/>
                <a:gdLst>
                  <a:gd name="T0" fmla="*/ 914 w 1173"/>
                  <a:gd name="T1" fmla="*/ 179 h 1053"/>
                  <a:gd name="T2" fmla="*/ 955 w 1173"/>
                  <a:gd name="T3" fmla="*/ 138 h 1053"/>
                  <a:gd name="T4" fmla="*/ 960 w 1173"/>
                  <a:gd name="T5" fmla="*/ 104 h 1053"/>
                  <a:gd name="T6" fmla="*/ 937 w 1173"/>
                  <a:gd name="T7" fmla="*/ 58 h 1053"/>
                  <a:gd name="T8" fmla="*/ 914 w 1173"/>
                  <a:gd name="T9" fmla="*/ 12 h 1053"/>
                  <a:gd name="T10" fmla="*/ 937 w 1173"/>
                  <a:gd name="T11" fmla="*/ 0 h 1053"/>
                  <a:gd name="T12" fmla="*/ 1052 w 1173"/>
                  <a:gd name="T13" fmla="*/ 150 h 1053"/>
                  <a:gd name="T14" fmla="*/ 1167 w 1173"/>
                  <a:gd name="T15" fmla="*/ 317 h 1053"/>
                  <a:gd name="T16" fmla="*/ 1156 w 1173"/>
                  <a:gd name="T17" fmla="*/ 328 h 1053"/>
                  <a:gd name="T18" fmla="*/ 1110 w 1173"/>
                  <a:gd name="T19" fmla="*/ 288 h 1053"/>
                  <a:gd name="T20" fmla="*/ 1075 w 1173"/>
                  <a:gd name="T21" fmla="*/ 259 h 1053"/>
                  <a:gd name="T22" fmla="*/ 1035 w 1173"/>
                  <a:gd name="T23" fmla="*/ 253 h 1053"/>
                  <a:gd name="T24" fmla="*/ 989 w 1173"/>
                  <a:gd name="T25" fmla="*/ 271 h 1053"/>
                  <a:gd name="T26" fmla="*/ 408 w 1173"/>
                  <a:gd name="T27" fmla="*/ 702 h 1053"/>
                  <a:gd name="T28" fmla="*/ 380 w 1173"/>
                  <a:gd name="T29" fmla="*/ 731 h 1053"/>
                  <a:gd name="T30" fmla="*/ 397 w 1173"/>
                  <a:gd name="T31" fmla="*/ 765 h 1053"/>
                  <a:gd name="T32" fmla="*/ 472 w 1173"/>
                  <a:gd name="T33" fmla="*/ 863 h 1053"/>
                  <a:gd name="T34" fmla="*/ 541 w 1173"/>
                  <a:gd name="T35" fmla="*/ 926 h 1053"/>
                  <a:gd name="T36" fmla="*/ 575 w 1173"/>
                  <a:gd name="T37" fmla="*/ 943 h 1053"/>
                  <a:gd name="T38" fmla="*/ 638 w 1173"/>
                  <a:gd name="T39" fmla="*/ 949 h 1053"/>
                  <a:gd name="T40" fmla="*/ 702 w 1173"/>
                  <a:gd name="T41" fmla="*/ 943 h 1053"/>
                  <a:gd name="T42" fmla="*/ 707 w 1173"/>
                  <a:gd name="T43" fmla="*/ 961 h 1053"/>
                  <a:gd name="T44" fmla="*/ 604 w 1173"/>
                  <a:gd name="T45" fmla="*/ 1012 h 1053"/>
                  <a:gd name="T46" fmla="*/ 495 w 1173"/>
                  <a:gd name="T47" fmla="*/ 1047 h 1053"/>
                  <a:gd name="T48" fmla="*/ 500 w 1173"/>
                  <a:gd name="T49" fmla="*/ 1018 h 1053"/>
                  <a:gd name="T50" fmla="*/ 500 w 1173"/>
                  <a:gd name="T51" fmla="*/ 995 h 1053"/>
                  <a:gd name="T52" fmla="*/ 477 w 1173"/>
                  <a:gd name="T53" fmla="*/ 949 h 1053"/>
                  <a:gd name="T54" fmla="*/ 109 w 1173"/>
                  <a:gd name="T55" fmla="*/ 449 h 1053"/>
                  <a:gd name="T56" fmla="*/ 63 w 1173"/>
                  <a:gd name="T57" fmla="*/ 397 h 1053"/>
                  <a:gd name="T58" fmla="*/ 12 w 1173"/>
                  <a:gd name="T59" fmla="*/ 386 h 1053"/>
                  <a:gd name="T60" fmla="*/ 0 w 1173"/>
                  <a:gd name="T61" fmla="*/ 363 h 1053"/>
                  <a:gd name="T62" fmla="*/ 104 w 1173"/>
                  <a:gd name="T63" fmla="*/ 311 h 1053"/>
                  <a:gd name="T64" fmla="*/ 184 w 1173"/>
                  <a:gd name="T65" fmla="*/ 253 h 1053"/>
                  <a:gd name="T66" fmla="*/ 201 w 1173"/>
                  <a:gd name="T67" fmla="*/ 259 h 1053"/>
                  <a:gd name="T68" fmla="*/ 213 w 1173"/>
                  <a:gd name="T69" fmla="*/ 282 h 1053"/>
                  <a:gd name="T70" fmla="*/ 155 w 1173"/>
                  <a:gd name="T71" fmla="*/ 351 h 1053"/>
                  <a:gd name="T72" fmla="*/ 155 w 1173"/>
                  <a:gd name="T73" fmla="*/ 403 h 1053"/>
                  <a:gd name="T74" fmla="*/ 190 w 1173"/>
                  <a:gd name="T75" fmla="*/ 478 h 1053"/>
                  <a:gd name="T76" fmla="*/ 276 w 1173"/>
                  <a:gd name="T77" fmla="*/ 604 h 1053"/>
                  <a:gd name="T78" fmla="*/ 305 w 1173"/>
                  <a:gd name="T79" fmla="*/ 627 h 1053"/>
                  <a:gd name="T80" fmla="*/ 339 w 1173"/>
                  <a:gd name="T81" fmla="*/ 610 h 10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73"/>
                  <a:gd name="T124" fmla="*/ 0 h 1053"/>
                  <a:gd name="T125" fmla="*/ 1173 w 1173"/>
                  <a:gd name="T126" fmla="*/ 1053 h 10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73" h="1053">
                    <a:moveTo>
                      <a:pt x="845" y="230"/>
                    </a:moveTo>
                    <a:lnTo>
                      <a:pt x="914" y="179"/>
                    </a:lnTo>
                    <a:lnTo>
                      <a:pt x="937" y="156"/>
                    </a:lnTo>
                    <a:lnTo>
                      <a:pt x="955" y="138"/>
                    </a:lnTo>
                    <a:lnTo>
                      <a:pt x="960" y="121"/>
                    </a:lnTo>
                    <a:lnTo>
                      <a:pt x="960" y="104"/>
                    </a:lnTo>
                    <a:lnTo>
                      <a:pt x="949" y="81"/>
                    </a:lnTo>
                    <a:lnTo>
                      <a:pt x="937" y="58"/>
                    </a:lnTo>
                    <a:lnTo>
                      <a:pt x="914" y="18"/>
                    </a:lnTo>
                    <a:lnTo>
                      <a:pt x="914" y="12"/>
                    </a:lnTo>
                    <a:lnTo>
                      <a:pt x="926" y="6"/>
                    </a:lnTo>
                    <a:lnTo>
                      <a:pt x="937" y="0"/>
                    </a:lnTo>
                    <a:lnTo>
                      <a:pt x="943" y="0"/>
                    </a:lnTo>
                    <a:lnTo>
                      <a:pt x="1052" y="150"/>
                    </a:lnTo>
                    <a:lnTo>
                      <a:pt x="1173" y="305"/>
                    </a:lnTo>
                    <a:lnTo>
                      <a:pt x="1167" y="317"/>
                    </a:lnTo>
                    <a:lnTo>
                      <a:pt x="1162" y="322"/>
                    </a:lnTo>
                    <a:lnTo>
                      <a:pt x="1156" y="328"/>
                    </a:lnTo>
                    <a:lnTo>
                      <a:pt x="1144" y="328"/>
                    </a:lnTo>
                    <a:lnTo>
                      <a:pt x="1110" y="288"/>
                    </a:lnTo>
                    <a:lnTo>
                      <a:pt x="1093" y="271"/>
                    </a:lnTo>
                    <a:lnTo>
                      <a:pt x="1075" y="259"/>
                    </a:lnTo>
                    <a:lnTo>
                      <a:pt x="1058" y="248"/>
                    </a:lnTo>
                    <a:lnTo>
                      <a:pt x="1035" y="253"/>
                    </a:lnTo>
                    <a:lnTo>
                      <a:pt x="1018" y="259"/>
                    </a:lnTo>
                    <a:lnTo>
                      <a:pt x="989" y="271"/>
                    </a:lnTo>
                    <a:lnTo>
                      <a:pt x="914" y="322"/>
                    </a:lnTo>
                    <a:lnTo>
                      <a:pt x="408" y="702"/>
                    </a:lnTo>
                    <a:lnTo>
                      <a:pt x="391" y="719"/>
                    </a:lnTo>
                    <a:lnTo>
                      <a:pt x="380" y="731"/>
                    </a:lnTo>
                    <a:lnTo>
                      <a:pt x="385" y="742"/>
                    </a:lnTo>
                    <a:lnTo>
                      <a:pt x="397" y="765"/>
                    </a:lnTo>
                    <a:lnTo>
                      <a:pt x="443" y="828"/>
                    </a:lnTo>
                    <a:lnTo>
                      <a:pt x="472" y="863"/>
                    </a:lnTo>
                    <a:lnTo>
                      <a:pt x="506" y="897"/>
                    </a:lnTo>
                    <a:lnTo>
                      <a:pt x="541" y="926"/>
                    </a:lnTo>
                    <a:lnTo>
                      <a:pt x="558" y="938"/>
                    </a:lnTo>
                    <a:lnTo>
                      <a:pt x="575" y="943"/>
                    </a:lnTo>
                    <a:lnTo>
                      <a:pt x="610" y="949"/>
                    </a:lnTo>
                    <a:lnTo>
                      <a:pt x="638" y="949"/>
                    </a:lnTo>
                    <a:lnTo>
                      <a:pt x="696" y="938"/>
                    </a:lnTo>
                    <a:lnTo>
                      <a:pt x="702" y="943"/>
                    </a:lnTo>
                    <a:lnTo>
                      <a:pt x="707" y="949"/>
                    </a:lnTo>
                    <a:lnTo>
                      <a:pt x="707" y="961"/>
                    </a:lnTo>
                    <a:lnTo>
                      <a:pt x="707" y="972"/>
                    </a:lnTo>
                    <a:lnTo>
                      <a:pt x="604" y="1012"/>
                    </a:lnTo>
                    <a:lnTo>
                      <a:pt x="506" y="1053"/>
                    </a:lnTo>
                    <a:lnTo>
                      <a:pt x="495" y="1047"/>
                    </a:lnTo>
                    <a:lnTo>
                      <a:pt x="489" y="1035"/>
                    </a:lnTo>
                    <a:lnTo>
                      <a:pt x="500" y="1018"/>
                    </a:lnTo>
                    <a:lnTo>
                      <a:pt x="500" y="1007"/>
                    </a:lnTo>
                    <a:lnTo>
                      <a:pt x="500" y="995"/>
                    </a:lnTo>
                    <a:lnTo>
                      <a:pt x="500" y="978"/>
                    </a:lnTo>
                    <a:lnTo>
                      <a:pt x="477" y="949"/>
                    </a:lnTo>
                    <a:lnTo>
                      <a:pt x="454" y="909"/>
                    </a:lnTo>
                    <a:lnTo>
                      <a:pt x="109" y="449"/>
                    </a:lnTo>
                    <a:lnTo>
                      <a:pt x="81" y="414"/>
                    </a:lnTo>
                    <a:lnTo>
                      <a:pt x="63" y="397"/>
                    </a:lnTo>
                    <a:lnTo>
                      <a:pt x="40" y="386"/>
                    </a:lnTo>
                    <a:lnTo>
                      <a:pt x="12" y="386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52" y="340"/>
                    </a:lnTo>
                    <a:lnTo>
                      <a:pt x="104" y="311"/>
                    </a:lnTo>
                    <a:lnTo>
                      <a:pt x="150" y="276"/>
                    </a:lnTo>
                    <a:lnTo>
                      <a:pt x="184" y="253"/>
                    </a:lnTo>
                    <a:lnTo>
                      <a:pt x="196" y="253"/>
                    </a:lnTo>
                    <a:lnTo>
                      <a:pt x="201" y="259"/>
                    </a:lnTo>
                    <a:lnTo>
                      <a:pt x="207" y="271"/>
                    </a:lnTo>
                    <a:lnTo>
                      <a:pt x="213" y="282"/>
                    </a:lnTo>
                    <a:lnTo>
                      <a:pt x="173" y="322"/>
                    </a:lnTo>
                    <a:lnTo>
                      <a:pt x="155" y="351"/>
                    </a:lnTo>
                    <a:lnTo>
                      <a:pt x="150" y="368"/>
                    </a:lnTo>
                    <a:lnTo>
                      <a:pt x="155" y="403"/>
                    </a:lnTo>
                    <a:lnTo>
                      <a:pt x="167" y="437"/>
                    </a:lnTo>
                    <a:lnTo>
                      <a:pt x="190" y="478"/>
                    </a:lnTo>
                    <a:lnTo>
                      <a:pt x="219" y="524"/>
                    </a:lnTo>
                    <a:lnTo>
                      <a:pt x="276" y="604"/>
                    </a:lnTo>
                    <a:lnTo>
                      <a:pt x="293" y="621"/>
                    </a:lnTo>
                    <a:lnTo>
                      <a:pt x="305" y="627"/>
                    </a:lnTo>
                    <a:lnTo>
                      <a:pt x="322" y="621"/>
                    </a:lnTo>
                    <a:lnTo>
                      <a:pt x="339" y="610"/>
                    </a:lnTo>
                    <a:lnTo>
                      <a:pt x="845" y="23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1383" y="8831"/>
                <a:ext cx="995" cy="753"/>
              </a:xfrm>
              <a:custGeom>
                <a:avLst/>
                <a:gdLst>
                  <a:gd name="T0" fmla="*/ 305 w 995"/>
                  <a:gd name="T1" fmla="*/ 546 h 753"/>
                  <a:gd name="T2" fmla="*/ 224 w 995"/>
                  <a:gd name="T3" fmla="*/ 592 h 753"/>
                  <a:gd name="T4" fmla="*/ 196 w 995"/>
                  <a:gd name="T5" fmla="*/ 610 h 753"/>
                  <a:gd name="T6" fmla="*/ 178 w 995"/>
                  <a:gd name="T7" fmla="*/ 627 h 753"/>
                  <a:gd name="T8" fmla="*/ 173 w 995"/>
                  <a:gd name="T9" fmla="*/ 638 h 753"/>
                  <a:gd name="T10" fmla="*/ 167 w 995"/>
                  <a:gd name="T11" fmla="*/ 661 h 753"/>
                  <a:gd name="T12" fmla="*/ 173 w 995"/>
                  <a:gd name="T13" fmla="*/ 679 h 753"/>
                  <a:gd name="T14" fmla="*/ 184 w 995"/>
                  <a:gd name="T15" fmla="*/ 707 h 753"/>
                  <a:gd name="T16" fmla="*/ 196 w 995"/>
                  <a:gd name="T17" fmla="*/ 742 h 753"/>
                  <a:gd name="T18" fmla="*/ 190 w 995"/>
                  <a:gd name="T19" fmla="*/ 748 h 753"/>
                  <a:gd name="T20" fmla="*/ 184 w 995"/>
                  <a:gd name="T21" fmla="*/ 753 h 753"/>
                  <a:gd name="T22" fmla="*/ 173 w 995"/>
                  <a:gd name="T23" fmla="*/ 753 h 753"/>
                  <a:gd name="T24" fmla="*/ 161 w 995"/>
                  <a:gd name="T25" fmla="*/ 753 h 753"/>
                  <a:gd name="T26" fmla="*/ 86 w 995"/>
                  <a:gd name="T27" fmla="*/ 592 h 753"/>
                  <a:gd name="T28" fmla="*/ 0 w 995"/>
                  <a:gd name="T29" fmla="*/ 443 h 753"/>
                  <a:gd name="T30" fmla="*/ 0 w 995"/>
                  <a:gd name="T31" fmla="*/ 431 h 753"/>
                  <a:gd name="T32" fmla="*/ 12 w 995"/>
                  <a:gd name="T33" fmla="*/ 426 h 753"/>
                  <a:gd name="T34" fmla="*/ 23 w 995"/>
                  <a:gd name="T35" fmla="*/ 420 h 753"/>
                  <a:gd name="T36" fmla="*/ 29 w 995"/>
                  <a:gd name="T37" fmla="*/ 420 h 753"/>
                  <a:gd name="T38" fmla="*/ 46 w 995"/>
                  <a:gd name="T39" fmla="*/ 454 h 753"/>
                  <a:gd name="T40" fmla="*/ 63 w 995"/>
                  <a:gd name="T41" fmla="*/ 477 h 753"/>
                  <a:gd name="T42" fmla="*/ 81 w 995"/>
                  <a:gd name="T43" fmla="*/ 489 h 753"/>
                  <a:gd name="T44" fmla="*/ 98 w 995"/>
                  <a:gd name="T45" fmla="*/ 500 h 753"/>
                  <a:gd name="T46" fmla="*/ 115 w 995"/>
                  <a:gd name="T47" fmla="*/ 500 h 753"/>
                  <a:gd name="T48" fmla="*/ 138 w 995"/>
                  <a:gd name="T49" fmla="*/ 495 h 753"/>
                  <a:gd name="T50" fmla="*/ 167 w 995"/>
                  <a:gd name="T51" fmla="*/ 483 h 753"/>
                  <a:gd name="T52" fmla="*/ 247 w 995"/>
                  <a:gd name="T53" fmla="*/ 443 h 753"/>
                  <a:gd name="T54" fmla="*/ 696 w 995"/>
                  <a:gd name="T55" fmla="*/ 207 h 753"/>
                  <a:gd name="T56" fmla="*/ 771 w 995"/>
                  <a:gd name="T57" fmla="*/ 167 h 753"/>
                  <a:gd name="T58" fmla="*/ 799 w 995"/>
                  <a:gd name="T59" fmla="*/ 150 h 753"/>
                  <a:gd name="T60" fmla="*/ 817 w 995"/>
                  <a:gd name="T61" fmla="*/ 132 h 753"/>
                  <a:gd name="T62" fmla="*/ 822 w 995"/>
                  <a:gd name="T63" fmla="*/ 115 h 753"/>
                  <a:gd name="T64" fmla="*/ 828 w 995"/>
                  <a:gd name="T65" fmla="*/ 98 h 753"/>
                  <a:gd name="T66" fmla="*/ 822 w 995"/>
                  <a:gd name="T67" fmla="*/ 75 h 753"/>
                  <a:gd name="T68" fmla="*/ 811 w 995"/>
                  <a:gd name="T69" fmla="*/ 52 h 753"/>
                  <a:gd name="T70" fmla="*/ 799 w 995"/>
                  <a:gd name="T71" fmla="*/ 17 h 753"/>
                  <a:gd name="T72" fmla="*/ 805 w 995"/>
                  <a:gd name="T73" fmla="*/ 12 h 753"/>
                  <a:gd name="T74" fmla="*/ 817 w 995"/>
                  <a:gd name="T75" fmla="*/ 6 h 753"/>
                  <a:gd name="T76" fmla="*/ 822 w 995"/>
                  <a:gd name="T77" fmla="*/ 0 h 753"/>
                  <a:gd name="T78" fmla="*/ 834 w 995"/>
                  <a:gd name="T79" fmla="*/ 0 h 753"/>
                  <a:gd name="T80" fmla="*/ 909 w 995"/>
                  <a:gd name="T81" fmla="*/ 161 h 753"/>
                  <a:gd name="T82" fmla="*/ 995 w 995"/>
                  <a:gd name="T83" fmla="*/ 316 h 753"/>
                  <a:gd name="T84" fmla="*/ 995 w 995"/>
                  <a:gd name="T85" fmla="*/ 322 h 753"/>
                  <a:gd name="T86" fmla="*/ 989 w 995"/>
                  <a:gd name="T87" fmla="*/ 328 h 753"/>
                  <a:gd name="T88" fmla="*/ 978 w 995"/>
                  <a:gd name="T89" fmla="*/ 334 h 753"/>
                  <a:gd name="T90" fmla="*/ 966 w 995"/>
                  <a:gd name="T91" fmla="*/ 334 h 753"/>
                  <a:gd name="T92" fmla="*/ 949 w 995"/>
                  <a:gd name="T93" fmla="*/ 305 h 753"/>
                  <a:gd name="T94" fmla="*/ 932 w 995"/>
                  <a:gd name="T95" fmla="*/ 282 h 753"/>
                  <a:gd name="T96" fmla="*/ 914 w 995"/>
                  <a:gd name="T97" fmla="*/ 265 h 753"/>
                  <a:gd name="T98" fmla="*/ 897 w 995"/>
                  <a:gd name="T99" fmla="*/ 259 h 753"/>
                  <a:gd name="T100" fmla="*/ 880 w 995"/>
                  <a:gd name="T101" fmla="*/ 259 h 753"/>
                  <a:gd name="T102" fmla="*/ 857 w 995"/>
                  <a:gd name="T103" fmla="*/ 259 h 753"/>
                  <a:gd name="T104" fmla="*/ 828 w 995"/>
                  <a:gd name="T105" fmla="*/ 270 h 753"/>
                  <a:gd name="T106" fmla="*/ 748 w 995"/>
                  <a:gd name="T107" fmla="*/ 311 h 753"/>
                  <a:gd name="T108" fmla="*/ 305 w 995"/>
                  <a:gd name="T109" fmla="*/ 546 h 7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95"/>
                  <a:gd name="T166" fmla="*/ 0 h 753"/>
                  <a:gd name="T167" fmla="*/ 995 w 995"/>
                  <a:gd name="T168" fmla="*/ 753 h 75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95" h="753">
                    <a:moveTo>
                      <a:pt x="305" y="546"/>
                    </a:moveTo>
                    <a:lnTo>
                      <a:pt x="224" y="592"/>
                    </a:lnTo>
                    <a:lnTo>
                      <a:pt x="196" y="610"/>
                    </a:lnTo>
                    <a:lnTo>
                      <a:pt x="178" y="627"/>
                    </a:lnTo>
                    <a:lnTo>
                      <a:pt x="173" y="638"/>
                    </a:lnTo>
                    <a:lnTo>
                      <a:pt x="167" y="661"/>
                    </a:lnTo>
                    <a:lnTo>
                      <a:pt x="173" y="679"/>
                    </a:lnTo>
                    <a:lnTo>
                      <a:pt x="184" y="707"/>
                    </a:lnTo>
                    <a:lnTo>
                      <a:pt x="196" y="742"/>
                    </a:lnTo>
                    <a:lnTo>
                      <a:pt x="190" y="748"/>
                    </a:lnTo>
                    <a:lnTo>
                      <a:pt x="184" y="753"/>
                    </a:lnTo>
                    <a:lnTo>
                      <a:pt x="173" y="753"/>
                    </a:lnTo>
                    <a:lnTo>
                      <a:pt x="161" y="753"/>
                    </a:lnTo>
                    <a:lnTo>
                      <a:pt x="86" y="592"/>
                    </a:lnTo>
                    <a:lnTo>
                      <a:pt x="0" y="443"/>
                    </a:lnTo>
                    <a:lnTo>
                      <a:pt x="0" y="431"/>
                    </a:lnTo>
                    <a:lnTo>
                      <a:pt x="12" y="426"/>
                    </a:lnTo>
                    <a:lnTo>
                      <a:pt x="23" y="420"/>
                    </a:lnTo>
                    <a:lnTo>
                      <a:pt x="29" y="420"/>
                    </a:lnTo>
                    <a:lnTo>
                      <a:pt x="46" y="454"/>
                    </a:lnTo>
                    <a:lnTo>
                      <a:pt x="63" y="477"/>
                    </a:lnTo>
                    <a:lnTo>
                      <a:pt x="81" y="489"/>
                    </a:lnTo>
                    <a:lnTo>
                      <a:pt x="98" y="500"/>
                    </a:lnTo>
                    <a:lnTo>
                      <a:pt x="115" y="500"/>
                    </a:lnTo>
                    <a:lnTo>
                      <a:pt x="138" y="495"/>
                    </a:lnTo>
                    <a:lnTo>
                      <a:pt x="167" y="483"/>
                    </a:lnTo>
                    <a:lnTo>
                      <a:pt x="247" y="443"/>
                    </a:lnTo>
                    <a:lnTo>
                      <a:pt x="696" y="207"/>
                    </a:lnTo>
                    <a:lnTo>
                      <a:pt x="771" y="167"/>
                    </a:lnTo>
                    <a:lnTo>
                      <a:pt x="799" y="150"/>
                    </a:lnTo>
                    <a:lnTo>
                      <a:pt x="817" y="132"/>
                    </a:lnTo>
                    <a:lnTo>
                      <a:pt x="822" y="115"/>
                    </a:lnTo>
                    <a:lnTo>
                      <a:pt x="828" y="98"/>
                    </a:lnTo>
                    <a:lnTo>
                      <a:pt x="822" y="75"/>
                    </a:lnTo>
                    <a:lnTo>
                      <a:pt x="811" y="52"/>
                    </a:lnTo>
                    <a:lnTo>
                      <a:pt x="799" y="17"/>
                    </a:lnTo>
                    <a:lnTo>
                      <a:pt x="805" y="12"/>
                    </a:lnTo>
                    <a:lnTo>
                      <a:pt x="817" y="6"/>
                    </a:lnTo>
                    <a:lnTo>
                      <a:pt x="822" y="0"/>
                    </a:lnTo>
                    <a:lnTo>
                      <a:pt x="834" y="0"/>
                    </a:lnTo>
                    <a:lnTo>
                      <a:pt x="909" y="161"/>
                    </a:lnTo>
                    <a:lnTo>
                      <a:pt x="995" y="316"/>
                    </a:lnTo>
                    <a:lnTo>
                      <a:pt x="995" y="322"/>
                    </a:lnTo>
                    <a:lnTo>
                      <a:pt x="989" y="328"/>
                    </a:lnTo>
                    <a:lnTo>
                      <a:pt x="978" y="334"/>
                    </a:lnTo>
                    <a:lnTo>
                      <a:pt x="966" y="334"/>
                    </a:lnTo>
                    <a:lnTo>
                      <a:pt x="949" y="305"/>
                    </a:lnTo>
                    <a:lnTo>
                      <a:pt x="932" y="282"/>
                    </a:lnTo>
                    <a:lnTo>
                      <a:pt x="914" y="265"/>
                    </a:lnTo>
                    <a:lnTo>
                      <a:pt x="897" y="259"/>
                    </a:lnTo>
                    <a:lnTo>
                      <a:pt x="880" y="259"/>
                    </a:lnTo>
                    <a:lnTo>
                      <a:pt x="857" y="259"/>
                    </a:lnTo>
                    <a:lnTo>
                      <a:pt x="828" y="270"/>
                    </a:lnTo>
                    <a:lnTo>
                      <a:pt x="748" y="311"/>
                    </a:lnTo>
                    <a:lnTo>
                      <a:pt x="305" y="54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992" y="8262"/>
                <a:ext cx="1133" cy="868"/>
              </a:xfrm>
              <a:custGeom>
                <a:avLst/>
                <a:gdLst>
                  <a:gd name="T0" fmla="*/ 932 w 1133"/>
                  <a:gd name="T1" fmla="*/ 161 h 868"/>
                  <a:gd name="T2" fmla="*/ 978 w 1133"/>
                  <a:gd name="T3" fmla="*/ 132 h 868"/>
                  <a:gd name="T4" fmla="*/ 989 w 1133"/>
                  <a:gd name="T5" fmla="*/ 103 h 868"/>
                  <a:gd name="T6" fmla="*/ 983 w 1133"/>
                  <a:gd name="T7" fmla="*/ 52 h 868"/>
                  <a:gd name="T8" fmla="*/ 983 w 1133"/>
                  <a:gd name="T9" fmla="*/ 6 h 868"/>
                  <a:gd name="T10" fmla="*/ 1001 w 1133"/>
                  <a:gd name="T11" fmla="*/ 0 h 868"/>
                  <a:gd name="T12" fmla="*/ 1064 w 1133"/>
                  <a:gd name="T13" fmla="*/ 178 h 868"/>
                  <a:gd name="T14" fmla="*/ 1127 w 1133"/>
                  <a:gd name="T15" fmla="*/ 368 h 868"/>
                  <a:gd name="T16" fmla="*/ 1110 w 1133"/>
                  <a:gd name="T17" fmla="*/ 379 h 868"/>
                  <a:gd name="T18" fmla="*/ 1081 w 1133"/>
                  <a:gd name="T19" fmla="*/ 328 h 868"/>
                  <a:gd name="T20" fmla="*/ 1052 w 1133"/>
                  <a:gd name="T21" fmla="*/ 287 h 868"/>
                  <a:gd name="T22" fmla="*/ 1024 w 1133"/>
                  <a:gd name="T23" fmla="*/ 270 h 868"/>
                  <a:gd name="T24" fmla="*/ 966 w 1133"/>
                  <a:gd name="T25" fmla="*/ 276 h 868"/>
                  <a:gd name="T26" fmla="*/ 282 w 1133"/>
                  <a:gd name="T27" fmla="*/ 506 h 868"/>
                  <a:gd name="T28" fmla="*/ 247 w 1133"/>
                  <a:gd name="T29" fmla="*/ 523 h 868"/>
                  <a:gd name="T30" fmla="*/ 253 w 1133"/>
                  <a:gd name="T31" fmla="*/ 558 h 868"/>
                  <a:gd name="T32" fmla="*/ 293 w 1133"/>
                  <a:gd name="T33" fmla="*/ 678 h 868"/>
                  <a:gd name="T34" fmla="*/ 339 w 1133"/>
                  <a:gd name="T35" fmla="*/ 759 h 868"/>
                  <a:gd name="T36" fmla="*/ 368 w 1133"/>
                  <a:gd name="T37" fmla="*/ 788 h 868"/>
                  <a:gd name="T38" fmla="*/ 426 w 1133"/>
                  <a:gd name="T39" fmla="*/ 805 h 868"/>
                  <a:gd name="T40" fmla="*/ 489 w 1133"/>
                  <a:gd name="T41" fmla="*/ 822 h 868"/>
                  <a:gd name="T42" fmla="*/ 489 w 1133"/>
                  <a:gd name="T43" fmla="*/ 845 h 868"/>
                  <a:gd name="T44" fmla="*/ 374 w 1133"/>
                  <a:gd name="T45" fmla="*/ 857 h 868"/>
                  <a:gd name="T46" fmla="*/ 259 w 1133"/>
                  <a:gd name="T47" fmla="*/ 857 h 868"/>
                  <a:gd name="T48" fmla="*/ 270 w 1133"/>
                  <a:gd name="T49" fmla="*/ 834 h 868"/>
                  <a:gd name="T50" fmla="*/ 282 w 1133"/>
                  <a:gd name="T51" fmla="*/ 811 h 868"/>
                  <a:gd name="T52" fmla="*/ 276 w 1133"/>
                  <a:gd name="T53" fmla="*/ 759 h 868"/>
                  <a:gd name="T54" fmla="*/ 81 w 1133"/>
                  <a:gd name="T55" fmla="*/ 172 h 868"/>
                  <a:gd name="T56" fmla="*/ 46 w 1133"/>
                  <a:gd name="T57" fmla="*/ 103 h 868"/>
                  <a:gd name="T58" fmla="*/ 6 w 1133"/>
                  <a:gd name="T59" fmla="*/ 80 h 868"/>
                  <a:gd name="T60" fmla="*/ 0 w 1133"/>
                  <a:gd name="T61" fmla="*/ 57 h 868"/>
                  <a:gd name="T62" fmla="*/ 115 w 1133"/>
                  <a:gd name="T63" fmla="*/ 34 h 868"/>
                  <a:gd name="T64" fmla="*/ 213 w 1133"/>
                  <a:gd name="T65" fmla="*/ 6 h 868"/>
                  <a:gd name="T66" fmla="*/ 224 w 1133"/>
                  <a:gd name="T67" fmla="*/ 23 h 868"/>
                  <a:gd name="T68" fmla="*/ 224 w 1133"/>
                  <a:gd name="T69" fmla="*/ 40 h 868"/>
                  <a:gd name="T70" fmla="*/ 150 w 1133"/>
                  <a:gd name="T71" fmla="*/ 86 h 868"/>
                  <a:gd name="T72" fmla="*/ 132 w 1133"/>
                  <a:gd name="T73" fmla="*/ 138 h 868"/>
                  <a:gd name="T74" fmla="*/ 144 w 1133"/>
                  <a:gd name="T75" fmla="*/ 224 h 868"/>
                  <a:gd name="T76" fmla="*/ 190 w 1133"/>
                  <a:gd name="T77" fmla="*/ 368 h 868"/>
                  <a:gd name="T78" fmla="*/ 207 w 1133"/>
                  <a:gd name="T79" fmla="*/ 402 h 868"/>
                  <a:gd name="T80" fmla="*/ 247 w 1133"/>
                  <a:gd name="T81" fmla="*/ 391 h 8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33"/>
                  <a:gd name="T124" fmla="*/ 0 h 868"/>
                  <a:gd name="T125" fmla="*/ 1133 w 1133"/>
                  <a:gd name="T126" fmla="*/ 868 h 8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33" h="868">
                    <a:moveTo>
                      <a:pt x="845" y="190"/>
                    </a:moveTo>
                    <a:lnTo>
                      <a:pt x="932" y="161"/>
                    </a:lnTo>
                    <a:lnTo>
                      <a:pt x="955" y="149"/>
                    </a:lnTo>
                    <a:lnTo>
                      <a:pt x="978" y="132"/>
                    </a:lnTo>
                    <a:lnTo>
                      <a:pt x="989" y="121"/>
                    </a:lnTo>
                    <a:lnTo>
                      <a:pt x="989" y="103"/>
                    </a:lnTo>
                    <a:lnTo>
                      <a:pt x="989" y="80"/>
                    </a:lnTo>
                    <a:lnTo>
                      <a:pt x="983" y="52"/>
                    </a:lnTo>
                    <a:lnTo>
                      <a:pt x="978" y="11"/>
                    </a:lnTo>
                    <a:lnTo>
                      <a:pt x="983" y="6"/>
                    </a:lnTo>
                    <a:lnTo>
                      <a:pt x="989" y="0"/>
                    </a:lnTo>
                    <a:lnTo>
                      <a:pt x="1001" y="0"/>
                    </a:lnTo>
                    <a:lnTo>
                      <a:pt x="1012" y="0"/>
                    </a:lnTo>
                    <a:lnTo>
                      <a:pt x="1064" y="178"/>
                    </a:lnTo>
                    <a:lnTo>
                      <a:pt x="1133" y="362"/>
                    </a:lnTo>
                    <a:lnTo>
                      <a:pt x="1127" y="368"/>
                    </a:lnTo>
                    <a:lnTo>
                      <a:pt x="1121" y="374"/>
                    </a:lnTo>
                    <a:lnTo>
                      <a:pt x="1110" y="379"/>
                    </a:lnTo>
                    <a:lnTo>
                      <a:pt x="1098" y="374"/>
                    </a:lnTo>
                    <a:lnTo>
                      <a:pt x="1081" y="328"/>
                    </a:lnTo>
                    <a:lnTo>
                      <a:pt x="1064" y="305"/>
                    </a:lnTo>
                    <a:lnTo>
                      <a:pt x="1052" y="287"/>
                    </a:lnTo>
                    <a:lnTo>
                      <a:pt x="1041" y="276"/>
                    </a:lnTo>
                    <a:lnTo>
                      <a:pt x="1024" y="270"/>
                    </a:lnTo>
                    <a:lnTo>
                      <a:pt x="1001" y="270"/>
                    </a:lnTo>
                    <a:lnTo>
                      <a:pt x="966" y="276"/>
                    </a:lnTo>
                    <a:lnTo>
                      <a:pt x="886" y="299"/>
                    </a:lnTo>
                    <a:lnTo>
                      <a:pt x="282" y="506"/>
                    </a:lnTo>
                    <a:lnTo>
                      <a:pt x="259" y="512"/>
                    </a:lnTo>
                    <a:lnTo>
                      <a:pt x="247" y="523"/>
                    </a:lnTo>
                    <a:lnTo>
                      <a:pt x="247" y="535"/>
                    </a:lnTo>
                    <a:lnTo>
                      <a:pt x="253" y="558"/>
                    </a:lnTo>
                    <a:lnTo>
                      <a:pt x="282" y="632"/>
                    </a:lnTo>
                    <a:lnTo>
                      <a:pt x="293" y="678"/>
                    </a:lnTo>
                    <a:lnTo>
                      <a:pt x="316" y="719"/>
                    </a:lnTo>
                    <a:lnTo>
                      <a:pt x="339" y="759"/>
                    </a:lnTo>
                    <a:lnTo>
                      <a:pt x="351" y="776"/>
                    </a:lnTo>
                    <a:lnTo>
                      <a:pt x="368" y="788"/>
                    </a:lnTo>
                    <a:lnTo>
                      <a:pt x="397" y="799"/>
                    </a:lnTo>
                    <a:lnTo>
                      <a:pt x="426" y="805"/>
                    </a:lnTo>
                    <a:lnTo>
                      <a:pt x="483" y="816"/>
                    </a:lnTo>
                    <a:lnTo>
                      <a:pt x="489" y="822"/>
                    </a:lnTo>
                    <a:lnTo>
                      <a:pt x="489" y="834"/>
                    </a:lnTo>
                    <a:lnTo>
                      <a:pt x="489" y="845"/>
                    </a:lnTo>
                    <a:lnTo>
                      <a:pt x="483" y="851"/>
                    </a:lnTo>
                    <a:lnTo>
                      <a:pt x="374" y="857"/>
                    </a:lnTo>
                    <a:lnTo>
                      <a:pt x="265" y="868"/>
                    </a:lnTo>
                    <a:lnTo>
                      <a:pt x="259" y="857"/>
                    </a:lnTo>
                    <a:lnTo>
                      <a:pt x="259" y="845"/>
                    </a:lnTo>
                    <a:lnTo>
                      <a:pt x="270" y="834"/>
                    </a:lnTo>
                    <a:lnTo>
                      <a:pt x="276" y="822"/>
                    </a:lnTo>
                    <a:lnTo>
                      <a:pt x="282" y="811"/>
                    </a:lnTo>
                    <a:lnTo>
                      <a:pt x="282" y="793"/>
                    </a:lnTo>
                    <a:lnTo>
                      <a:pt x="276" y="759"/>
                    </a:lnTo>
                    <a:lnTo>
                      <a:pt x="259" y="713"/>
                    </a:lnTo>
                    <a:lnTo>
                      <a:pt x="81" y="172"/>
                    </a:lnTo>
                    <a:lnTo>
                      <a:pt x="63" y="126"/>
                    </a:lnTo>
                    <a:lnTo>
                      <a:pt x="46" y="103"/>
                    </a:lnTo>
                    <a:lnTo>
                      <a:pt x="29" y="86"/>
                    </a:lnTo>
                    <a:lnTo>
                      <a:pt x="6" y="80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52" y="46"/>
                    </a:lnTo>
                    <a:lnTo>
                      <a:pt x="115" y="34"/>
                    </a:lnTo>
                    <a:lnTo>
                      <a:pt x="173" y="23"/>
                    </a:lnTo>
                    <a:lnTo>
                      <a:pt x="213" y="6"/>
                    </a:lnTo>
                    <a:lnTo>
                      <a:pt x="219" y="11"/>
                    </a:lnTo>
                    <a:lnTo>
                      <a:pt x="224" y="23"/>
                    </a:lnTo>
                    <a:lnTo>
                      <a:pt x="230" y="29"/>
                    </a:lnTo>
                    <a:lnTo>
                      <a:pt x="224" y="40"/>
                    </a:lnTo>
                    <a:lnTo>
                      <a:pt x="173" y="69"/>
                    </a:lnTo>
                    <a:lnTo>
                      <a:pt x="150" y="86"/>
                    </a:lnTo>
                    <a:lnTo>
                      <a:pt x="138" y="109"/>
                    </a:lnTo>
                    <a:lnTo>
                      <a:pt x="132" y="138"/>
                    </a:lnTo>
                    <a:lnTo>
                      <a:pt x="132" y="178"/>
                    </a:lnTo>
                    <a:lnTo>
                      <a:pt x="144" y="224"/>
                    </a:lnTo>
                    <a:lnTo>
                      <a:pt x="161" y="276"/>
                    </a:lnTo>
                    <a:lnTo>
                      <a:pt x="190" y="368"/>
                    </a:lnTo>
                    <a:lnTo>
                      <a:pt x="201" y="391"/>
                    </a:lnTo>
                    <a:lnTo>
                      <a:pt x="207" y="402"/>
                    </a:lnTo>
                    <a:lnTo>
                      <a:pt x="224" y="402"/>
                    </a:lnTo>
                    <a:lnTo>
                      <a:pt x="247" y="391"/>
                    </a:lnTo>
                    <a:lnTo>
                      <a:pt x="845" y="19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Freeform 26"/>
              <p:cNvSpPr>
                <a:spLocks/>
              </p:cNvSpPr>
              <p:nvPr/>
            </p:nvSpPr>
            <p:spPr bwMode="auto">
              <a:xfrm>
                <a:off x="1142" y="5266"/>
                <a:ext cx="983" cy="1001"/>
              </a:xfrm>
              <a:custGeom>
                <a:avLst/>
                <a:gdLst>
                  <a:gd name="T0" fmla="*/ 287 w 983"/>
                  <a:gd name="T1" fmla="*/ 949 h 1001"/>
                  <a:gd name="T2" fmla="*/ 201 w 983"/>
                  <a:gd name="T3" fmla="*/ 897 h 1001"/>
                  <a:gd name="T4" fmla="*/ 126 w 983"/>
                  <a:gd name="T5" fmla="*/ 834 h 1001"/>
                  <a:gd name="T6" fmla="*/ 69 w 983"/>
                  <a:gd name="T7" fmla="*/ 759 h 1001"/>
                  <a:gd name="T8" fmla="*/ 28 w 983"/>
                  <a:gd name="T9" fmla="*/ 673 h 1001"/>
                  <a:gd name="T10" fmla="*/ 5 w 983"/>
                  <a:gd name="T11" fmla="*/ 581 h 1001"/>
                  <a:gd name="T12" fmla="*/ 0 w 983"/>
                  <a:gd name="T13" fmla="*/ 483 h 1001"/>
                  <a:gd name="T14" fmla="*/ 17 w 983"/>
                  <a:gd name="T15" fmla="*/ 380 h 1001"/>
                  <a:gd name="T16" fmla="*/ 57 w 983"/>
                  <a:gd name="T17" fmla="*/ 276 h 1001"/>
                  <a:gd name="T18" fmla="*/ 109 w 983"/>
                  <a:gd name="T19" fmla="*/ 178 h 1001"/>
                  <a:gd name="T20" fmla="*/ 178 w 983"/>
                  <a:gd name="T21" fmla="*/ 104 h 1001"/>
                  <a:gd name="T22" fmla="*/ 258 w 983"/>
                  <a:gd name="T23" fmla="*/ 52 h 1001"/>
                  <a:gd name="T24" fmla="*/ 339 w 983"/>
                  <a:gd name="T25" fmla="*/ 17 h 1001"/>
                  <a:gd name="T26" fmla="*/ 431 w 983"/>
                  <a:gd name="T27" fmla="*/ 0 h 1001"/>
                  <a:gd name="T28" fmla="*/ 517 w 983"/>
                  <a:gd name="T29" fmla="*/ 0 h 1001"/>
                  <a:gd name="T30" fmla="*/ 609 w 983"/>
                  <a:gd name="T31" fmla="*/ 17 h 1001"/>
                  <a:gd name="T32" fmla="*/ 701 w 983"/>
                  <a:gd name="T33" fmla="*/ 46 h 1001"/>
                  <a:gd name="T34" fmla="*/ 793 w 983"/>
                  <a:gd name="T35" fmla="*/ 98 h 1001"/>
                  <a:gd name="T36" fmla="*/ 862 w 983"/>
                  <a:gd name="T37" fmla="*/ 167 h 1001"/>
                  <a:gd name="T38" fmla="*/ 920 w 983"/>
                  <a:gd name="T39" fmla="*/ 242 h 1001"/>
                  <a:gd name="T40" fmla="*/ 960 w 983"/>
                  <a:gd name="T41" fmla="*/ 322 h 1001"/>
                  <a:gd name="T42" fmla="*/ 983 w 983"/>
                  <a:gd name="T43" fmla="*/ 414 h 1001"/>
                  <a:gd name="T44" fmla="*/ 983 w 983"/>
                  <a:gd name="T45" fmla="*/ 512 h 1001"/>
                  <a:gd name="T46" fmla="*/ 971 w 983"/>
                  <a:gd name="T47" fmla="*/ 610 h 1001"/>
                  <a:gd name="T48" fmla="*/ 937 w 983"/>
                  <a:gd name="T49" fmla="*/ 707 h 1001"/>
                  <a:gd name="T50" fmla="*/ 879 w 983"/>
                  <a:gd name="T51" fmla="*/ 805 h 1001"/>
                  <a:gd name="T52" fmla="*/ 816 w 983"/>
                  <a:gd name="T53" fmla="*/ 880 h 1001"/>
                  <a:gd name="T54" fmla="*/ 736 w 983"/>
                  <a:gd name="T55" fmla="*/ 932 h 1001"/>
                  <a:gd name="T56" fmla="*/ 655 w 983"/>
                  <a:gd name="T57" fmla="*/ 972 h 1001"/>
                  <a:gd name="T58" fmla="*/ 563 w 983"/>
                  <a:gd name="T59" fmla="*/ 995 h 1001"/>
                  <a:gd name="T60" fmla="*/ 471 w 983"/>
                  <a:gd name="T61" fmla="*/ 1001 h 1001"/>
                  <a:gd name="T62" fmla="*/ 379 w 983"/>
                  <a:gd name="T63" fmla="*/ 983 h 1001"/>
                  <a:gd name="T64" fmla="*/ 649 w 983"/>
                  <a:gd name="T65" fmla="*/ 178 h 1001"/>
                  <a:gd name="T66" fmla="*/ 477 w 983"/>
                  <a:gd name="T67" fmla="*/ 138 h 1001"/>
                  <a:gd name="T68" fmla="*/ 350 w 983"/>
                  <a:gd name="T69" fmla="*/ 138 h 1001"/>
                  <a:gd name="T70" fmla="*/ 270 w 983"/>
                  <a:gd name="T71" fmla="*/ 161 h 1001"/>
                  <a:gd name="T72" fmla="*/ 195 w 983"/>
                  <a:gd name="T73" fmla="*/ 196 h 1001"/>
                  <a:gd name="T74" fmla="*/ 138 w 983"/>
                  <a:gd name="T75" fmla="*/ 247 h 1001"/>
                  <a:gd name="T76" fmla="*/ 86 w 983"/>
                  <a:gd name="T77" fmla="*/ 322 h 1001"/>
                  <a:gd name="T78" fmla="*/ 51 w 983"/>
                  <a:gd name="T79" fmla="*/ 420 h 1001"/>
                  <a:gd name="T80" fmla="*/ 57 w 983"/>
                  <a:gd name="T81" fmla="*/ 546 h 1001"/>
                  <a:gd name="T82" fmla="*/ 74 w 983"/>
                  <a:gd name="T83" fmla="*/ 610 h 1001"/>
                  <a:gd name="T84" fmla="*/ 115 w 983"/>
                  <a:gd name="T85" fmla="*/ 667 h 1001"/>
                  <a:gd name="T86" fmla="*/ 166 w 983"/>
                  <a:gd name="T87" fmla="*/ 725 h 1001"/>
                  <a:gd name="T88" fmla="*/ 241 w 983"/>
                  <a:gd name="T89" fmla="*/ 776 h 1001"/>
                  <a:gd name="T90" fmla="*/ 339 w 983"/>
                  <a:gd name="T91" fmla="*/ 822 h 1001"/>
                  <a:gd name="T92" fmla="*/ 500 w 983"/>
                  <a:gd name="T93" fmla="*/ 857 h 1001"/>
                  <a:gd name="T94" fmla="*/ 626 w 983"/>
                  <a:gd name="T95" fmla="*/ 857 h 1001"/>
                  <a:gd name="T96" fmla="*/ 713 w 983"/>
                  <a:gd name="T97" fmla="*/ 834 h 1001"/>
                  <a:gd name="T98" fmla="*/ 787 w 983"/>
                  <a:gd name="T99" fmla="*/ 799 h 1001"/>
                  <a:gd name="T100" fmla="*/ 851 w 983"/>
                  <a:gd name="T101" fmla="*/ 748 h 1001"/>
                  <a:gd name="T102" fmla="*/ 902 w 983"/>
                  <a:gd name="T103" fmla="*/ 673 h 1001"/>
                  <a:gd name="T104" fmla="*/ 937 w 983"/>
                  <a:gd name="T105" fmla="*/ 564 h 1001"/>
                  <a:gd name="T106" fmla="*/ 937 w 983"/>
                  <a:gd name="T107" fmla="*/ 466 h 1001"/>
                  <a:gd name="T108" fmla="*/ 920 w 983"/>
                  <a:gd name="T109" fmla="*/ 408 h 1001"/>
                  <a:gd name="T110" fmla="*/ 885 w 983"/>
                  <a:gd name="T111" fmla="*/ 345 h 1001"/>
                  <a:gd name="T112" fmla="*/ 839 w 983"/>
                  <a:gd name="T113" fmla="*/ 288 h 1001"/>
                  <a:gd name="T114" fmla="*/ 776 w 983"/>
                  <a:gd name="T115" fmla="*/ 242 h 1001"/>
                  <a:gd name="T116" fmla="*/ 695 w 983"/>
                  <a:gd name="T117" fmla="*/ 196 h 1001"/>
                  <a:gd name="T118" fmla="*/ 333 w 983"/>
                  <a:gd name="T119" fmla="*/ 972 h 10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83"/>
                  <a:gd name="T181" fmla="*/ 0 h 1001"/>
                  <a:gd name="T182" fmla="*/ 983 w 983"/>
                  <a:gd name="T183" fmla="*/ 1001 h 10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83" h="1001">
                    <a:moveTo>
                      <a:pt x="333" y="972"/>
                    </a:moveTo>
                    <a:lnTo>
                      <a:pt x="287" y="949"/>
                    </a:lnTo>
                    <a:lnTo>
                      <a:pt x="241" y="926"/>
                    </a:lnTo>
                    <a:lnTo>
                      <a:pt x="201" y="897"/>
                    </a:lnTo>
                    <a:lnTo>
                      <a:pt x="161" y="868"/>
                    </a:lnTo>
                    <a:lnTo>
                      <a:pt x="126" y="834"/>
                    </a:lnTo>
                    <a:lnTo>
                      <a:pt x="97" y="799"/>
                    </a:lnTo>
                    <a:lnTo>
                      <a:pt x="69" y="759"/>
                    </a:lnTo>
                    <a:lnTo>
                      <a:pt x="46" y="719"/>
                    </a:lnTo>
                    <a:lnTo>
                      <a:pt x="28" y="673"/>
                    </a:lnTo>
                    <a:lnTo>
                      <a:pt x="17" y="627"/>
                    </a:lnTo>
                    <a:lnTo>
                      <a:pt x="5" y="581"/>
                    </a:lnTo>
                    <a:lnTo>
                      <a:pt x="0" y="535"/>
                    </a:lnTo>
                    <a:lnTo>
                      <a:pt x="0" y="483"/>
                    </a:lnTo>
                    <a:lnTo>
                      <a:pt x="5" y="431"/>
                    </a:lnTo>
                    <a:lnTo>
                      <a:pt x="17" y="380"/>
                    </a:lnTo>
                    <a:lnTo>
                      <a:pt x="34" y="328"/>
                    </a:lnTo>
                    <a:lnTo>
                      <a:pt x="57" y="276"/>
                    </a:lnTo>
                    <a:lnTo>
                      <a:pt x="80" y="224"/>
                    </a:lnTo>
                    <a:lnTo>
                      <a:pt x="109" y="178"/>
                    </a:lnTo>
                    <a:lnTo>
                      <a:pt x="143" y="138"/>
                    </a:lnTo>
                    <a:lnTo>
                      <a:pt x="178" y="104"/>
                    </a:lnTo>
                    <a:lnTo>
                      <a:pt x="218" y="75"/>
                    </a:lnTo>
                    <a:lnTo>
                      <a:pt x="258" y="52"/>
                    </a:lnTo>
                    <a:lnTo>
                      <a:pt x="299" y="35"/>
                    </a:lnTo>
                    <a:lnTo>
                      <a:pt x="339" y="17"/>
                    </a:lnTo>
                    <a:lnTo>
                      <a:pt x="385" y="6"/>
                    </a:lnTo>
                    <a:lnTo>
                      <a:pt x="431" y="0"/>
                    </a:lnTo>
                    <a:lnTo>
                      <a:pt x="471" y="0"/>
                    </a:lnTo>
                    <a:lnTo>
                      <a:pt x="517" y="0"/>
                    </a:lnTo>
                    <a:lnTo>
                      <a:pt x="563" y="6"/>
                    </a:lnTo>
                    <a:lnTo>
                      <a:pt x="609" y="17"/>
                    </a:lnTo>
                    <a:lnTo>
                      <a:pt x="655" y="29"/>
                    </a:lnTo>
                    <a:lnTo>
                      <a:pt x="701" y="46"/>
                    </a:lnTo>
                    <a:lnTo>
                      <a:pt x="747" y="75"/>
                    </a:lnTo>
                    <a:lnTo>
                      <a:pt x="793" y="98"/>
                    </a:lnTo>
                    <a:lnTo>
                      <a:pt x="828" y="132"/>
                    </a:lnTo>
                    <a:lnTo>
                      <a:pt x="862" y="167"/>
                    </a:lnTo>
                    <a:lnTo>
                      <a:pt x="891" y="201"/>
                    </a:lnTo>
                    <a:lnTo>
                      <a:pt x="920" y="242"/>
                    </a:lnTo>
                    <a:lnTo>
                      <a:pt x="943" y="282"/>
                    </a:lnTo>
                    <a:lnTo>
                      <a:pt x="960" y="322"/>
                    </a:lnTo>
                    <a:lnTo>
                      <a:pt x="971" y="368"/>
                    </a:lnTo>
                    <a:lnTo>
                      <a:pt x="983" y="414"/>
                    </a:lnTo>
                    <a:lnTo>
                      <a:pt x="983" y="466"/>
                    </a:lnTo>
                    <a:lnTo>
                      <a:pt x="983" y="512"/>
                    </a:lnTo>
                    <a:lnTo>
                      <a:pt x="983" y="558"/>
                    </a:lnTo>
                    <a:lnTo>
                      <a:pt x="971" y="610"/>
                    </a:lnTo>
                    <a:lnTo>
                      <a:pt x="954" y="656"/>
                    </a:lnTo>
                    <a:lnTo>
                      <a:pt x="937" y="707"/>
                    </a:lnTo>
                    <a:lnTo>
                      <a:pt x="908" y="759"/>
                    </a:lnTo>
                    <a:lnTo>
                      <a:pt x="879" y="805"/>
                    </a:lnTo>
                    <a:lnTo>
                      <a:pt x="851" y="840"/>
                    </a:lnTo>
                    <a:lnTo>
                      <a:pt x="816" y="880"/>
                    </a:lnTo>
                    <a:lnTo>
                      <a:pt x="776" y="909"/>
                    </a:lnTo>
                    <a:lnTo>
                      <a:pt x="736" y="932"/>
                    </a:lnTo>
                    <a:lnTo>
                      <a:pt x="695" y="955"/>
                    </a:lnTo>
                    <a:lnTo>
                      <a:pt x="655" y="972"/>
                    </a:lnTo>
                    <a:lnTo>
                      <a:pt x="609" y="989"/>
                    </a:lnTo>
                    <a:lnTo>
                      <a:pt x="563" y="995"/>
                    </a:lnTo>
                    <a:lnTo>
                      <a:pt x="517" y="1001"/>
                    </a:lnTo>
                    <a:lnTo>
                      <a:pt x="471" y="1001"/>
                    </a:lnTo>
                    <a:lnTo>
                      <a:pt x="425" y="995"/>
                    </a:lnTo>
                    <a:lnTo>
                      <a:pt x="379" y="983"/>
                    </a:lnTo>
                    <a:lnTo>
                      <a:pt x="333" y="972"/>
                    </a:lnTo>
                    <a:lnTo>
                      <a:pt x="649" y="178"/>
                    </a:lnTo>
                    <a:lnTo>
                      <a:pt x="563" y="150"/>
                    </a:lnTo>
                    <a:lnTo>
                      <a:pt x="477" y="138"/>
                    </a:lnTo>
                    <a:lnTo>
                      <a:pt x="391" y="138"/>
                    </a:lnTo>
                    <a:lnTo>
                      <a:pt x="350" y="138"/>
                    </a:lnTo>
                    <a:lnTo>
                      <a:pt x="310" y="150"/>
                    </a:lnTo>
                    <a:lnTo>
                      <a:pt x="270" y="161"/>
                    </a:lnTo>
                    <a:lnTo>
                      <a:pt x="235" y="173"/>
                    </a:lnTo>
                    <a:lnTo>
                      <a:pt x="195" y="196"/>
                    </a:lnTo>
                    <a:lnTo>
                      <a:pt x="166" y="219"/>
                    </a:lnTo>
                    <a:lnTo>
                      <a:pt x="138" y="247"/>
                    </a:lnTo>
                    <a:lnTo>
                      <a:pt x="109" y="282"/>
                    </a:lnTo>
                    <a:lnTo>
                      <a:pt x="86" y="322"/>
                    </a:lnTo>
                    <a:lnTo>
                      <a:pt x="69" y="368"/>
                    </a:lnTo>
                    <a:lnTo>
                      <a:pt x="51" y="420"/>
                    </a:lnTo>
                    <a:lnTo>
                      <a:pt x="46" y="483"/>
                    </a:lnTo>
                    <a:lnTo>
                      <a:pt x="57" y="546"/>
                    </a:lnTo>
                    <a:lnTo>
                      <a:pt x="63" y="575"/>
                    </a:lnTo>
                    <a:lnTo>
                      <a:pt x="74" y="610"/>
                    </a:lnTo>
                    <a:lnTo>
                      <a:pt x="92" y="638"/>
                    </a:lnTo>
                    <a:lnTo>
                      <a:pt x="115" y="667"/>
                    </a:lnTo>
                    <a:lnTo>
                      <a:pt x="138" y="696"/>
                    </a:lnTo>
                    <a:lnTo>
                      <a:pt x="166" y="725"/>
                    </a:lnTo>
                    <a:lnTo>
                      <a:pt x="201" y="753"/>
                    </a:lnTo>
                    <a:lnTo>
                      <a:pt x="241" y="776"/>
                    </a:lnTo>
                    <a:lnTo>
                      <a:pt x="287" y="799"/>
                    </a:lnTo>
                    <a:lnTo>
                      <a:pt x="339" y="822"/>
                    </a:lnTo>
                    <a:lnTo>
                      <a:pt x="419" y="845"/>
                    </a:lnTo>
                    <a:lnTo>
                      <a:pt x="500" y="857"/>
                    </a:lnTo>
                    <a:lnTo>
                      <a:pt x="586" y="857"/>
                    </a:lnTo>
                    <a:lnTo>
                      <a:pt x="626" y="857"/>
                    </a:lnTo>
                    <a:lnTo>
                      <a:pt x="672" y="845"/>
                    </a:lnTo>
                    <a:lnTo>
                      <a:pt x="713" y="834"/>
                    </a:lnTo>
                    <a:lnTo>
                      <a:pt x="747" y="822"/>
                    </a:lnTo>
                    <a:lnTo>
                      <a:pt x="787" y="799"/>
                    </a:lnTo>
                    <a:lnTo>
                      <a:pt x="816" y="776"/>
                    </a:lnTo>
                    <a:lnTo>
                      <a:pt x="851" y="748"/>
                    </a:lnTo>
                    <a:lnTo>
                      <a:pt x="879" y="713"/>
                    </a:lnTo>
                    <a:lnTo>
                      <a:pt x="902" y="673"/>
                    </a:lnTo>
                    <a:lnTo>
                      <a:pt x="920" y="627"/>
                    </a:lnTo>
                    <a:lnTo>
                      <a:pt x="937" y="564"/>
                    </a:lnTo>
                    <a:lnTo>
                      <a:pt x="937" y="500"/>
                    </a:lnTo>
                    <a:lnTo>
                      <a:pt x="937" y="466"/>
                    </a:lnTo>
                    <a:lnTo>
                      <a:pt x="931" y="437"/>
                    </a:lnTo>
                    <a:lnTo>
                      <a:pt x="920" y="408"/>
                    </a:lnTo>
                    <a:lnTo>
                      <a:pt x="902" y="374"/>
                    </a:lnTo>
                    <a:lnTo>
                      <a:pt x="885" y="345"/>
                    </a:lnTo>
                    <a:lnTo>
                      <a:pt x="868" y="316"/>
                    </a:lnTo>
                    <a:lnTo>
                      <a:pt x="839" y="288"/>
                    </a:lnTo>
                    <a:lnTo>
                      <a:pt x="810" y="265"/>
                    </a:lnTo>
                    <a:lnTo>
                      <a:pt x="776" y="242"/>
                    </a:lnTo>
                    <a:lnTo>
                      <a:pt x="736" y="219"/>
                    </a:lnTo>
                    <a:lnTo>
                      <a:pt x="695" y="196"/>
                    </a:lnTo>
                    <a:lnTo>
                      <a:pt x="649" y="178"/>
                    </a:lnTo>
                    <a:lnTo>
                      <a:pt x="333" y="97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Freeform 27"/>
              <p:cNvSpPr>
                <a:spLocks/>
              </p:cNvSpPr>
              <p:nvPr/>
            </p:nvSpPr>
            <p:spPr bwMode="auto">
              <a:xfrm>
                <a:off x="1998" y="3926"/>
                <a:ext cx="863" cy="949"/>
              </a:xfrm>
              <a:custGeom>
                <a:avLst/>
                <a:gdLst>
                  <a:gd name="T0" fmla="*/ 719 w 863"/>
                  <a:gd name="T1" fmla="*/ 874 h 949"/>
                  <a:gd name="T2" fmla="*/ 627 w 863"/>
                  <a:gd name="T3" fmla="*/ 938 h 949"/>
                  <a:gd name="T4" fmla="*/ 558 w 863"/>
                  <a:gd name="T5" fmla="*/ 938 h 949"/>
                  <a:gd name="T6" fmla="*/ 466 w 863"/>
                  <a:gd name="T7" fmla="*/ 880 h 949"/>
                  <a:gd name="T8" fmla="*/ 420 w 863"/>
                  <a:gd name="T9" fmla="*/ 840 h 949"/>
                  <a:gd name="T10" fmla="*/ 432 w 863"/>
                  <a:gd name="T11" fmla="*/ 823 h 949"/>
                  <a:gd name="T12" fmla="*/ 501 w 863"/>
                  <a:gd name="T13" fmla="*/ 846 h 949"/>
                  <a:gd name="T14" fmla="*/ 581 w 863"/>
                  <a:gd name="T15" fmla="*/ 857 h 949"/>
                  <a:gd name="T16" fmla="*/ 673 w 863"/>
                  <a:gd name="T17" fmla="*/ 840 h 949"/>
                  <a:gd name="T18" fmla="*/ 759 w 863"/>
                  <a:gd name="T19" fmla="*/ 777 h 949"/>
                  <a:gd name="T20" fmla="*/ 800 w 863"/>
                  <a:gd name="T21" fmla="*/ 708 h 949"/>
                  <a:gd name="T22" fmla="*/ 805 w 863"/>
                  <a:gd name="T23" fmla="*/ 639 h 949"/>
                  <a:gd name="T24" fmla="*/ 788 w 863"/>
                  <a:gd name="T25" fmla="*/ 581 h 949"/>
                  <a:gd name="T26" fmla="*/ 748 w 863"/>
                  <a:gd name="T27" fmla="*/ 535 h 949"/>
                  <a:gd name="T28" fmla="*/ 685 w 863"/>
                  <a:gd name="T29" fmla="*/ 495 h 949"/>
                  <a:gd name="T30" fmla="*/ 633 w 863"/>
                  <a:gd name="T31" fmla="*/ 478 h 949"/>
                  <a:gd name="T32" fmla="*/ 564 w 863"/>
                  <a:gd name="T33" fmla="*/ 483 h 949"/>
                  <a:gd name="T34" fmla="*/ 368 w 863"/>
                  <a:gd name="T35" fmla="*/ 541 h 949"/>
                  <a:gd name="T36" fmla="*/ 265 w 863"/>
                  <a:gd name="T37" fmla="*/ 558 h 949"/>
                  <a:gd name="T38" fmla="*/ 190 w 863"/>
                  <a:gd name="T39" fmla="*/ 547 h 949"/>
                  <a:gd name="T40" fmla="*/ 115 w 863"/>
                  <a:gd name="T41" fmla="*/ 524 h 949"/>
                  <a:gd name="T42" fmla="*/ 52 w 863"/>
                  <a:gd name="T43" fmla="*/ 460 h 949"/>
                  <a:gd name="T44" fmla="*/ 6 w 863"/>
                  <a:gd name="T45" fmla="*/ 374 h 949"/>
                  <a:gd name="T46" fmla="*/ 6 w 863"/>
                  <a:gd name="T47" fmla="*/ 276 h 949"/>
                  <a:gd name="T48" fmla="*/ 46 w 863"/>
                  <a:gd name="T49" fmla="*/ 173 h 949"/>
                  <a:gd name="T50" fmla="*/ 133 w 863"/>
                  <a:gd name="T51" fmla="*/ 69 h 949"/>
                  <a:gd name="T52" fmla="*/ 225 w 863"/>
                  <a:gd name="T53" fmla="*/ 0 h 949"/>
                  <a:gd name="T54" fmla="*/ 294 w 863"/>
                  <a:gd name="T55" fmla="*/ 35 h 949"/>
                  <a:gd name="T56" fmla="*/ 374 w 863"/>
                  <a:gd name="T57" fmla="*/ 92 h 949"/>
                  <a:gd name="T58" fmla="*/ 368 w 863"/>
                  <a:gd name="T59" fmla="*/ 110 h 949"/>
                  <a:gd name="T60" fmla="*/ 351 w 863"/>
                  <a:gd name="T61" fmla="*/ 121 h 949"/>
                  <a:gd name="T62" fmla="*/ 271 w 863"/>
                  <a:gd name="T63" fmla="*/ 92 h 949"/>
                  <a:gd name="T64" fmla="*/ 207 w 863"/>
                  <a:gd name="T65" fmla="*/ 98 h 949"/>
                  <a:gd name="T66" fmla="*/ 138 w 863"/>
                  <a:gd name="T67" fmla="*/ 133 h 949"/>
                  <a:gd name="T68" fmla="*/ 81 w 863"/>
                  <a:gd name="T69" fmla="*/ 202 h 949"/>
                  <a:gd name="T70" fmla="*/ 58 w 863"/>
                  <a:gd name="T71" fmla="*/ 271 h 949"/>
                  <a:gd name="T72" fmla="*/ 69 w 863"/>
                  <a:gd name="T73" fmla="*/ 328 h 949"/>
                  <a:gd name="T74" fmla="*/ 98 w 863"/>
                  <a:gd name="T75" fmla="*/ 374 h 949"/>
                  <a:gd name="T76" fmla="*/ 138 w 863"/>
                  <a:gd name="T77" fmla="*/ 409 h 949"/>
                  <a:gd name="T78" fmla="*/ 196 w 863"/>
                  <a:gd name="T79" fmla="*/ 426 h 949"/>
                  <a:gd name="T80" fmla="*/ 276 w 863"/>
                  <a:gd name="T81" fmla="*/ 426 h 949"/>
                  <a:gd name="T82" fmla="*/ 455 w 863"/>
                  <a:gd name="T83" fmla="*/ 374 h 949"/>
                  <a:gd name="T84" fmla="*/ 570 w 863"/>
                  <a:gd name="T85" fmla="*/ 351 h 949"/>
                  <a:gd name="T86" fmla="*/ 656 w 863"/>
                  <a:gd name="T87" fmla="*/ 357 h 949"/>
                  <a:gd name="T88" fmla="*/ 736 w 863"/>
                  <a:gd name="T89" fmla="*/ 391 h 949"/>
                  <a:gd name="T90" fmla="*/ 817 w 863"/>
                  <a:gd name="T91" fmla="*/ 460 h 949"/>
                  <a:gd name="T92" fmla="*/ 857 w 863"/>
                  <a:gd name="T93" fmla="*/ 552 h 949"/>
                  <a:gd name="T94" fmla="*/ 863 w 863"/>
                  <a:gd name="T95" fmla="*/ 656 h 949"/>
                  <a:gd name="T96" fmla="*/ 817 w 863"/>
                  <a:gd name="T97" fmla="*/ 765 h 9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63"/>
                  <a:gd name="T148" fmla="*/ 0 h 949"/>
                  <a:gd name="T149" fmla="*/ 863 w 863"/>
                  <a:gd name="T150" fmla="*/ 949 h 9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63" h="949">
                    <a:moveTo>
                      <a:pt x="777" y="817"/>
                    </a:moveTo>
                    <a:lnTo>
                      <a:pt x="719" y="874"/>
                    </a:lnTo>
                    <a:lnTo>
                      <a:pt x="667" y="915"/>
                    </a:lnTo>
                    <a:lnTo>
                      <a:pt x="627" y="938"/>
                    </a:lnTo>
                    <a:lnTo>
                      <a:pt x="593" y="949"/>
                    </a:lnTo>
                    <a:lnTo>
                      <a:pt x="558" y="938"/>
                    </a:lnTo>
                    <a:lnTo>
                      <a:pt x="512" y="915"/>
                    </a:lnTo>
                    <a:lnTo>
                      <a:pt x="466" y="880"/>
                    </a:lnTo>
                    <a:lnTo>
                      <a:pt x="420" y="851"/>
                    </a:lnTo>
                    <a:lnTo>
                      <a:pt x="420" y="840"/>
                    </a:lnTo>
                    <a:lnTo>
                      <a:pt x="426" y="834"/>
                    </a:lnTo>
                    <a:lnTo>
                      <a:pt x="432" y="823"/>
                    </a:lnTo>
                    <a:lnTo>
                      <a:pt x="437" y="823"/>
                    </a:lnTo>
                    <a:lnTo>
                      <a:pt x="501" y="846"/>
                    </a:lnTo>
                    <a:lnTo>
                      <a:pt x="541" y="851"/>
                    </a:lnTo>
                    <a:lnTo>
                      <a:pt x="581" y="857"/>
                    </a:lnTo>
                    <a:lnTo>
                      <a:pt x="627" y="851"/>
                    </a:lnTo>
                    <a:lnTo>
                      <a:pt x="673" y="840"/>
                    </a:lnTo>
                    <a:lnTo>
                      <a:pt x="713" y="811"/>
                    </a:lnTo>
                    <a:lnTo>
                      <a:pt x="759" y="777"/>
                    </a:lnTo>
                    <a:lnTo>
                      <a:pt x="782" y="742"/>
                    </a:lnTo>
                    <a:lnTo>
                      <a:pt x="800" y="708"/>
                    </a:lnTo>
                    <a:lnTo>
                      <a:pt x="805" y="673"/>
                    </a:lnTo>
                    <a:lnTo>
                      <a:pt x="805" y="639"/>
                    </a:lnTo>
                    <a:lnTo>
                      <a:pt x="800" y="610"/>
                    </a:lnTo>
                    <a:lnTo>
                      <a:pt x="788" y="581"/>
                    </a:lnTo>
                    <a:lnTo>
                      <a:pt x="771" y="558"/>
                    </a:lnTo>
                    <a:lnTo>
                      <a:pt x="748" y="535"/>
                    </a:lnTo>
                    <a:lnTo>
                      <a:pt x="708" y="506"/>
                    </a:lnTo>
                    <a:lnTo>
                      <a:pt x="685" y="495"/>
                    </a:lnTo>
                    <a:lnTo>
                      <a:pt x="662" y="483"/>
                    </a:lnTo>
                    <a:lnTo>
                      <a:pt x="633" y="478"/>
                    </a:lnTo>
                    <a:lnTo>
                      <a:pt x="598" y="478"/>
                    </a:lnTo>
                    <a:lnTo>
                      <a:pt x="564" y="483"/>
                    </a:lnTo>
                    <a:lnTo>
                      <a:pt x="524" y="495"/>
                    </a:lnTo>
                    <a:lnTo>
                      <a:pt x="368" y="541"/>
                    </a:lnTo>
                    <a:lnTo>
                      <a:pt x="299" y="552"/>
                    </a:lnTo>
                    <a:lnTo>
                      <a:pt x="265" y="558"/>
                    </a:lnTo>
                    <a:lnTo>
                      <a:pt x="230" y="552"/>
                    </a:lnTo>
                    <a:lnTo>
                      <a:pt x="190" y="547"/>
                    </a:lnTo>
                    <a:lnTo>
                      <a:pt x="156" y="541"/>
                    </a:lnTo>
                    <a:lnTo>
                      <a:pt x="115" y="524"/>
                    </a:lnTo>
                    <a:lnTo>
                      <a:pt x="87" y="495"/>
                    </a:lnTo>
                    <a:lnTo>
                      <a:pt x="52" y="460"/>
                    </a:lnTo>
                    <a:lnTo>
                      <a:pt x="23" y="420"/>
                    </a:lnTo>
                    <a:lnTo>
                      <a:pt x="6" y="374"/>
                    </a:lnTo>
                    <a:lnTo>
                      <a:pt x="0" y="328"/>
                    </a:lnTo>
                    <a:lnTo>
                      <a:pt x="6" y="276"/>
                    </a:lnTo>
                    <a:lnTo>
                      <a:pt x="23" y="225"/>
                    </a:lnTo>
                    <a:lnTo>
                      <a:pt x="46" y="173"/>
                    </a:lnTo>
                    <a:lnTo>
                      <a:pt x="87" y="121"/>
                    </a:lnTo>
                    <a:lnTo>
                      <a:pt x="133" y="69"/>
                    </a:lnTo>
                    <a:lnTo>
                      <a:pt x="184" y="29"/>
                    </a:lnTo>
                    <a:lnTo>
                      <a:pt x="225" y="0"/>
                    </a:lnTo>
                    <a:lnTo>
                      <a:pt x="253" y="12"/>
                    </a:lnTo>
                    <a:lnTo>
                      <a:pt x="294" y="35"/>
                    </a:lnTo>
                    <a:lnTo>
                      <a:pt x="334" y="64"/>
                    </a:lnTo>
                    <a:lnTo>
                      <a:pt x="374" y="92"/>
                    </a:lnTo>
                    <a:lnTo>
                      <a:pt x="374" y="98"/>
                    </a:lnTo>
                    <a:lnTo>
                      <a:pt x="368" y="110"/>
                    </a:lnTo>
                    <a:lnTo>
                      <a:pt x="363" y="121"/>
                    </a:lnTo>
                    <a:lnTo>
                      <a:pt x="351" y="121"/>
                    </a:lnTo>
                    <a:lnTo>
                      <a:pt x="299" y="98"/>
                    </a:lnTo>
                    <a:lnTo>
                      <a:pt x="271" y="92"/>
                    </a:lnTo>
                    <a:lnTo>
                      <a:pt x="236" y="92"/>
                    </a:lnTo>
                    <a:lnTo>
                      <a:pt x="207" y="98"/>
                    </a:lnTo>
                    <a:lnTo>
                      <a:pt x="173" y="110"/>
                    </a:lnTo>
                    <a:lnTo>
                      <a:pt x="138" y="133"/>
                    </a:lnTo>
                    <a:lnTo>
                      <a:pt x="104" y="161"/>
                    </a:lnTo>
                    <a:lnTo>
                      <a:pt x="81" y="202"/>
                    </a:lnTo>
                    <a:lnTo>
                      <a:pt x="64" y="236"/>
                    </a:lnTo>
                    <a:lnTo>
                      <a:pt x="58" y="271"/>
                    </a:lnTo>
                    <a:lnTo>
                      <a:pt x="58" y="305"/>
                    </a:lnTo>
                    <a:lnTo>
                      <a:pt x="69" y="328"/>
                    </a:lnTo>
                    <a:lnTo>
                      <a:pt x="81" y="357"/>
                    </a:lnTo>
                    <a:lnTo>
                      <a:pt x="98" y="374"/>
                    </a:lnTo>
                    <a:lnTo>
                      <a:pt x="115" y="391"/>
                    </a:lnTo>
                    <a:lnTo>
                      <a:pt x="138" y="409"/>
                    </a:lnTo>
                    <a:lnTo>
                      <a:pt x="167" y="420"/>
                    </a:lnTo>
                    <a:lnTo>
                      <a:pt x="196" y="426"/>
                    </a:lnTo>
                    <a:lnTo>
                      <a:pt x="225" y="432"/>
                    </a:lnTo>
                    <a:lnTo>
                      <a:pt x="276" y="426"/>
                    </a:lnTo>
                    <a:lnTo>
                      <a:pt x="328" y="414"/>
                    </a:lnTo>
                    <a:lnTo>
                      <a:pt x="455" y="374"/>
                    </a:lnTo>
                    <a:lnTo>
                      <a:pt x="529" y="357"/>
                    </a:lnTo>
                    <a:lnTo>
                      <a:pt x="570" y="351"/>
                    </a:lnTo>
                    <a:lnTo>
                      <a:pt x="616" y="351"/>
                    </a:lnTo>
                    <a:lnTo>
                      <a:pt x="656" y="357"/>
                    </a:lnTo>
                    <a:lnTo>
                      <a:pt x="696" y="368"/>
                    </a:lnTo>
                    <a:lnTo>
                      <a:pt x="736" y="391"/>
                    </a:lnTo>
                    <a:lnTo>
                      <a:pt x="777" y="420"/>
                    </a:lnTo>
                    <a:lnTo>
                      <a:pt x="817" y="460"/>
                    </a:lnTo>
                    <a:lnTo>
                      <a:pt x="840" y="501"/>
                    </a:lnTo>
                    <a:lnTo>
                      <a:pt x="857" y="552"/>
                    </a:lnTo>
                    <a:lnTo>
                      <a:pt x="863" y="604"/>
                    </a:lnTo>
                    <a:lnTo>
                      <a:pt x="863" y="656"/>
                    </a:lnTo>
                    <a:lnTo>
                      <a:pt x="846" y="708"/>
                    </a:lnTo>
                    <a:lnTo>
                      <a:pt x="817" y="765"/>
                    </a:lnTo>
                    <a:lnTo>
                      <a:pt x="777" y="817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Freeform 28"/>
              <p:cNvSpPr>
                <a:spLocks/>
              </p:cNvSpPr>
              <p:nvPr/>
            </p:nvSpPr>
            <p:spPr bwMode="auto">
              <a:xfrm>
                <a:off x="2332" y="3156"/>
                <a:ext cx="983" cy="1081"/>
              </a:xfrm>
              <a:custGeom>
                <a:avLst/>
                <a:gdLst>
                  <a:gd name="T0" fmla="*/ 207 w 983"/>
                  <a:gd name="T1" fmla="*/ 655 h 1081"/>
                  <a:gd name="T2" fmla="*/ 155 w 983"/>
                  <a:gd name="T3" fmla="*/ 627 h 1081"/>
                  <a:gd name="T4" fmla="*/ 115 w 983"/>
                  <a:gd name="T5" fmla="*/ 615 h 1081"/>
                  <a:gd name="T6" fmla="*/ 98 w 983"/>
                  <a:gd name="T7" fmla="*/ 615 h 1081"/>
                  <a:gd name="T8" fmla="*/ 80 w 983"/>
                  <a:gd name="T9" fmla="*/ 615 h 1081"/>
                  <a:gd name="T10" fmla="*/ 46 w 983"/>
                  <a:gd name="T11" fmla="*/ 632 h 1081"/>
                  <a:gd name="T12" fmla="*/ 23 w 983"/>
                  <a:gd name="T13" fmla="*/ 650 h 1081"/>
                  <a:gd name="T14" fmla="*/ 11 w 983"/>
                  <a:gd name="T15" fmla="*/ 644 h 1081"/>
                  <a:gd name="T16" fmla="*/ 6 w 983"/>
                  <a:gd name="T17" fmla="*/ 638 h 1081"/>
                  <a:gd name="T18" fmla="*/ 0 w 983"/>
                  <a:gd name="T19" fmla="*/ 627 h 1081"/>
                  <a:gd name="T20" fmla="*/ 0 w 983"/>
                  <a:gd name="T21" fmla="*/ 621 h 1081"/>
                  <a:gd name="T22" fmla="*/ 121 w 983"/>
                  <a:gd name="T23" fmla="*/ 529 h 1081"/>
                  <a:gd name="T24" fmla="*/ 247 w 983"/>
                  <a:gd name="T25" fmla="*/ 420 h 1081"/>
                  <a:gd name="T26" fmla="*/ 259 w 983"/>
                  <a:gd name="T27" fmla="*/ 420 h 1081"/>
                  <a:gd name="T28" fmla="*/ 264 w 983"/>
                  <a:gd name="T29" fmla="*/ 425 h 1081"/>
                  <a:gd name="T30" fmla="*/ 276 w 983"/>
                  <a:gd name="T31" fmla="*/ 437 h 1081"/>
                  <a:gd name="T32" fmla="*/ 276 w 983"/>
                  <a:gd name="T33" fmla="*/ 443 h 1081"/>
                  <a:gd name="T34" fmla="*/ 259 w 983"/>
                  <a:gd name="T35" fmla="*/ 460 h 1081"/>
                  <a:gd name="T36" fmla="*/ 236 w 983"/>
                  <a:gd name="T37" fmla="*/ 483 h 1081"/>
                  <a:gd name="T38" fmla="*/ 224 w 983"/>
                  <a:gd name="T39" fmla="*/ 500 h 1081"/>
                  <a:gd name="T40" fmla="*/ 224 w 983"/>
                  <a:gd name="T41" fmla="*/ 517 h 1081"/>
                  <a:gd name="T42" fmla="*/ 224 w 983"/>
                  <a:gd name="T43" fmla="*/ 523 h 1081"/>
                  <a:gd name="T44" fmla="*/ 282 w 983"/>
                  <a:gd name="T45" fmla="*/ 558 h 1081"/>
                  <a:gd name="T46" fmla="*/ 402 w 983"/>
                  <a:gd name="T47" fmla="*/ 632 h 1081"/>
                  <a:gd name="T48" fmla="*/ 632 w 983"/>
                  <a:gd name="T49" fmla="*/ 765 h 1081"/>
                  <a:gd name="T50" fmla="*/ 868 w 983"/>
                  <a:gd name="T51" fmla="*/ 885 h 1081"/>
                  <a:gd name="T52" fmla="*/ 822 w 983"/>
                  <a:gd name="T53" fmla="*/ 713 h 1081"/>
                  <a:gd name="T54" fmla="*/ 776 w 983"/>
                  <a:gd name="T55" fmla="*/ 558 h 1081"/>
                  <a:gd name="T56" fmla="*/ 724 w 983"/>
                  <a:gd name="T57" fmla="*/ 379 h 1081"/>
                  <a:gd name="T58" fmla="*/ 678 w 983"/>
                  <a:gd name="T59" fmla="*/ 230 h 1081"/>
                  <a:gd name="T60" fmla="*/ 667 w 983"/>
                  <a:gd name="T61" fmla="*/ 195 h 1081"/>
                  <a:gd name="T62" fmla="*/ 655 w 983"/>
                  <a:gd name="T63" fmla="*/ 178 h 1081"/>
                  <a:gd name="T64" fmla="*/ 650 w 983"/>
                  <a:gd name="T65" fmla="*/ 172 h 1081"/>
                  <a:gd name="T66" fmla="*/ 632 w 983"/>
                  <a:gd name="T67" fmla="*/ 172 h 1081"/>
                  <a:gd name="T68" fmla="*/ 615 w 983"/>
                  <a:gd name="T69" fmla="*/ 178 h 1081"/>
                  <a:gd name="T70" fmla="*/ 586 w 983"/>
                  <a:gd name="T71" fmla="*/ 195 h 1081"/>
                  <a:gd name="T72" fmla="*/ 569 w 983"/>
                  <a:gd name="T73" fmla="*/ 213 h 1081"/>
                  <a:gd name="T74" fmla="*/ 558 w 983"/>
                  <a:gd name="T75" fmla="*/ 207 h 1081"/>
                  <a:gd name="T76" fmla="*/ 552 w 983"/>
                  <a:gd name="T77" fmla="*/ 201 h 1081"/>
                  <a:gd name="T78" fmla="*/ 546 w 983"/>
                  <a:gd name="T79" fmla="*/ 190 h 1081"/>
                  <a:gd name="T80" fmla="*/ 546 w 983"/>
                  <a:gd name="T81" fmla="*/ 178 h 1081"/>
                  <a:gd name="T82" fmla="*/ 661 w 983"/>
                  <a:gd name="T83" fmla="*/ 92 h 1081"/>
                  <a:gd name="T84" fmla="*/ 770 w 983"/>
                  <a:gd name="T85" fmla="*/ 0 h 1081"/>
                  <a:gd name="T86" fmla="*/ 776 w 983"/>
                  <a:gd name="T87" fmla="*/ 6 h 1081"/>
                  <a:gd name="T88" fmla="*/ 782 w 983"/>
                  <a:gd name="T89" fmla="*/ 11 h 1081"/>
                  <a:gd name="T90" fmla="*/ 788 w 983"/>
                  <a:gd name="T91" fmla="*/ 17 h 1081"/>
                  <a:gd name="T92" fmla="*/ 793 w 983"/>
                  <a:gd name="T93" fmla="*/ 29 h 1081"/>
                  <a:gd name="T94" fmla="*/ 759 w 983"/>
                  <a:gd name="T95" fmla="*/ 57 h 1081"/>
                  <a:gd name="T96" fmla="*/ 747 w 983"/>
                  <a:gd name="T97" fmla="*/ 75 h 1081"/>
                  <a:gd name="T98" fmla="*/ 736 w 983"/>
                  <a:gd name="T99" fmla="*/ 98 h 1081"/>
                  <a:gd name="T100" fmla="*/ 736 w 983"/>
                  <a:gd name="T101" fmla="*/ 115 h 1081"/>
                  <a:gd name="T102" fmla="*/ 736 w 983"/>
                  <a:gd name="T103" fmla="*/ 144 h 1081"/>
                  <a:gd name="T104" fmla="*/ 765 w 983"/>
                  <a:gd name="T105" fmla="*/ 287 h 1081"/>
                  <a:gd name="T106" fmla="*/ 816 w 983"/>
                  <a:gd name="T107" fmla="*/ 494 h 1081"/>
                  <a:gd name="T108" fmla="*/ 862 w 983"/>
                  <a:gd name="T109" fmla="*/ 678 h 1081"/>
                  <a:gd name="T110" fmla="*/ 926 w 983"/>
                  <a:gd name="T111" fmla="*/ 891 h 1081"/>
                  <a:gd name="T112" fmla="*/ 983 w 983"/>
                  <a:gd name="T113" fmla="*/ 1058 h 1081"/>
                  <a:gd name="T114" fmla="*/ 972 w 983"/>
                  <a:gd name="T115" fmla="*/ 1069 h 1081"/>
                  <a:gd name="T116" fmla="*/ 954 w 983"/>
                  <a:gd name="T117" fmla="*/ 1081 h 1081"/>
                  <a:gd name="T118" fmla="*/ 874 w 983"/>
                  <a:gd name="T119" fmla="*/ 1023 h 1081"/>
                  <a:gd name="T120" fmla="*/ 782 w 983"/>
                  <a:gd name="T121" fmla="*/ 977 h 1081"/>
                  <a:gd name="T122" fmla="*/ 207 w 983"/>
                  <a:gd name="T123" fmla="*/ 655 h 10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3"/>
                  <a:gd name="T187" fmla="*/ 0 h 1081"/>
                  <a:gd name="T188" fmla="*/ 983 w 983"/>
                  <a:gd name="T189" fmla="*/ 1081 h 10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3" h="1081">
                    <a:moveTo>
                      <a:pt x="207" y="655"/>
                    </a:moveTo>
                    <a:lnTo>
                      <a:pt x="155" y="627"/>
                    </a:lnTo>
                    <a:lnTo>
                      <a:pt x="115" y="615"/>
                    </a:lnTo>
                    <a:lnTo>
                      <a:pt x="98" y="615"/>
                    </a:lnTo>
                    <a:lnTo>
                      <a:pt x="80" y="615"/>
                    </a:lnTo>
                    <a:lnTo>
                      <a:pt x="46" y="632"/>
                    </a:lnTo>
                    <a:lnTo>
                      <a:pt x="23" y="650"/>
                    </a:lnTo>
                    <a:lnTo>
                      <a:pt x="11" y="644"/>
                    </a:lnTo>
                    <a:lnTo>
                      <a:pt x="6" y="638"/>
                    </a:lnTo>
                    <a:lnTo>
                      <a:pt x="0" y="627"/>
                    </a:lnTo>
                    <a:lnTo>
                      <a:pt x="0" y="621"/>
                    </a:lnTo>
                    <a:lnTo>
                      <a:pt x="121" y="529"/>
                    </a:lnTo>
                    <a:lnTo>
                      <a:pt x="247" y="420"/>
                    </a:lnTo>
                    <a:lnTo>
                      <a:pt x="259" y="420"/>
                    </a:lnTo>
                    <a:lnTo>
                      <a:pt x="264" y="425"/>
                    </a:lnTo>
                    <a:lnTo>
                      <a:pt x="276" y="437"/>
                    </a:lnTo>
                    <a:lnTo>
                      <a:pt x="276" y="443"/>
                    </a:lnTo>
                    <a:lnTo>
                      <a:pt x="259" y="460"/>
                    </a:lnTo>
                    <a:lnTo>
                      <a:pt x="236" y="483"/>
                    </a:lnTo>
                    <a:lnTo>
                      <a:pt x="224" y="500"/>
                    </a:lnTo>
                    <a:lnTo>
                      <a:pt x="224" y="517"/>
                    </a:lnTo>
                    <a:lnTo>
                      <a:pt x="224" y="523"/>
                    </a:lnTo>
                    <a:lnTo>
                      <a:pt x="282" y="558"/>
                    </a:lnTo>
                    <a:lnTo>
                      <a:pt x="402" y="632"/>
                    </a:lnTo>
                    <a:lnTo>
                      <a:pt x="632" y="765"/>
                    </a:lnTo>
                    <a:lnTo>
                      <a:pt x="868" y="885"/>
                    </a:lnTo>
                    <a:lnTo>
                      <a:pt x="822" y="713"/>
                    </a:lnTo>
                    <a:lnTo>
                      <a:pt x="776" y="558"/>
                    </a:lnTo>
                    <a:lnTo>
                      <a:pt x="724" y="379"/>
                    </a:lnTo>
                    <a:lnTo>
                      <a:pt x="678" y="230"/>
                    </a:lnTo>
                    <a:lnTo>
                      <a:pt x="667" y="195"/>
                    </a:lnTo>
                    <a:lnTo>
                      <a:pt x="655" y="178"/>
                    </a:lnTo>
                    <a:lnTo>
                      <a:pt x="650" y="172"/>
                    </a:lnTo>
                    <a:lnTo>
                      <a:pt x="632" y="172"/>
                    </a:lnTo>
                    <a:lnTo>
                      <a:pt x="615" y="178"/>
                    </a:lnTo>
                    <a:lnTo>
                      <a:pt x="586" y="195"/>
                    </a:lnTo>
                    <a:lnTo>
                      <a:pt x="569" y="213"/>
                    </a:lnTo>
                    <a:lnTo>
                      <a:pt x="558" y="207"/>
                    </a:lnTo>
                    <a:lnTo>
                      <a:pt x="552" y="201"/>
                    </a:lnTo>
                    <a:lnTo>
                      <a:pt x="546" y="190"/>
                    </a:lnTo>
                    <a:lnTo>
                      <a:pt x="546" y="178"/>
                    </a:lnTo>
                    <a:lnTo>
                      <a:pt x="661" y="92"/>
                    </a:lnTo>
                    <a:lnTo>
                      <a:pt x="770" y="0"/>
                    </a:lnTo>
                    <a:lnTo>
                      <a:pt x="776" y="6"/>
                    </a:lnTo>
                    <a:lnTo>
                      <a:pt x="782" y="11"/>
                    </a:lnTo>
                    <a:lnTo>
                      <a:pt x="788" y="17"/>
                    </a:lnTo>
                    <a:lnTo>
                      <a:pt x="793" y="29"/>
                    </a:lnTo>
                    <a:lnTo>
                      <a:pt x="759" y="57"/>
                    </a:lnTo>
                    <a:lnTo>
                      <a:pt x="747" y="75"/>
                    </a:lnTo>
                    <a:lnTo>
                      <a:pt x="736" y="98"/>
                    </a:lnTo>
                    <a:lnTo>
                      <a:pt x="736" y="115"/>
                    </a:lnTo>
                    <a:lnTo>
                      <a:pt x="736" y="144"/>
                    </a:lnTo>
                    <a:lnTo>
                      <a:pt x="765" y="287"/>
                    </a:lnTo>
                    <a:lnTo>
                      <a:pt x="816" y="494"/>
                    </a:lnTo>
                    <a:lnTo>
                      <a:pt x="862" y="678"/>
                    </a:lnTo>
                    <a:lnTo>
                      <a:pt x="926" y="891"/>
                    </a:lnTo>
                    <a:lnTo>
                      <a:pt x="983" y="1058"/>
                    </a:lnTo>
                    <a:lnTo>
                      <a:pt x="972" y="1069"/>
                    </a:lnTo>
                    <a:lnTo>
                      <a:pt x="954" y="1081"/>
                    </a:lnTo>
                    <a:lnTo>
                      <a:pt x="874" y="1023"/>
                    </a:lnTo>
                    <a:lnTo>
                      <a:pt x="782" y="977"/>
                    </a:lnTo>
                    <a:lnTo>
                      <a:pt x="207" y="65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Freeform 29"/>
              <p:cNvSpPr>
                <a:spLocks/>
              </p:cNvSpPr>
              <p:nvPr/>
            </p:nvSpPr>
            <p:spPr bwMode="auto">
              <a:xfrm>
                <a:off x="3206" y="2909"/>
                <a:ext cx="753" cy="1040"/>
              </a:xfrm>
              <a:custGeom>
                <a:avLst/>
                <a:gdLst>
                  <a:gd name="T0" fmla="*/ 581 w 753"/>
                  <a:gd name="T1" fmla="*/ 816 h 1040"/>
                  <a:gd name="T2" fmla="*/ 609 w 753"/>
                  <a:gd name="T3" fmla="*/ 862 h 1040"/>
                  <a:gd name="T4" fmla="*/ 650 w 753"/>
                  <a:gd name="T5" fmla="*/ 868 h 1040"/>
                  <a:gd name="T6" fmla="*/ 701 w 753"/>
                  <a:gd name="T7" fmla="*/ 856 h 1040"/>
                  <a:gd name="T8" fmla="*/ 742 w 753"/>
                  <a:gd name="T9" fmla="*/ 845 h 1040"/>
                  <a:gd name="T10" fmla="*/ 753 w 753"/>
                  <a:gd name="T11" fmla="*/ 868 h 1040"/>
                  <a:gd name="T12" fmla="*/ 586 w 753"/>
                  <a:gd name="T13" fmla="*/ 954 h 1040"/>
                  <a:gd name="T14" fmla="*/ 425 w 753"/>
                  <a:gd name="T15" fmla="*/ 1035 h 1040"/>
                  <a:gd name="T16" fmla="*/ 414 w 753"/>
                  <a:gd name="T17" fmla="*/ 1017 h 1040"/>
                  <a:gd name="T18" fmla="*/ 437 w 753"/>
                  <a:gd name="T19" fmla="*/ 989 h 1040"/>
                  <a:gd name="T20" fmla="*/ 477 w 753"/>
                  <a:gd name="T21" fmla="*/ 960 h 1040"/>
                  <a:gd name="T22" fmla="*/ 489 w 753"/>
                  <a:gd name="T23" fmla="*/ 925 h 1040"/>
                  <a:gd name="T24" fmla="*/ 471 w 753"/>
                  <a:gd name="T25" fmla="*/ 874 h 1040"/>
                  <a:gd name="T26" fmla="*/ 190 w 753"/>
                  <a:gd name="T27" fmla="*/ 333 h 1040"/>
                  <a:gd name="T28" fmla="*/ 144 w 753"/>
                  <a:gd name="T29" fmla="*/ 247 h 1040"/>
                  <a:gd name="T30" fmla="*/ 115 w 753"/>
                  <a:gd name="T31" fmla="*/ 224 h 1040"/>
                  <a:gd name="T32" fmla="*/ 80 w 753"/>
                  <a:gd name="T33" fmla="*/ 224 h 1040"/>
                  <a:gd name="T34" fmla="*/ 11 w 753"/>
                  <a:gd name="T35" fmla="*/ 247 h 1040"/>
                  <a:gd name="T36" fmla="*/ 0 w 753"/>
                  <a:gd name="T37" fmla="*/ 235 h 1040"/>
                  <a:gd name="T38" fmla="*/ 0 w 753"/>
                  <a:gd name="T39" fmla="*/ 212 h 1040"/>
                  <a:gd name="T40" fmla="*/ 241 w 753"/>
                  <a:gd name="T41" fmla="*/ 74 h 1040"/>
                  <a:gd name="T42" fmla="*/ 385 w 753"/>
                  <a:gd name="T43" fmla="*/ 17 h 1040"/>
                  <a:gd name="T44" fmla="*/ 512 w 753"/>
                  <a:gd name="T45" fmla="*/ 0 h 1040"/>
                  <a:gd name="T46" fmla="*/ 569 w 753"/>
                  <a:gd name="T47" fmla="*/ 11 h 1040"/>
                  <a:gd name="T48" fmla="*/ 621 w 753"/>
                  <a:gd name="T49" fmla="*/ 34 h 1040"/>
                  <a:gd name="T50" fmla="*/ 667 w 753"/>
                  <a:gd name="T51" fmla="*/ 80 h 1040"/>
                  <a:gd name="T52" fmla="*/ 707 w 753"/>
                  <a:gd name="T53" fmla="*/ 138 h 1040"/>
                  <a:gd name="T54" fmla="*/ 736 w 753"/>
                  <a:gd name="T55" fmla="*/ 218 h 1040"/>
                  <a:gd name="T56" fmla="*/ 736 w 753"/>
                  <a:gd name="T57" fmla="*/ 293 h 1040"/>
                  <a:gd name="T58" fmla="*/ 719 w 753"/>
                  <a:gd name="T59" fmla="*/ 350 h 1040"/>
                  <a:gd name="T60" fmla="*/ 655 w 753"/>
                  <a:gd name="T61" fmla="*/ 437 h 1040"/>
                  <a:gd name="T62" fmla="*/ 575 w 753"/>
                  <a:gd name="T63" fmla="*/ 506 h 1040"/>
                  <a:gd name="T64" fmla="*/ 529 w 753"/>
                  <a:gd name="T65" fmla="*/ 523 h 1040"/>
                  <a:gd name="T66" fmla="*/ 517 w 753"/>
                  <a:gd name="T67" fmla="*/ 511 h 1040"/>
                  <a:gd name="T68" fmla="*/ 563 w 753"/>
                  <a:gd name="T69" fmla="*/ 465 h 1040"/>
                  <a:gd name="T70" fmla="*/ 609 w 753"/>
                  <a:gd name="T71" fmla="*/ 391 h 1040"/>
                  <a:gd name="T72" fmla="*/ 627 w 753"/>
                  <a:gd name="T73" fmla="*/ 316 h 1040"/>
                  <a:gd name="T74" fmla="*/ 609 w 753"/>
                  <a:gd name="T75" fmla="*/ 235 h 1040"/>
                  <a:gd name="T76" fmla="*/ 569 w 753"/>
                  <a:gd name="T77" fmla="*/ 155 h 1040"/>
                  <a:gd name="T78" fmla="*/ 506 w 753"/>
                  <a:gd name="T79" fmla="*/ 97 h 1040"/>
                  <a:gd name="T80" fmla="*/ 425 w 753"/>
                  <a:gd name="T81" fmla="*/ 69 h 1040"/>
                  <a:gd name="T82" fmla="*/ 333 w 753"/>
                  <a:gd name="T83" fmla="*/ 80 h 1040"/>
                  <a:gd name="T84" fmla="*/ 247 w 753"/>
                  <a:gd name="T85" fmla="*/ 120 h 1040"/>
                  <a:gd name="T86" fmla="*/ 230 w 753"/>
                  <a:gd name="T87" fmla="*/ 149 h 1040"/>
                  <a:gd name="T88" fmla="*/ 241 w 753"/>
                  <a:gd name="T89" fmla="*/ 184 h 104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53"/>
                  <a:gd name="T136" fmla="*/ 0 h 1040"/>
                  <a:gd name="T137" fmla="*/ 753 w 753"/>
                  <a:gd name="T138" fmla="*/ 1040 h 104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53" h="1040">
                    <a:moveTo>
                      <a:pt x="535" y="741"/>
                    </a:moveTo>
                    <a:lnTo>
                      <a:pt x="581" y="816"/>
                    </a:lnTo>
                    <a:lnTo>
                      <a:pt x="598" y="845"/>
                    </a:lnTo>
                    <a:lnTo>
                      <a:pt x="609" y="862"/>
                    </a:lnTo>
                    <a:lnTo>
                      <a:pt x="627" y="868"/>
                    </a:lnTo>
                    <a:lnTo>
                      <a:pt x="650" y="868"/>
                    </a:lnTo>
                    <a:lnTo>
                      <a:pt x="673" y="862"/>
                    </a:lnTo>
                    <a:lnTo>
                      <a:pt x="701" y="856"/>
                    </a:lnTo>
                    <a:lnTo>
                      <a:pt x="736" y="839"/>
                    </a:lnTo>
                    <a:lnTo>
                      <a:pt x="742" y="845"/>
                    </a:lnTo>
                    <a:lnTo>
                      <a:pt x="747" y="856"/>
                    </a:lnTo>
                    <a:lnTo>
                      <a:pt x="753" y="868"/>
                    </a:lnTo>
                    <a:lnTo>
                      <a:pt x="747" y="874"/>
                    </a:lnTo>
                    <a:lnTo>
                      <a:pt x="586" y="954"/>
                    </a:lnTo>
                    <a:lnTo>
                      <a:pt x="437" y="1040"/>
                    </a:lnTo>
                    <a:lnTo>
                      <a:pt x="425" y="1035"/>
                    </a:lnTo>
                    <a:lnTo>
                      <a:pt x="420" y="1029"/>
                    </a:lnTo>
                    <a:lnTo>
                      <a:pt x="414" y="1017"/>
                    </a:lnTo>
                    <a:lnTo>
                      <a:pt x="414" y="1006"/>
                    </a:lnTo>
                    <a:lnTo>
                      <a:pt x="437" y="989"/>
                    </a:lnTo>
                    <a:lnTo>
                      <a:pt x="460" y="971"/>
                    </a:lnTo>
                    <a:lnTo>
                      <a:pt x="477" y="960"/>
                    </a:lnTo>
                    <a:lnTo>
                      <a:pt x="483" y="943"/>
                    </a:lnTo>
                    <a:lnTo>
                      <a:pt x="489" y="925"/>
                    </a:lnTo>
                    <a:lnTo>
                      <a:pt x="483" y="902"/>
                    </a:lnTo>
                    <a:lnTo>
                      <a:pt x="471" y="874"/>
                    </a:lnTo>
                    <a:lnTo>
                      <a:pt x="431" y="793"/>
                    </a:lnTo>
                    <a:lnTo>
                      <a:pt x="190" y="333"/>
                    </a:lnTo>
                    <a:lnTo>
                      <a:pt x="155" y="270"/>
                    </a:lnTo>
                    <a:lnTo>
                      <a:pt x="144" y="247"/>
                    </a:lnTo>
                    <a:lnTo>
                      <a:pt x="126" y="230"/>
                    </a:lnTo>
                    <a:lnTo>
                      <a:pt x="115" y="224"/>
                    </a:lnTo>
                    <a:lnTo>
                      <a:pt x="98" y="218"/>
                    </a:lnTo>
                    <a:lnTo>
                      <a:pt x="80" y="224"/>
                    </a:lnTo>
                    <a:lnTo>
                      <a:pt x="63" y="230"/>
                    </a:lnTo>
                    <a:lnTo>
                      <a:pt x="11" y="247"/>
                    </a:lnTo>
                    <a:lnTo>
                      <a:pt x="6" y="241"/>
                    </a:lnTo>
                    <a:lnTo>
                      <a:pt x="0" y="235"/>
                    </a:lnTo>
                    <a:lnTo>
                      <a:pt x="0" y="224"/>
                    </a:lnTo>
                    <a:lnTo>
                      <a:pt x="0" y="212"/>
                    </a:lnTo>
                    <a:lnTo>
                      <a:pt x="103" y="149"/>
                    </a:lnTo>
                    <a:lnTo>
                      <a:pt x="241" y="74"/>
                    </a:lnTo>
                    <a:lnTo>
                      <a:pt x="316" y="40"/>
                    </a:lnTo>
                    <a:lnTo>
                      <a:pt x="385" y="17"/>
                    </a:lnTo>
                    <a:lnTo>
                      <a:pt x="448" y="0"/>
                    </a:lnTo>
                    <a:lnTo>
                      <a:pt x="512" y="0"/>
                    </a:lnTo>
                    <a:lnTo>
                      <a:pt x="540" y="5"/>
                    </a:lnTo>
                    <a:lnTo>
                      <a:pt x="569" y="11"/>
                    </a:lnTo>
                    <a:lnTo>
                      <a:pt x="592" y="23"/>
                    </a:lnTo>
                    <a:lnTo>
                      <a:pt x="621" y="34"/>
                    </a:lnTo>
                    <a:lnTo>
                      <a:pt x="644" y="57"/>
                    </a:lnTo>
                    <a:lnTo>
                      <a:pt x="667" y="80"/>
                    </a:lnTo>
                    <a:lnTo>
                      <a:pt x="690" y="103"/>
                    </a:lnTo>
                    <a:lnTo>
                      <a:pt x="707" y="138"/>
                    </a:lnTo>
                    <a:lnTo>
                      <a:pt x="724" y="178"/>
                    </a:lnTo>
                    <a:lnTo>
                      <a:pt x="736" y="218"/>
                    </a:lnTo>
                    <a:lnTo>
                      <a:pt x="742" y="253"/>
                    </a:lnTo>
                    <a:lnTo>
                      <a:pt x="736" y="293"/>
                    </a:lnTo>
                    <a:lnTo>
                      <a:pt x="730" y="322"/>
                    </a:lnTo>
                    <a:lnTo>
                      <a:pt x="719" y="350"/>
                    </a:lnTo>
                    <a:lnTo>
                      <a:pt x="690" y="402"/>
                    </a:lnTo>
                    <a:lnTo>
                      <a:pt x="655" y="437"/>
                    </a:lnTo>
                    <a:lnTo>
                      <a:pt x="615" y="477"/>
                    </a:lnTo>
                    <a:lnTo>
                      <a:pt x="575" y="506"/>
                    </a:lnTo>
                    <a:lnTo>
                      <a:pt x="535" y="529"/>
                    </a:lnTo>
                    <a:lnTo>
                      <a:pt x="529" y="523"/>
                    </a:lnTo>
                    <a:lnTo>
                      <a:pt x="523" y="517"/>
                    </a:lnTo>
                    <a:lnTo>
                      <a:pt x="517" y="511"/>
                    </a:lnTo>
                    <a:lnTo>
                      <a:pt x="517" y="506"/>
                    </a:lnTo>
                    <a:lnTo>
                      <a:pt x="563" y="465"/>
                    </a:lnTo>
                    <a:lnTo>
                      <a:pt x="592" y="431"/>
                    </a:lnTo>
                    <a:lnTo>
                      <a:pt x="609" y="391"/>
                    </a:lnTo>
                    <a:lnTo>
                      <a:pt x="627" y="356"/>
                    </a:lnTo>
                    <a:lnTo>
                      <a:pt x="627" y="316"/>
                    </a:lnTo>
                    <a:lnTo>
                      <a:pt x="621" y="276"/>
                    </a:lnTo>
                    <a:lnTo>
                      <a:pt x="609" y="235"/>
                    </a:lnTo>
                    <a:lnTo>
                      <a:pt x="592" y="195"/>
                    </a:lnTo>
                    <a:lnTo>
                      <a:pt x="569" y="155"/>
                    </a:lnTo>
                    <a:lnTo>
                      <a:pt x="540" y="120"/>
                    </a:lnTo>
                    <a:lnTo>
                      <a:pt x="506" y="97"/>
                    </a:lnTo>
                    <a:lnTo>
                      <a:pt x="466" y="80"/>
                    </a:lnTo>
                    <a:lnTo>
                      <a:pt x="425" y="69"/>
                    </a:lnTo>
                    <a:lnTo>
                      <a:pt x="379" y="69"/>
                    </a:lnTo>
                    <a:lnTo>
                      <a:pt x="333" y="80"/>
                    </a:lnTo>
                    <a:lnTo>
                      <a:pt x="287" y="103"/>
                    </a:lnTo>
                    <a:lnTo>
                      <a:pt x="247" y="120"/>
                    </a:lnTo>
                    <a:lnTo>
                      <a:pt x="230" y="138"/>
                    </a:lnTo>
                    <a:lnTo>
                      <a:pt x="230" y="149"/>
                    </a:lnTo>
                    <a:lnTo>
                      <a:pt x="230" y="155"/>
                    </a:lnTo>
                    <a:lnTo>
                      <a:pt x="241" y="184"/>
                    </a:lnTo>
                    <a:lnTo>
                      <a:pt x="535" y="74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" name="Freeform 30"/>
              <p:cNvSpPr>
                <a:spLocks/>
              </p:cNvSpPr>
              <p:nvPr/>
            </p:nvSpPr>
            <p:spPr bwMode="auto">
              <a:xfrm>
                <a:off x="3959" y="2552"/>
                <a:ext cx="932" cy="1093"/>
              </a:xfrm>
              <a:custGeom>
                <a:avLst/>
                <a:gdLst>
                  <a:gd name="T0" fmla="*/ 138 w 932"/>
                  <a:gd name="T1" fmla="*/ 276 h 1093"/>
                  <a:gd name="T2" fmla="*/ 115 w 932"/>
                  <a:gd name="T3" fmla="*/ 230 h 1093"/>
                  <a:gd name="T4" fmla="*/ 81 w 932"/>
                  <a:gd name="T5" fmla="*/ 213 h 1093"/>
                  <a:gd name="T6" fmla="*/ 35 w 932"/>
                  <a:gd name="T7" fmla="*/ 213 h 1093"/>
                  <a:gd name="T8" fmla="*/ 6 w 932"/>
                  <a:gd name="T9" fmla="*/ 213 h 1093"/>
                  <a:gd name="T10" fmla="*/ 0 w 932"/>
                  <a:gd name="T11" fmla="*/ 190 h 1093"/>
                  <a:gd name="T12" fmla="*/ 161 w 932"/>
                  <a:gd name="T13" fmla="*/ 138 h 1093"/>
                  <a:gd name="T14" fmla="*/ 535 w 932"/>
                  <a:gd name="T15" fmla="*/ 23 h 1093"/>
                  <a:gd name="T16" fmla="*/ 615 w 932"/>
                  <a:gd name="T17" fmla="*/ 29 h 1093"/>
                  <a:gd name="T18" fmla="*/ 673 w 932"/>
                  <a:gd name="T19" fmla="*/ 173 h 1093"/>
                  <a:gd name="T20" fmla="*/ 661 w 932"/>
                  <a:gd name="T21" fmla="*/ 184 h 1093"/>
                  <a:gd name="T22" fmla="*/ 644 w 932"/>
                  <a:gd name="T23" fmla="*/ 184 h 1093"/>
                  <a:gd name="T24" fmla="*/ 587 w 932"/>
                  <a:gd name="T25" fmla="*/ 115 h 1093"/>
                  <a:gd name="T26" fmla="*/ 546 w 932"/>
                  <a:gd name="T27" fmla="*/ 92 h 1093"/>
                  <a:gd name="T28" fmla="*/ 500 w 932"/>
                  <a:gd name="T29" fmla="*/ 86 h 1093"/>
                  <a:gd name="T30" fmla="*/ 368 w 932"/>
                  <a:gd name="T31" fmla="*/ 121 h 1093"/>
                  <a:gd name="T32" fmla="*/ 247 w 932"/>
                  <a:gd name="T33" fmla="*/ 161 h 1093"/>
                  <a:gd name="T34" fmla="*/ 236 w 932"/>
                  <a:gd name="T35" fmla="*/ 190 h 1093"/>
                  <a:gd name="T36" fmla="*/ 328 w 932"/>
                  <a:gd name="T37" fmla="*/ 489 h 1093"/>
                  <a:gd name="T38" fmla="*/ 345 w 932"/>
                  <a:gd name="T39" fmla="*/ 518 h 1093"/>
                  <a:gd name="T40" fmla="*/ 385 w 932"/>
                  <a:gd name="T41" fmla="*/ 512 h 1093"/>
                  <a:gd name="T42" fmla="*/ 535 w 932"/>
                  <a:gd name="T43" fmla="*/ 466 h 1093"/>
                  <a:gd name="T44" fmla="*/ 587 w 932"/>
                  <a:gd name="T45" fmla="*/ 437 h 1093"/>
                  <a:gd name="T46" fmla="*/ 592 w 932"/>
                  <a:gd name="T47" fmla="*/ 408 h 1093"/>
                  <a:gd name="T48" fmla="*/ 587 w 932"/>
                  <a:gd name="T49" fmla="*/ 328 h 1093"/>
                  <a:gd name="T50" fmla="*/ 604 w 932"/>
                  <a:gd name="T51" fmla="*/ 316 h 1093"/>
                  <a:gd name="T52" fmla="*/ 621 w 932"/>
                  <a:gd name="T53" fmla="*/ 316 h 1093"/>
                  <a:gd name="T54" fmla="*/ 707 w 932"/>
                  <a:gd name="T55" fmla="*/ 587 h 1093"/>
                  <a:gd name="T56" fmla="*/ 690 w 932"/>
                  <a:gd name="T57" fmla="*/ 598 h 1093"/>
                  <a:gd name="T58" fmla="*/ 673 w 932"/>
                  <a:gd name="T59" fmla="*/ 598 h 1093"/>
                  <a:gd name="T60" fmla="*/ 633 w 932"/>
                  <a:gd name="T61" fmla="*/ 535 h 1093"/>
                  <a:gd name="T62" fmla="*/ 604 w 932"/>
                  <a:gd name="T63" fmla="*/ 512 h 1093"/>
                  <a:gd name="T64" fmla="*/ 541 w 932"/>
                  <a:gd name="T65" fmla="*/ 518 h 1093"/>
                  <a:gd name="T66" fmla="*/ 397 w 932"/>
                  <a:gd name="T67" fmla="*/ 558 h 1093"/>
                  <a:gd name="T68" fmla="*/ 362 w 932"/>
                  <a:gd name="T69" fmla="*/ 575 h 1093"/>
                  <a:gd name="T70" fmla="*/ 368 w 932"/>
                  <a:gd name="T71" fmla="*/ 610 h 1093"/>
                  <a:gd name="T72" fmla="*/ 443 w 932"/>
                  <a:gd name="T73" fmla="*/ 851 h 1093"/>
                  <a:gd name="T74" fmla="*/ 477 w 932"/>
                  <a:gd name="T75" fmla="*/ 914 h 1093"/>
                  <a:gd name="T76" fmla="*/ 512 w 932"/>
                  <a:gd name="T77" fmla="*/ 937 h 1093"/>
                  <a:gd name="T78" fmla="*/ 592 w 932"/>
                  <a:gd name="T79" fmla="*/ 932 h 1093"/>
                  <a:gd name="T80" fmla="*/ 782 w 932"/>
                  <a:gd name="T81" fmla="*/ 874 h 1093"/>
                  <a:gd name="T82" fmla="*/ 834 w 932"/>
                  <a:gd name="T83" fmla="*/ 840 h 1093"/>
                  <a:gd name="T84" fmla="*/ 863 w 932"/>
                  <a:gd name="T85" fmla="*/ 782 h 1093"/>
                  <a:gd name="T86" fmla="*/ 891 w 932"/>
                  <a:gd name="T87" fmla="*/ 679 h 1093"/>
                  <a:gd name="T88" fmla="*/ 909 w 932"/>
                  <a:gd name="T89" fmla="*/ 673 h 1093"/>
                  <a:gd name="T90" fmla="*/ 926 w 932"/>
                  <a:gd name="T91" fmla="*/ 679 h 1093"/>
                  <a:gd name="T92" fmla="*/ 926 w 932"/>
                  <a:gd name="T93" fmla="*/ 886 h 1093"/>
                  <a:gd name="T94" fmla="*/ 437 w 932"/>
                  <a:gd name="T95" fmla="*/ 1029 h 1093"/>
                  <a:gd name="T96" fmla="*/ 247 w 932"/>
                  <a:gd name="T97" fmla="*/ 1087 h 1093"/>
                  <a:gd name="T98" fmla="*/ 242 w 932"/>
                  <a:gd name="T99" fmla="*/ 1070 h 1093"/>
                  <a:gd name="T100" fmla="*/ 288 w 932"/>
                  <a:gd name="T101" fmla="*/ 1041 h 1093"/>
                  <a:gd name="T102" fmla="*/ 328 w 932"/>
                  <a:gd name="T103" fmla="*/ 1018 h 1093"/>
                  <a:gd name="T104" fmla="*/ 345 w 932"/>
                  <a:gd name="T105" fmla="*/ 983 h 1093"/>
                  <a:gd name="T106" fmla="*/ 339 w 932"/>
                  <a:gd name="T107" fmla="*/ 932 h 1093"/>
                  <a:gd name="T108" fmla="*/ 167 w 932"/>
                  <a:gd name="T109" fmla="*/ 357 h 10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32"/>
                  <a:gd name="T166" fmla="*/ 0 h 1093"/>
                  <a:gd name="T167" fmla="*/ 932 w 932"/>
                  <a:gd name="T168" fmla="*/ 1093 h 10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32" h="1093">
                    <a:moveTo>
                      <a:pt x="167" y="357"/>
                    </a:moveTo>
                    <a:lnTo>
                      <a:pt x="138" y="276"/>
                    </a:lnTo>
                    <a:lnTo>
                      <a:pt x="127" y="247"/>
                    </a:lnTo>
                    <a:lnTo>
                      <a:pt x="115" y="230"/>
                    </a:lnTo>
                    <a:lnTo>
                      <a:pt x="98" y="219"/>
                    </a:lnTo>
                    <a:lnTo>
                      <a:pt x="81" y="213"/>
                    </a:lnTo>
                    <a:lnTo>
                      <a:pt x="58" y="213"/>
                    </a:lnTo>
                    <a:lnTo>
                      <a:pt x="35" y="213"/>
                    </a:lnTo>
                    <a:lnTo>
                      <a:pt x="12" y="219"/>
                    </a:lnTo>
                    <a:lnTo>
                      <a:pt x="6" y="213"/>
                    </a:lnTo>
                    <a:lnTo>
                      <a:pt x="0" y="201"/>
                    </a:lnTo>
                    <a:lnTo>
                      <a:pt x="0" y="190"/>
                    </a:lnTo>
                    <a:lnTo>
                      <a:pt x="0" y="184"/>
                    </a:lnTo>
                    <a:lnTo>
                      <a:pt x="161" y="138"/>
                    </a:lnTo>
                    <a:lnTo>
                      <a:pt x="414" y="58"/>
                    </a:lnTo>
                    <a:lnTo>
                      <a:pt x="535" y="23"/>
                    </a:lnTo>
                    <a:lnTo>
                      <a:pt x="598" y="0"/>
                    </a:lnTo>
                    <a:lnTo>
                      <a:pt x="615" y="29"/>
                    </a:lnTo>
                    <a:lnTo>
                      <a:pt x="633" y="69"/>
                    </a:lnTo>
                    <a:lnTo>
                      <a:pt x="673" y="173"/>
                    </a:lnTo>
                    <a:lnTo>
                      <a:pt x="673" y="178"/>
                    </a:lnTo>
                    <a:lnTo>
                      <a:pt x="661" y="184"/>
                    </a:lnTo>
                    <a:lnTo>
                      <a:pt x="650" y="190"/>
                    </a:lnTo>
                    <a:lnTo>
                      <a:pt x="644" y="184"/>
                    </a:lnTo>
                    <a:lnTo>
                      <a:pt x="615" y="144"/>
                    </a:lnTo>
                    <a:lnTo>
                      <a:pt x="587" y="115"/>
                    </a:lnTo>
                    <a:lnTo>
                      <a:pt x="569" y="104"/>
                    </a:lnTo>
                    <a:lnTo>
                      <a:pt x="546" y="92"/>
                    </a:lnTo>
                    <a:lnTo>
                      <a:pt x="523" y="92"/>
                    </a:lnTo>
                    <a:lnTo>
                      <a:pt x="500" y="86"/>
                    </a:lnTo>
                    <a:lnTo>
                      <a:pt x="443" y="98"/>
                    </a:lnTo>
                    <a:lnTo>
                      <a:pt x="368" y="121"/>
                    </a:lnTo>
                    <a:lnTo>
                      <a:pt x="270" y="150"/>
                    </a:lnTo>
                    <a:lnTo>
                      <a:pt x="247" y="161"/>
                    </a:lnTo>
                    <a:lnTo>
                      <a:pt x="236" y="173"/>
                    </a:lnTo>
                    <a:lnTo>
                      <a:pt x="236" y="190"/>
                    </a:lnTo>
                    <a:lnTo>
                      <a:pt x="247" y="219"/>
                    </a:lnTo>
                    <a:lnTo>
                      <a:pt x="328" y="489"/>
                    </a:lnTo>
                    <a:lnTo>
                      <a:pt x="339" y="512"/>
                    </a:lnTo>
                    <a:lnTo>
                      <a:pt x="345" y="518"/>
                    </a:lnTo>
                    <a:lnTo>
                      <a:pt x="362" y="518"/>
                    </a:lnTo>
                    <a:lnTo>
                      <a:pt x="385" y="512"/>
                    </a:lnTo>
                    <a:lnTo>
                      <a:pt x="466" y="489"/>
                    </a:lnTo>
                    <a:lnTo>
                      <a:pt x="535" y="466"/>
                    </a:lnTo>
                    <a:lnTo>
                      <a:pt x="575" y="443"/>
                    </a:lnTo>
                    <a:lnTo>
                      <a:pt x="587" y="437"/>
                    </a:lnTo>
                    <a:lnTo>
                      <a:pt x="592" y="426"/>
                    </a:lnTo>
                    <a:lnTo>
                      <a:pt x="592" y="408"/>
                    </a:lnTo>
                    <a:lnTo>
                      <a:pt x="592" y="385"/>
                    </a:lnTo>
                    <a:lnTo>
                      <a:pt x="587" y="328"/>
                    </a:lnTo>
                    <a:lnTo>
                      <a:pt x="592" y="322"/>
                    </a:lnTo>
                    <a:lnTo>
                      <a:pt x="604" y="316"/>
                    </a:lnTo>
                    <a:lnTo>
                      <a:pt x="615" y="316"/>
                    </a:lnTo>
                    <a:lnTo>
                      <a:pt x="621" y="316"/>
                    </a:lnTo>
                    <a:lnTo>
                      <a:pt x="661" y="454"/>
                    </a:lnTo>
                    <a:lnTo>
                      <a:pt x="707" y="587"/>
                    </a:lnTo>
                    <a:lnTo>
                      <a:pt x="702" y="592"/>
                    </a:lnTo>
                    <a:lnTo>
                      <a:pt x="690" y="598"/>
                    </a:lnTo>
                    <a:lnTo>
                      <a:pt x="679" y="598"/>
                    </a:lnTo>
                    <a:lnTo>
                      <a:pt x="673" y="598"/>
                    </a:lnTo>
                    <a:lnTo>
                      <a:pt x="644" y="546"/>
                    </a:lnTo>
                    <a:lnTo>
                      <a:pt x="633" y="535"/>
                    </a:lnTo>
                    <a:lnTo>
                      <a:pt x="621" y="518"/>
                    </a:lnTo>
                    <a:lnTo>
                      <a:pt x="604" y="512"/>
                    </a:lnTo>
                    <a:lnTo>
                      <a:pt x="587" y="512"/>
                    </a:lnTo>
                    <a:lnTo>
                      <a:pt x="541" y="518"/>
                    </a:lnTo>
                    <a:lnTo>
                      <a:pt x="477" y="535"/>
                    </a:lnTo>
                    <a:lnTo>
                      <a:pt x="397" y="558"/>
                    </a:lnTo>
                    <a:lnTo>
                      <a:pt x="374" y="569"/>
                    </a:lnTo>
                    <a:lnTo>
                      <a:pt x="362" y="575"/>
                    </a:lnTo>
                    <a:lnTo>
                      <a:pt x="362" y="587"/>
                    </a:lnTo>
                    <a:lnTo>
                      <a:pt x="368" y="610"/>
                    </a:lnTo>
                    <a:lnTo>
                      <a:pt x="426" y="799"/>
                    </a:lnTo>
                    <a:lnTo>
                      <a:pt x="443" y="851"/>
                    </a:lnTo>
                    <a:lnTo>
                      <a:pt x="460" y="886"/>
                    </a:lnTo>
                    <a:lnTo>
                      <a:pt x="477" y="914"/>
                    </a:lnTo>
                    <a:lnTo>
                      <a:pt x="495" y="932"/>
                    </a:lnTo>
                    <a:lnTo>
                      <a:pt x="512" y="937"/>
                    </a:lnTo>
                    <a:lnTo>
                      <a:pt x="546" y="943"/>
                    </a:lnTo>
                    <a:lnTo>
                      <a:pt x="592" y="932"/>
                    </a:lnTo>
                    <a:lnTo>
                      <a:pt x="667" y="914"/>
                    </a:lnTo>
                    <a:lnTo>
                      <a:pt x="782" y="874"/>
                    </a:lnTo>
                    <a:lnTo>
                      <a:pt x="811" y="857"/>
                    </a:lnTo>
                    <a:lnTo>
                      <a:pt x="834" y="840"/>
                    </a:lnTo>
                    <a:lnTo>
                      <a:pt x="851" y="817"/>
                    </a:lnTo>
                    <a:lnTo>
                      <a:pt x="863" y="782"/>
                    </a:lnTo>
                    <a:lnTo>
                      <a:pt x="880" y="736"/>
                    </a:lnTo>
                    <a:lnTo>
                      <a:pt x="891" y="679"/>
                    </a:lnTo>
                    <a:lnTo>
                      <a:pt x="897" y="673"/>
                    </a:lnTo>
                    <a:lnTo>
                      <a:pt x="909" y="673"/>
                    </a:lnTo>
                    <a:lnTo>
                      <a:pt x="920" y="673"/>
                    </a:lnTo>
                    <a:lnTo>
                      <a:pt x="926" y="679"/>
                    </a:lnTo>
                    <a:lnTo>
                      <a:pt x="932" y="782"/>
                    </a:lnTo>
                    <a:lnTo>
                      <a:pt x="926" y="886"/>
                    </a:lnTo>
                    <a:lnTo>
                      <a:pt x="558" y="995"/>
                    </a:lnTo>
                    <a:lnTo>
                      <a:pt x="437" y="1029"/>
                    </a:lnTo>
                    <a:lnTo>
                      <a:pt x="259" y="1093"/>
                    </a:lnTo>
                    <a:lnTo>
                      <a:pt x="247" y="1087"/>
                    </a:lnTo>
                    <a:lnTo>
                      <a:pt x="242" y="1075"/>
                    </a:lnTo>
                    <a:lnTo>
                      <a:pt x="242" y="1070"/>
                    </a:lnTo>
                    <a:lnTo>
                      <a:pt x="242" y="1058"/>
                    </a:lnTo>
                    <a:lnTo>
                      <a:pt x="288" y="1041"/>
                    </a:lnTo>
                    <a:lnTo>
                      <a:pt x="311" y="1029"/>
                    </a:lnTo>
                    <a:lnTo>
                      <a:pt x="328" y="1018"/>
                    </a:lnTo>
                    <a:lnTo>
                      <a:pt x="339" y="1001"/>
                    </a:lnTo>
                    <a:lnTo>
                      <a:pt x="345" y="983"/>
                    </a:lnTo>
                    <a:lnTo>
                      <a:pt x="345" y="960"/>
                    </a:lnTo>
                    <a:lnTo>
                      <a:pt x="339" y="932"/>
                    </a:lnTo>
                    <a:lnTo>
                      <a:pt x="316" y="845"/>
                    </a:lnTo>
                    <a:lnTo>
                      <a:pt x="167" y="357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Freeform 31"/>
              <p:cNvSpPr>
                <a:spLocks/>
              </p:cNvSpPr>
              <p:nvPr/>
            </p:nvSpPr>
            <p:spPr bwMode="auto">
              <a:xfrm>
                <a:off x="4822" y="2449"/>
                <a:ext cx="983" cy="977"/>
              </a:xfrm>
              <a:custGeom>
                <a:avLst/>
                <a:gdLst>
                  <a:gd name="T0" fmla="*/ 120 w 983"/>
                  <a:gd name="T1" fmla="*/ 161 h 977"/>
                  <a:gd name="T2" fmla="*/ 103 w 983"/>
                  <a:gd name="T3" fmla="*/ 103 h 977"/>
                  <a:gd name="T4" fmla="*/ 74 w 983"/>
                  <a:gd name="T5" fmla="*/ 86 h 977"/>
                  <a:gd name="T6" fmla="*/ 11 w 983"/>
                  <a:gd name="T7" fmla="*/ 86 h 977"/>
                  <a:gd name="T8" fmla="*/ 0 w 983"/>
                  <a:gd name="T9" fmla="*/ 69 h 977"/>
                  <a:gd name="T10" fmla="*/ 5 w 983"/>
                  <a:gd name="T11" fmla="*/ 51 h 977"/>
                  <a:gd name="T12" fmla="*/ 322 w 983"/>
                  <a:gd name="T13" fmla="*/ 5 h 977"/>
                  <a:gd name="T14" fmla="*/ 448 w 983"/>
                  <a:gd name="T15" fmla="*/ 0 h 977"/>
                  <a:gd name="T16" fmla="*/ 557 w 983"/>
                  <a:gd name="T17" fmla="*/ 23 h 977"/>
                  <a:gd name="T18" fmla="*/ 609 w 983"/>
                  <a:gd name="T19" fmla="*/ 51 h 977"/>
                  <a:gd name="T20" fmla="*/ 649 w 983"/>
                  <a:gd name="T21" fmla="*/ 92 h 977"/>
                  <a:gd name="T22" fmla="*/ 678 w 983"/>
                  <a:gd name="T23" fmla="*/ 143 h 977"/>
                  <a:gd name="T24" fmla="*/ 695 w 983"/>
                  <a:gd name="T25" fmla="*/ 207 h 977"/>
                  <a:gd name="T26" fmla="*/ 690 w 983"/>
                  <a:gd name="T27" fmla="*/ 299 h 977"/>
                  <a:gd name="T28" fmla="*/ 649 w 983"/>
                  <a:gd name="T29" fmla="*/ 373 h 977"/>
                  <a:gd name="T30" fmla="*/ 598 w 983"/>
                  <a:gd name="T31" fmla="*/ 425 h 977"/>
                  <a:gd name="T32" fmla="*/ 546 w 983"/>
                  <a:gd name="T33" fmla="*/ 460 h 977"/>
                  <a:gd name="T34" fmla="*/ 546 w 983"/>
                  <a:gd name="T35" fmla="*/ 477 h 977"/>
                  <a:gd name="T36" fmla="*/ 644 w 983"/>
                  <a:gd name="T37" fmla="*/ 609 h 977"/>
                  <a:gd name="T38" fmla="*/ 799 w 983"/>
                  <a:gd name="T39" fmla="*/ 782 h 977"/>
                  <a:gd name="T40" fmla="*/ 874 w 983"/>
                  <a:gd name="T41" fmla="*/ 839 h 977"/>
                  <a:gd name="T42" fmla="*/ 920 w 983"/>
                  <a:gd name="T43" fmla="*/ 862 h 977"/>
                  <a:gd name="T44" fmla="*/ 977 w 983"/>
                  <a:gd name="T45" fmla="*/ 868 h 977"/>
                  <a:gd name="T46" fmla="*/ 977 w 983"/>
                  <a:gd name="T47" fmla="*/ 891 h 977"/>
                  <a:gd name="T48" fmla="*/ 920 w 983"/>
                  <a:gd name="T49" fmla="*/ 902 h 977"/>
                  <a:gd name="T50" fmla="*/ 833 w 983"/>
                  <a:gd name="T51" fmla="*/ 902 h 977"/>
                  <a:gd name="T52" fmla="*/ 764 w 983"/>
                  <a:gd name="T53" fmla="*/ 885 h 977"/>
                  <a:gd name="T54" fmla="*/ 690 w 983"/>
                  <a:gd name="T55" fmla="*/ 833 h 977"/>
                  <a:gd name="T56" fmla="*/ 609 w 983"/>
                  <a:gd name="T57" fmla="*/ 753 h 977"/>
                  <a:gd name="T58" fmla="*/ 448 w 983"/>
                  <a:gd name="T59" fmla="*/ 557 h 977"/>
                  <a:gd name="T60" fmla="*/ 408 w 983"/>
                  <a:gd name="T61" fmla="*/ 529 h 977"/>
                  <a:gd name="T62" fmla="*/ 345 w 983"/>
                  <a:gd name="T63" fmla="*/ 523 h 977"/>
                  <a:gd name="T64" fmla="*/ 287 w 983"/>
                  <a:gd name="T65" fmla="*/ 534 h 977"/>
                  <a:gd name="T66" fmla="*/ 281 w 983"/>
                  <a:gd name="T67" fmla="*/ 557 h 977"/>
                  <a:gd name="T68" fmla="*/ 310 w 983"/>
                  <a:gd name="T69" fmla="*/ 828 h 977"/>
                  <a:gd name="T70" fmla="*/ 327 w 983"/>
                  <a:gd name="T71" fmla="*/ 874 h 977"/>
                  <a:gd name="T72" fmla="*/ 356 w 983"/>
                  <a:gd name="T73" fmla="*/ 897 h 977"/>
                  <a:gd name="T74" fmla="*/ 402 w 983"/>
                  <a:gd name="T75" fmla="*/ 902 h 977"/>
                  <a:gd name="T76" fmla="*/ 437 w 983"/>
                  <a:gd name="T77" fmla="*/ 914 h 977"/>
                  <a:gd name="T78" fmla="*/ 437 w 983"/>
                  <a:gd name="T79" fmla="*/ 931 h 977"/>
                  <a:gd name="T80" fmla="*/ 264 w 983"/>
                  <a:gd name="T81" fmla="*/ 954 h 977"/>
                  <a:gd name="T82" fmla="*/ 86 w 983"/>
                  <a:gd name="T83" fmla="*/ 971 h 977"/>
                  <a:gd name="T84" fmla="*/ 80 w 983"/>
                  <a:gd name="T85" fmla="*/ 948 h 977"/>
                  <a:gd name="T86" fmla="*/ 120 w 983"/>
                  <a:gd name="T87" fmla="*/ 931 h 977"/>
                  <a:gd name="T88" fmla="*/ 166 w 983"/>
                  <a:gd name="T89" fmla="*/ 920 h 977"/>
                  <a:gd name="T90" fmla="*/ 189 w 983"/>
                  <a:gd name="T91" fmla="*/ 891 h 977"/>
                  <a:gd name="T92" fmla="*/ 195 w 983"/>
                  <a:gd name="T93" fmla="*/ 839 h 977"/>
                  <a:gd name="T94" fmla="*/ 132 w 983"/>
                  <a:gd name="T95" fmla="*/ 241 h 977"/>
                  <a:gd name="T96" fmla="*/ 276 w 983"/>
                  <a:gd name="T97" fmla="*/ 465 h 977"/>
                  <a:gd name="T98" fmla="*/ 304 w 983"/>
                  <a:gd name="T99" fmla="*/ 483 h 977"/>
                  <a:gd name="T100" fmla="*/ 414 w 983"/>
                  <a:gd name="T101" fmla="*/ 471 h 977"/>
                  <a:gd name="T102" fmla="*/ 488 w 983"/>
                  <a:gd name="T103" fmla="*/ 448 h 977"/>
                  <a:gd name="T104" fmla="*/ 540 w 983"/>
                  <a:gd name="T105" fmla="*/ 396 h 977"/>
                  <a:gd name="T106" fmla="*/ 569 w 983"/>
                  <a:gd name="T107" fmla="*/ 304 h 977"/>
                  <a:gd name="T108" fmla="*/ 563 w 983"/>
                  <a:gd name="T109" fmla="*/ 201 h 977"/>
                  <a:gd name="T110" fmla="*/ 529 w 983"/>
                  <a:gd name="T111" fmla="*/ 126 h 977"/>
                  <a:gd name="T112" fmla="*/ 465 w 983"/>
                  <a:gd name="T113" fmla="*/ 74 h 977"/>
                  <a:gd name="T114" fmla="*/ 379 w 983"/>
                  <a:gd name="T115" fmla="*/ 46 h 977"/>
                  <a:gd name="T116" fmla="*/ 270 w 983"/>
                  <a:gd name="T117" fmla="*/ 57 h 977"/>
                  <a:gd name="T118" fmla="*/ 235 w 983"/>
                  <a:gd name="T119" fmla="*/ 69 h 977"/>
                  <a:gd name="T120" fmla="*/ 235 w 983"/>
                  <a:gd name="T121" fmla="*/ 103 h 977"/>
                  <a:gd name="T122" fmla="*/ 132 w 983"/>
                  <a:gd name="T123" fmla="*/ 241 h 9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3"/>
                  <a:gd name="T187" fmla="*/ 0 h 977"/>
                  <a:gd name="T188" fmla="*/ 983 w 983"/>
                  <a:gd name="T189" fmla="*/ 977 h 9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3" h="977">
                    <a:moveTo>
                      <a:pt x="132" y="241"/>
                    </a:moveTo>
                    <a:lnTo>
                      <a:pt x="120" y="161"/>
                    </a:lnTo>
                    <a:lnTo>
                      <a:pt x="109" y="115"/>
                    </a:lnTo>
                    <a:lnTo>
                      <a:pt x="103" y="103"/>
                    </a:lnTo>
                    <a:lnTo>
                      <a:pt x="92" y="92"/>
                    </a:lnTo>
                    <a:lnTo>
                      <a:pt x="74" y="86"/>
                    </a:lnTo>
                    <a:lnTo>
                      <a:pt x="51" y="86"/>
                    </a:lnTo>
                    <a:lnTo>
                      <a:pt x="11" y="86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5" y="51"/>
                    </a:lnTo>
                    <a:lnTo>
                      <a:pt x="138" y="28"/>
                    </a:lnTo>
                    <a:lnTo>
                      <a:pt x="322" y="5"/>
                    </a:lnTo>
                    <a:lnTo>
                      <a:pt x="385" y="0"/>
                    </a:lnTo>
                    <a:lnTo>
                      <a:pt x="448" y="0"/>
                    </a:lnTo>
                    <a:lnTo>
                      <a:pt x="506" y="5"/>
                    </a:lnTo>
                    <a:lnTo>
                      <a:pt x="557" y="23"/>
                    </a:lnTo>
                    <a:lnTo>
                      <a:pt x="586" y="34"/>
                    </a:lnTo>
                    <a:lnTo>
                      <a:pt x="609" y="51"/>
                    </a:lnTo>
                    <a:lnTo>
                      <a:pt x="632" y="69"/>
                    </a:lnTo>
                    <a:lnTo>
                      <a:pt x="649" y="92"/>
                    </a:lnTo>
                    <a:lnTo>
                      <a:pt x="667" y="115"/>
                    </a:lnTo>
                    <a:lnTo>
                      <a:pt x="678" y="143"/>
                    </a:lnTo>
                    <a:lnTo>
                      <a:pt x="690" y="172"/>
                    </a:lnTo>
                    <a:lnTo>
                      <a:pt x="695" y="207"/>
                    </a:lnTo>
                    <a:lnTo>
                      <a:pt x="695" y="258"/>
                    </a:lnTo>
                    <a:lnTo>
                      <a:pt x="690" y="299"/>
                    </a:lnTo>
                    <a:lnTo>
                      <a:pt x="672" y="339"/>
                    </a:lnTo>
                    <a:lnTo>
                      <a:pt x="649" y="373"/>
                    </a:lnTo>
                    <a:lnTo>
                      <a:pt x="626" y="402"/>
                    </a:lnTo>
                    <a:lnTo>
                      <a:pt x="598" y="425"/>
                    </a:lnTo>
                    <a:lnTo>
                      <a:pt x="569" y="448"/>
                    </a:lnTo>
                    <a:lnTo>
                      <a:pt x="546" y="460"/>
                    </a:lnTo>
                    <a:lnTo>
                      <a:pt x="540" y="471"/>
                    </a:lnTo>
                    <a:lnTo>
                      <a:pt x="546" y="477"/>
                    </a:lnTo>
                    <a:lnTo>
                      <a:pt x="552" y="494"/>
                    </a:lnTo>
                    <a:lnTo>
                      <a:pt x="644" y="609"/>
                    </a:lnTo>
                    <a:lnTo>
                      <a:pt x="724" y="707"/>
                    </a:lnTo>
                    <a:lnTo>
                      <a:pt x="799" y="782"/>
                    </a:lnTo>
                    <a:lnTo>
                      <a:pt x="839" y="810"/>
                    </a:lnTo>
                    <a:lnTo>
                      <a:pt x="874" y="839"/>
                    </a:lnTo>
                    <a:lnTo>
                      <a:pt x="897" y="851"/>
                    </a:lnTo>
                    <a:lnTo>
                      <a:pt x="920" y="862"/>
                    </a:lnTo>
                    <a:lnTo>
                      <a:pt x="948" y="868"/>
                    </a:lnTo>
                    <a:lnTo>
                      <a:pt x="977" y="868"/>
                    </a:lnTo>
                    <a:lnTo>
                      <a:pt x="983" y="879"/>
                    </a:lnTo>
                    <a:lnTo>
                      <a:pt x="977" y="891"/>
                    </a:lnTo>
                    <a:lnTo>
                      <a:pt x="954" y="897"/>
                    </a:lnTo>
                    <a:lnTo>
                      <a:pt x="920" y="902"/>
                    </a:lnTo>
                    <a:lnTo>
                      <a:pt x="874" y="902"/>
                    </a:lnTo>
                    <a:lnTo>
                      <a:pt x="833" y="902"/>
                    </a:lnTo>
                    <a:lnTo>
                      <a:pt x="799" y="897"/>
                    </a:lnTo>
                    <a:lnTo>
                      <a:pt x="764" y="885"/>
                    </a:lnTo>
                    <a:lnTo>
                      <a:pt x="724" y="862"/>
                    </a:lnTo>
                    <a:lnTo>
                      <a:pt x="690" y="833"/>
                    </a:lnTo>
                    <a:lnTo>
                      <a:pt x="649" y="799"/>
                    </a:lnTo>
                    <a:lnTo>
                      <a:pt x="609" y="753"/>
                    </a:lnTo>
                    <a:lnTo>
                      <a:pt x="534" y="661"/>
                    </a:lnTo>
                    <a:lnTo>
                      <a:pt x="448" y="557"/>
                    </a:lnTo>
                    <a:lnTo>
                      <a:pt x="431" y="540"/>
                    </a:lnTo>
                    <a:lnTo>
                      <a:pt x="408" y="529"/>
                    </a:lnTo>
                    <a:lnTo>
                      <a:pt x="379" y="523"/>
                    </a:lnTo>
                    <a:lnTo>
                      <a:pt x="345" y="523"/>
                    </a:lnTo>
                    <a:lnTo>
                      <a:pt x="310" y="529"/>
                    </a:lnTo>
                    <a:lnTo>
                      <a:pt x="287" y="534"/>
                    </a:lnTo>
                    <a:lnTo>
                      <a:pt x="281" y="540"/>
                    </a:lnTo>
                    <a:lnTo>
                      <a:pt x="281" y="557"/>
                    </a:lnTo>
                    <a:lnTo>
                      <a:pt x="299" y="736"/>
                    </a:lnTo>
                    <a:lnTo>
                      <a:pt x="310" y="828"/>
                    </a:lnTo>
                    <a:lnTo>
                      <a:pt x="316" y="856"/>
                    </a:lnTo>
                    <a:lnTo>
                      <a:pt x="327" y="874"/>
                    </a:lnTo>
                    <a:lnTo>
                      <a:pt x="339" y="891"/>
                    </a:lnTo>
                    <a:lnTo>
                      <a:pt x="356" y="897"/>
                    </a:lnTo>
                    <a:lnTo>
                      <a:pt x="373" y="902"/>
                    </a:lnTo>
                    <a:lnTo>
                      <a:pt x="402" y="902"/>
                    </a:lnTo>
                    <a:lnTo>
                      <a:pt x="431" y="902"/>
                    </a:lnTo>
                    <a:lnTo>
                      <a:pt x="437" y="914"/>
                    </a:lnTo>
                    <a:lnTo>
                      <a:pt x="442" y="925"/>
                    </a:lnTo>
                    <a:lnTo>
                      <a:pt x="437" y="931"/>
                    </a:lnTo>
                    <a:lnTo>
                      <a:pt x="431" y="943"/>
                    </a:lnTo>
                    <a:lnTo>
                      <a:pt x="264" y="954"/>
                    </a:lnTo>
                    <a:lnTo>
                      <a:pt x="92" y="977"/>
                    </a:lnTo>
                    <a:lnTo>
                      <a:pt x="86" y="971"/>
                    </a:lnTo>
                    <a:lnTo>
                      <a:pt x="80" y="960"/>
                    </a:lnTo>
                    <a:lnTo>
                      <a:pt x="80" y="948"/>
                    </a:lnTo>
                    <a:lnTo>
                      <a:pt x="86" y="943"/>
                    </a:lnTo>
                    <a:lnTo>
                      <a:pt x="120" y="931"/>
                    </a:lnTo>
                    <a:lnTo>
                      <a:pt x="143" y="925"/>
                    </a:lnTo>
                    <a:lnTo>
                      <a:pt x="166" y="920"/>
                    </a:lnTo>
                    <a:lnTo>
                      <a:pt x="178" y="908"/>
                    </a:lnTo>
                    <a:lnTo>
                      <a:pt x="189" y="891"/>
                    </a:lnTo>
                    <a:lnTo>
                      <a:pt x="189" y="868"/>
                    </a:lnTo>
                    <a:lnTo>
                      <a:pt x="195" y="839"/>
                    </a:lnTo>
                    <a:lnTo>
                      <a:pt x="184" y="747"/>
                    </a:lnTo>
                    <a:lnTo>
                      <a:pt x="132" y="241"/>
                    </a:lnTo>
                    <a:lnTo>
                      <a:pt x="270" y="431"/>
                    </a:lnTo>
                    <a:lnTo>
                      <a:pt x="276" y="465"/>
                    </a:lnTo>
                    <a:lnTo>
                      <a:pt x="276" y="477"/>
                    </a:lnTo>
                    <a:lnTo>
                      <a:pt x="304" y="483"/>
                    </a:lnTo>
                    <a:lnTo>
                      <a:pt x="373" y="477"/>
                    </a:lnTo>
                    <a:lnTo>
                      <a:pt x="414" y="471"/>
                    </a:lnTo>
                    <a:lnTo>
                      <a:pt x="454" y="460"/>
                    </a:lnTo>
                    <a:lnTo>
                      <a:pt x="488" y="448"/>
                    </a:lnTo>
                    <a:lnTo>
                      <a:pt x="517" y="425"/>
                    </a:lnTo>
                    <a:lnTo>
                      <a:pt x="540" y="396"/>
                    </a:lnTo>
                    <a:lnTo>
                      <a:pt x="557" y="356"/>
                    </a:lnTo>
                    <a:lnTo>
                      <a:pt x="569" y="304"/>
                    </a:lnTo>
                    <a:lnTo>
                      <a:pt x="569" y="241"/>
                    </a:lnTo>
                    <a:lnTo>
                      <a:pt x="563" y="201"/>
                    </a:lnTo>
                    <a:lnTo>
                      <a:pt x="546" y="161"/>
                    </a:lnTo>
                    <a:lnTo>
                      <a:pt x="529" y="126"/>
                    </a:lnTo>
                    <a:lnTo>
                      <a:pt x="500" y="97"/>
                    </a:lnTo>
                    <a:lnTo>
                      <a:pt x="465" y="74"/>
                    </a:lnTo>
                    <a:lnTo>
                      <a:pt x="425" y="57"/>
                    </a:lnTo>
                    <a:lnTo>
                      <a:pt x="379" y="46"/>
                    </a:lnTo>
                    <a:lnTo>
                      <a:pt x="322" y="51"/>
                    </a:lnTo>
                    <a:lnTo>
                      <a:pt x="270" y="57"/>
                    </a:lnTo>
                    <a:lnTo>
                      <a:pt x="247" y="63"/>
                    </a:lnTo>
                    <a:lnTo>
                      <a:pt x="235" y="69"/>
                    </a:lnTo>
                    <a:lnTo>
                      <a:pt x="235" y="80"/>
                    </a:lnTo>
                    <a:lnTo>
                      <a:pt x="235" y="103"/>
                    </a:lnTo>
                    <a:lnTo>
                      <a:pt x="270" y="431"/>
                    </a:lnTo>
                    <a:lnTo>
                      <a:pt x="132" y="241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Freeform 32"/>
              <p:cNvSpPr>
                <a:spLocks/>
              </p:cNvSpPr>
              <p:nvPr/>
            </p:nvSpPr>
            <p:spPr bwMode="auto">
              <a:xfrm>
                <a:off x="5713" y="2420"/>
                <a:ext cx="414" cy="960"/>
              </a:xfrm>
              <a:custGeom>
                <a:avLst/>
                <a:gdLst>
                  <a:gd name="T0" fmla="*/ 161 w 414"/>
                  <a:gd name="T1" fmla="*/ 224 h 960"/>
                  <a:gd name="T2" fmla="*/ 161 w 414"/>
                  <a:gd name="T3" fmla="*/ 132 h 960"/>
                  <a:gd name="T4" fmla="*/ 161 w 414"/>
                  <a:gd name="T5" fmla="*/ 103 h 960"/>
                  <a:gd name="T6" fmla="*/ 155 w 414"/>
                  <a:gd name="T7" fmla="*/ 80 h 960"/>
                  <a:gd name="T8" fmla="*/ 144 w 414"/>
                  <a:gd name="T9" fmla="*/ 63 h 960"/>
                  <a:gd name="T10" fmla="*/ 132 w 414"/>
                  <a:gd name="T11" fmla="*/ 52 h 960"/>
                  <a:gd name="T12" fmla="*/ 109 w 414"/>
                  <a:gd name="T13" fmla="*/ 46 h 960"/>
                  <a:gd name="T14" fmla="*/ 80 w 414"/>
                  <a:gd name="T15" fmla="*/ 40 h 960"/>
                  <a:gd name="T16" fmla="*/ 46 w 414"/>
                  <a:gd name="T17" fmla="*/ 34 h 960"/>
                  <a:gd name="T18" fmla="*/ 40 w 414"/>
                  <a:gd name="T19" fmla="*/ 29 h 960"/>
                  <a:gd name="T20" fmla="*/ 40 w 414"/>
                  <a:gd name="T21" fmla="*/ 17 h 960"/>
                  <a:gd name="T22" fmla="*/ 46 w 414"/>
                  <a:gd name="T23" fmla="*/ 6 h 960"/>
                  <a:gd name="T24" fmla="*/ 52 w 414"/>
                  <a:gd name="T25" fmla="*/ 0 h 960"/>
                  <a:gd name="T26" fmla="*/ 230 w 414"/>
                  <a:gd name="T27" fmla="*/ 11 h 960"/>
                  <a:gd name="T28" fmla="*/ 402 w 414"/>
                  <a:gd name="T29" fmla="*/ 17 h 960"/>
                  <a:gd name="T30" fmla="*/ 408 w 414"/>
                  <a:gd name="T31" fmla="*/ 23 h 960"/>
                  <a:gd name="T32" fmla="*/ 414 w 414"/>
                  <a:gd name="T33" fmla="*/ 34 h 960"/>
                  <a:gd name="T34" fmla="*/ 408 w 414"/>
                  <a:gd name="T35" fmla="*/ 46 h 960"/>
                  <a:gd name="T36" fmla="*/ 408 w 414"/>
                  <a:gd name="T37" fmla="*/ 52 h 960"/>
                  <a:gd name="T38" fmla="*/ 368 w 414"/>
                  <a:gd name="T39" fmla="*/ 52 h 960"/>
                  <a:gd name="T40" fmla="*/ 345 w 414"/>
                  <a:gd name="T41" fmla="*/ 57 h 960"/>
                  <a:gd name="T42" fmla="*/ 322 w 414"/>
                  <a:gd name="T43" fmla="*/ 63 h 960"/>
                  <a:gd name="T44" fmla="*/ 305 w 414"/>
                  <a:gd name="T45" fmla="*/ 69 h 960"/>
                  <a:gd name="T46" fmla="*/ 293 w 414"/>
                  <a:gd name="T47" fmla="*/ 86 h 960"/>
                  <a:gd name="T48" fmla="*/ 287 w 414"/>
                  <a:gd name="T49" fmla="*/ 109 h 960"/>
                  <a:gd name="T50" fmla="*/ 282 w 414"/>
                  <a:gd name="T51" fmla="*/ 138 h 960"/>
                  <a:gd name="T52" fmla="*/ 276 w 414"/>
                  <a:gd name="T53" fmla="*/ 230 h 960"/>
                  <a:gd name="T54" fmla="*/ 247 w 414"/>
                  <a:gd name="T55" fmla="*/ 736 h 960"/>
                  <a:gd name="T56" fmla="*/ 247 w 414"/>
                  <a:gd name="T57" fmla="*/ 822 h 960"/>
                  <a:gd name="T58" fmla="*/ 247 w 414"/>
                  <a:gd name="T59" fmla="*/ 851 h 960"/>
                  <a:gd name="T60" fmla="*/ 253 w 414"/>
                  <a:gd name="T61" fmla="*/ 874 h 960"/>
                  <a:gd name="T62" fmla="*/ 264 w 414"/>
                  <a:gd name="T63" fmla="*/ 891 h 960"/>
                  <a:gd name="T64" fmla="*/ 282 w 414"/>
                  <a:gd name="T65" fmla="*/ 903 h 960"/>
                  <a:gd name="T66" fmla="*/ 299 w 414"/>
                  <a:gd name="T67" fmla="*/ 908 h 960"/>
                  <a:gd name="T68" fmla="*/ 328 w 414"/>
                  <a:gd name="T69" fmla="*/ 914 h 960"/>
                  <a:gd name="T70" fmla="*/ 362 w 414"/>
                  <a:gd name="T71" fmla="*/ 926 h 960"/>
                  <a:gd name="T72" fmla="*/ 368 w 414"/>
                  <a:gd name="T73" fmla="*/ 931 h 960"/>
                  <a:gd name="T74" fmla="*/ 368 w 414"/>
                  <a:gd name="T75" fmla="*/ 943 h 960"/>
                  <a:gd name="T76" fmla="*/ 362 w 414"/>
                  <a:gd name="T77" fmla="*/ 954 h 960"/>
                  <a:gd name="T78" fmla="*/ 356 w 414"/>
                  <a:gd name="T79" fmla="*/ 960 h 960"/>
                  <a:gd name="T80" fmla="*/ 184 w 414"/>
                  <a:gd name="T81" fmla="*/ 943 h 960"/>
                  <a:gd name="T82" fmla="*/ 6 w 414"/>
                  <a:gd name="T83" fmla="*/ 943 h 960"/>
                  <a:gd name="T84" fmla="*/ 0 w 414"/>
                  <a:gd name="T85" fmla="*/ 931 h 960"/>
                  <a:gd name="T86" fmla="*/ 0 w 414"/>
                  <a:gd name="T87" fmla="*/ 926 h 960"/>
                  <a:gd name="T88" fmla="*/ 0 w 414"/>
                  <a:gd name="T89" fmla="*/ 914 h 960"/>
                  <a:gd name="T90" fmla="*/ 6 w 414"/>
                  <a:gd name="T91" fmla="*/ 903 h 960"/>
                  <a:gd name="T92" fmla="*/ 40 w 414"/>
                  <a:gd name="T93" fmla="*/ 903 h 960"/>
                  <a:gd name="T94" fmla="*/ 69 w 414"/>
                  <a:gd name="T95" fmla="*/ 897 h 960"/>
                  <a:gd name="T96" fmla="*/ 86 w 414"/>
                  <a:gd name="T97" fmla="*/ 891 h 960"/>
                  <a:gd name="T98" fmla="*/ 103 w 414"/>
                  <a:gd name="T99" fmla="*/ 885 h 960"/>
                  <a:gd name="T100" fmla="*/ 115 w 414"/>
                  <a:gd name="T101" fmla="*/ 868 h 960"/>
                  <a:gd name="T102" fmla="*/ 121 w 414"/>
                  <a:gd name="T103" fmla="*/ 845 h 960"/>
                  <a:gd name="T104" fmla="*/ 126 w 414"/>
                  <a:gd name="T105" fmla="*/ 816 h 960"/>
                  <a:gd name="T106" fmla="*/ 132 w 414"/>
                  <a:gd name="T107" fmla="*/ 730 h 960"/>
                  <a:gd name="T108" fmla="*/ 161 w 414"/>
                  <a:gd name="T109" fmla="*/ 224 h 9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14"/>
                  <a:gd name="T166" fmla="*/ 0 h 960"/>
                  <a:gd name="T167" fmla="*/ 414 w 414"/>
                  <a:gd name="T168" fmla="*/ 960 h 9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14" h="960">
                    <a:moveTo>
                      <a:pt x="161" y="224"/>
                    </a:moveTo>
                    <a:lnTo>
                      <a:pt x="161" y="132"/>
                    </a:lnTo>
                    <a:lnTo>
                      <a:pt x="161" y="103"/>
                    </a:lnTo>
                    <a:lnTo>
                      <a:pt x="155" y="80"/>
                    </a:lnTo>
                    <a:lnTo>
                      <a:pt x="144" y="63"/>
                    </a:lnTo>
                    <a:lnTo>
                      <a:pt x="132" y="52"/>
                    </a:lnTo>
                    <a:lnTo>
                      <a:pt x="109" y="46"/>
                    </a:lnTo>
                    <a:lnTo>
                      <a:pt x="80" y="40"/>
                    </a:lnTo>
                    <a:lnTo>
                      <a:pt x="46" y="34"/>
                    </a:lnTo>
                    <a:lnTo>
                      <a:pt x="40" y="29"/>
                    </a:lnTo>
                    <a:lnTo>
                      <a:pt x="40" y="17"/>
                    </a:lnTo>
                    <a:lnTo>
                      <a:pt x="46" y="6"/>
                    </a:lnTo>
                    <a:lnTo>
                      <a:pt x="52" y="0"/>
                    </a:lnTo>
                    <a:lnTo>
                      <a:pt x="230" y="11"/>
                    </a:lnTo>
                    <a:lnTo>
                      <a:pt x="402" y="17"/>
                    </a:lnTo>
                    <a:lnTo>
                      <a:pt x="408" y="23"/>
                    </a:lnTo>
                    <a:lnTo>
                      <a:pt x="414" y="34"/>
                    </a:lnTo>
                    <a:lnTo>
                      <a:pt x="408" y="46"/>
                    </a:lnTo>
                    <a:lnTo>
                      <a:pt x="408" y="52"/>
                    </a:lnTo>
                    <a:lnTo>
                      <a:pt x="368" y="52"/>
                    </a:lnTo>
                    <a:lnTo>
                      <a:pt x="345" y="57"/>
                    </a:lnTo>
                    <a:lnTo>
                      <a:pt x="322" y="63"/>
                    </a:lnTo>
                    <a:lnTo>
                      <a:pt x="305" y="69"/>
                    </a:lnTo>
                    <a:lnTo>
                      <a:pt x="293" y="86"/>
                    </a:lnTo>
                    <a:lnTo>
                      <a:pt x="287" y="109"/>
                    </a:lnTo>
                    <a:lnTo>
                      <a:pt x="282" y="138"/>
                    </a:lnTo>
                    <a:lnTo>
                      <a:pt x="276" y="230"/>
                    </a:lnTo>
                    <a:lnTo>
                      <a:pt x="247" y="736"/>
                    </a:lnTo>
                    <a:lnTo>
                      <a:pt x="247" y="822"/>
                    </a:lnTo>
                    <a:lnTo>
                      <a:pt x="247" y="851"/>
                    </a:lnTo>
                    <a:lnTo>
                      <a:pt x="253" y="874"/>
                    </a:lnTo>
                    <a:lnTo>
                      <a:pt x="264" y="891"/>
                    </a:lnTo>
                    <a:lnTo>
                      <a:pt x="282" y="903"/>
                    </a:lnTo>
                    <a:lnTo>
                      <a:pt x="299" y="908"/>
                    </a:lnTo>
                    <a:lnTo>
                      <a:pt x="328" y="914"/>
                    </a:lnTo>
                    <a:lnTo>
                      <a:pt x="362" y="926"/>
                    </a:lnTo>
                    <a:lnTo>
                      <a:pt x="368" y="931"/>
                    </a:lnTo>
                    <a:lnTo>
                      <a:pt x="368" y="943"/>
                    </a:lnTo>
                    <a:lnTo>
                      <a:pt x="362" y="954"/>
                    </a:lnTo>
                    <a:lnTo>
                      <a:pt x="356" y="960"/>
                    </a:lnTo>
                    <a:lnTo>
                      <a:pt x="184" y="943"/>
                    </a:lnTo>
                    <a:lnTo>
                      <a:pt x="6" y="943"/>
                    </a:lnTo>
                    <a:lnTo>
                      <a:pt x="0" y="931"/>
                    </a:lnTo>
                    <a:lnTo>
                      <a:pt x="0" y="926"/>
                    </a:lnTo>
                    <a:lnTo>
                      <a:pt x="0" y="914"/>
                    </a:lnTo>
                    <a:lnTo>
                      <a:pt x="6" y="903"/>
                    </a:lnTo>
                    <a:lnTo>
                      <a:pt x="40" y="903"/>
                    </a:lnTo>
                    <a:lnTo>
                      <a:pt x="69" y="897"/>
                    </a:lnTo>
                    <a:lnTo>
                      <a:pt x="86" y="891"/>
                    </a:lnTo>
                    <a:lnTo>
                      <a:pt x="103" y="885"/>
                    </a:lnTo>
                    <a:lnTo>
                      <a:pt x="115" y="868"/>
                    </a:lnTo>
                    <a:lnTo>
                      <a:pt x="121" y="845"/>
                    </a:lnTo>
                    <a:lnTo>
                      <a:pt x="126" y="816"/>
                    </a:lnTo>
                    <a:lnTo>
                      <a:pt x="132" y="730"/>
                    </a:lnTo>
                    <a:lnTo>
                      <a:pt x="161" y="224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Freeform 33"/>
              <p:cNvSpPr>
                <a:spLocks/>
              </p:cNvSpPr>
              <p:nvPr/>
            </p:nvSpPr>
            <p:spPr bwMode="auto">
              <a:xfrm>
                <a:off x="6190" y="2518"/>
                <a:ext cx="995" cy="983"/>
              </a:xfrm>
              <a:custGeom>
                <a:avLst/>
                <a:gdLst>
                  <a:gd name="T0" fmla="*/ 23 w 995"/>
                  <a:gd name="T1" fmla="*/ 333 h 983"/>
                  <a:gd name="T2" fmla="*/ 69 w 995"/>
                  <a:gd name="T3" fmla="*/ 241 h 983"/>
                  <a:gd name="T4" fmla="*/ 121 w 995"/>
                  <a:gd name="T5" fmla="*/ 166 h 983"/>
                  <a:gd name="T6" fmla="*/ 190 w 995"/>
                  <a:gd name="T7" fmla="*/ 97 h 983"/>
                  <a:gd name="T8" fmla="*/ 270 w 995"/>
                  <a:gd name="T9" fmla="*/ 51 h 983"/>
                  <a:gd name="T10" fmla="*/ 362 w 995"/>
                  <a:gd name="T11" fmla="*/ 17 h 983"/>
                  <a:gd name="T12" fmla="*/ 460 w 995"/>
                  <a:gd name="T13" fmla="*/ 0 h 983"/>
                  <a:gd name="T14" fmla="*/ 564 w 995"/>
                  <a:gd name="T15" fmla="*/ 5 h 983"/>
                  <a:gd name="T16" fmla="*/ 673 w 995"/>
                  <a:gd name="T17" fmla="*/ 28 h 983"/>
                  <a:gd name="T18" fmla="*/ 771 w 995"/>
                  <a:gd name="T19" fmla="*/ 74 h 983"/>
                  <a:gd name="T20" fmla="*/ 851 w 995"/>
                  <a:gd name="T21" fmla="*/ 132 h 983"/>
                  <a:gd name="T22" fmla="*/ 914 w 995"/>
                  <a:gd name="T23" fmla="*/ 207 h 983"/>
                  <a:gd name="T24" fmla="*/ 960 w 995"/>
                  <a:gd name="T25" fmla="*/ 287 h 983"/>
                  <a:gd name="T26" fmla="*/ 989 w 995"/>
                  <a:gd name="T27" fmla="*/ 373 h 983"/>
                  <a:gd name="T28" fmla="*/ 995 w 995"/>
                  <a:gd name="T29" fmla="*/ 460 h 983"/>
                  <a:gd name="T30" fmla="*/ 989 w 995"/>
                  <a:gd name="T31" fmla="*/ 552 h 983"/>
                  <a:gd name="T32" fmla="*/ 966 w 995"/>
                  <a:gd name="T33" fmla="*/ 649 h 983"/>
                  <a:gd name="T34" fmla="*/ 926 w 995"/>
                  <a:gd name="T35" fmla="*/ 741 h 983"/>
                  <a:gd name="T36" fmla="*/ 868 w 995"/>
                  <a:gd name="T37" fmla="*/ 822 h 983"/>
                  <a:gd name="T38" fmla="*/ 799 w 995"/>
                  <a:gd name="T39" fmla="*/ 885 h 983"/>
                  <a:gd name="T40" fmla="*/ 725 w 995"/>
                  <a:gd name="T41" fmla="*/ 931 h 983"/>
                  <a:gd name="T42" fmla="*/ 633 w 995"/>
                  <a:gd name="T43" fmla="*/ 966 h 983"/>
                  <a:gd name="T44" fmla="*/ 541 w 995"/>
                  <a:gd name="T45" fmla="*/ 983 h 983"/>
                  <a:gd name="T46" fmla="*/ 443 w 995"/>
                  <a:gd name="T47" fmla="*/ 977 h 983"/>
                  <a:gd name="T48" fmla="*/ 339 w 995"/>
                  <a:gd name="T49" fmla="*/ 954 h 983"/>
                  <a:gd name="T50" fmla="*/ 236 w 995"/>
                  <a:gd name="T51" fmla="*/ 908 h 983"/>
                  <a:gd name="T52" fmla="*/ 155 w 995"/>
                  <a:gd name="T53" fmla="*/ 851 h 983"/>
                  <a:gd name="T54" fmla="*/ 92 w 995"/>
                  <a:gd name="T55" fmla="*/ 782 h 983"/>
                  <a:gd name="T56" fmla="*/ 46 w 995"/>
                  <a:gd name="T57" fmla="*/ 701 h 983"/>
                  <a:gd name="T58" fmla="*/ 12 w 995"/>
                  <a:gd name="T59" fmla="*/ 615 h 983"/>
                  <a:gd name="T60" fmla="*/ 0 w 995"/>
                  <a:gd name="T61" fmla="*/ 523 h 983"/>
                  <a:gd name="T62" fmla="*/ 0 w 995"/>
                  <a:gd name="T63" fmla="*/ 431 h 983"/>
                  <a:gd name="T64" fmla="*/ 834 w 995"/>
                  <a:gd name="T65" fmla="*/ 609 h 983"/>
                  <a:gd name="T66" fmla="*/ 857 w 995"/>
                  <a:gd name="T67" fmla="*/ 437 h 983"/>
                  <a:gd name="T68" fmla="*/ 840 w 995"/>
                  <a:gd name="T69" fmla="*/ 310 h 983"/>
                  <a:gd name="T70" fmla="*/ 811 w 995"/>
                  <a:gd name="T71" fmla="*/ 230 h 983"/>
                  <a:gd name="T72" fmla="*/ 771 w 995"/>
                  <a:gd name="T73" fmla="*/ 161 h 983"/>
                  <a:gd name="T74" fmla="*/ 707 w 995"/>
                  <a:gd name="T75" fmla="*/ 109 h 983"/>
                  <a:gd name="T76" fmla="*/ 627 w 995"/>
                  <a:gd name="T77" fmla="*/ 63 h 983"/>
                  <a:gd name="T78" fmla="*/ 523 w 995"/>
                  <a:gd name="T79" fmla="*/ 46 h 983"/>
                  <a:gd name="T80" fmla="*/ 403 w 995"/>
                  <a:gd name="T81" fmla="*/ 57 h 983"/>
                  <a:gd name="T82" fmla="*/ 345 w 995"/>
                  <a:gd name="T83" fmla="*/ 86 h 983"/>
                  <a:gd name="T84" fmla="*/ 288 w 995"/>
                  <a:gd name="T85" fmla="*/ 132 h 983"/>
                  <a:gd name="T86" fmla="*/ 236 w 995"/>
                  <a:gd name="T87" fmla="*/ 189 h 983"/>
                  <a:gd name="T88" fmla="*/ 190 w 995"/>
                  <a:gd name="T89" fmla="*/ 270 h 983"/>
                  <a:gd name="T90" fmla="*/ 161 w 995"/>
                  <a:gd name="T91" fmla="*/ 373 h 983"/>
                  <a:gd name="T92" fmla="*/ 144 w 995"/>
                  <a:gd name="T93" fmla="*/ 540 h 983"/>
                  <a:gd name="T94" fmla="*/ 155 w 995"/>
                  <a:gd name="T95" fmla="*/ 661 h 983"/>
                  <a:gd name="T96" fmla="*/ 184 w 995"/>
                  <a:gd name="T97" fmla="*/ 741 h 983"/>
                  <a:gd name="T98" fmla="*/ 230 w 995"/>
                  <a:gd name="T99" fmla="*/ 810 h 983"/>
                  <a:gd name="T100" fmla="*/ 293 w 995"/>
                  <a:gd name="T101" fmla="*/ 874 h 983"/>
                  <a:gd name="T102" fmla="*/ 374 w 995"/>
                  <a:gd name="T103" fmla="*/ 914 h 983"/>
                  <a:gd name="T104" fmla="*/ 483 w 995"/>
                  <a:gd name="T105" fmla="*/ 937 h 983"/>
                  <a:gd name="T106" fmla="*/ 610 w 995"/>
                  <a:gd name="T107" fmla="*/ 914 h 983"/>
                  <a:gd name="T108" fmla="*/ 667 w 995"/>
                  <a:gd name="T109" fmla="*/ 885 h 983"/>
                  <a:gd name="T110" fmla="*/ 719 w 995"/>
                  <a:gd name="T111" fmla="*/ 839 h 983"/>
                  <a:gd name="T112" fmla="*/ 765 w 995"/>
                  <a:gd name="T113" fmla="*/ 782 h 983"/>
                  <a:gd name="T114" fmla="*/ 805 w 995"/>
                  <a:gd name="T115" fmla="*/ 701 h 983"/>
                  <a:gd name="T116" fmla="*/ 834 w 995"/>
                  <a:gd name="T117" fmla="*/ 609 h 9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95"/>
                  <a:gd name="T178" fmla="*/ 0 h 983"/>
                  <a:gd name="T179" fmla="*/ 995 w 995"/>
                  <a:gd name="T180" fmla="*/ 983 h 9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95" h="983">
                    <a:moveTo>
                      <a:pt x="12" y="385"/>
                    </a:moveTo>
                    <a:lnTo>
                      <a:pt x="23" y="333"/>
                    </a:lnTo>
                    <a:lnTo>
                      <a:pt x="46" y="287"/>
                    </a:lnTo>
                    <a:lnTo>
                      <a:pt x="69" y="241"/>
                    </a:lnTo>
                    <a:lnTo>
                      <a:pt x="92" y="201"/>
                    </a:lnTo>
                    <a:lnTo>
                      <a:pt x="121" y="166"/>
                    </a:lnTo>
                    <a:lnTo>
                      <a:pt x="155" y="132"/>
                    </a:lnTo>
                    <a:lnTo>
                      <a:pt x="190" y="97"/>
                    </a:lnTo>
                    <a:lnTo>
                      <a:pt x="230" y="74"/>
                    </a:lnTo>
                    <a:lnTo>
                      <a:pt x="270" y="51"/>
                    </a:lnTo>
                    <a:lnTo>
                      <a:pt x="316" y="28"/>
                    </a:lnTo>
                    <a:lnTo>
                      <a:pt x="362" y="17"/>
                    </a:lnTo>
                    <a:lnTo>
                      <a:pt x="408" y="5"/>
                    </a:lnTo>
                    <a:lnTo>
                      <a:pt x="460" y="0"/>
                    </a:lnTo>
                    <a:lnTo>
                      <a:pt x="512" y="0"/>
                    </a:lnTo>
                    <a:lnTo>
                      <a:pt x="564" y="5"/>
                    </a:lnTo>
                    <a:lnTo>
                      <a:pt x="615" y="17"/>
                    </a:lnTo>
                    <a:lnTo>
                      <a:pt x="673" y="28"/>
                    </a:lnTo>
                    <a:lnTo>
                      <a:pt x="725" y="51"/>
                    </a:lnTo>
                    <a:lnTo>
                      <a:pt x="771" y="74"/>
                    </a:lnTo>
                    <a:lnTo>
                      <a:pt x="817" y="103"/>
                    </a:lnTo>
                    <a:lnTo>
                      <a:pt x="851" y="132"/>
                    </a:lnTo>
                    <a:lnTo>
                      <a:pt x="886" y="166"/>
                    </a:lnTo>
                    <a:lnTo>
                      <a:pt x="914" y="207"/>
                    </a:lnTo>
                    <a:lnTo>
                      <a:pt x="937" y="241"/>
                    </a:lnTo>
                    <a:lnTo>
                      <a:pt x="960" y="287"/>
                    </a:lnTo>
                    <a:lnTo>
                      <a:pt x="978" y="327"/>
                    </a:lnTo>
                    <a:lnTo>
                      <a:pt x="989" y="373"/>
                    </a:lnTo>
                    <a:lnTo>
                      <a:pt x="995" y="414"/>
                    </a:lnTo>
                    <a:lnTo>
                      <a:pt x="995" y="460"/>
                    </a:lnTo>
                    <a:lnTo>
                      <a:pt x="995" y="506"/>
                    </a:lnTo>
                    <a:lnTo>
                      <a:pt x="989" y="552"/>
                    </a:lnTo>
                    <a:lnTo>
                      <a:pt x="983" y="598"/>
                    </a:lnTo>
                    <a:lnTo>
                      <a:pt x="966" y="649"/>
                    </a:lnTo>
                    <a:lnTo>
                      <a:pt x="949" y="695"/>
                    </a:lnTo>
                    <a:lnTo>
                      <a:pt x="926" y="741"/>
                    </a:lnTo>
                    <a:lnTo>
                      <a:pt x="903" y="782"/>
                    </a:lnTo>
                    <a:lnTo>
                      <a:pt x="868" y="822"/>
                    </a:lnTo>
                    <a:lnTo>
                      <a:pt x="840" y="856"/>
                    </a:lnTo>
                    <a:lnTo>
                      <a:pt x="799" y="885"/>
                    </a:lnTo>
                    <a:lnTo>
                      <a:pt x="765" y="908"/>
                    </a:lnTo>
                    <a:lnTo>
                      <a:pt x="725" y="931"/>
                    </a:lnTo>
                    <a:lnTo>
                      <a:pt x="679" y="954"/>
                    </a:lnTo>
                    <a:lnTo>
                      <a:pt x="633" y="966"/>
                    </a:lnTo>
                    <a:lnTo>
                      <a:pt x="587" y="977"/>
                    </a:lnTo>
                    <a:lnTo>
                      <a:pt x="541" y="983"/>
                    </a:lnTo>
                    <a:lnTo>
                      <a:pt x="489" y="983"/>
                    </a:lnTo>
                    <a:lnTo>
                      <a:pt x="443" y="977"/>
                    </a:lnTo>
                    <a:lnTo>
                      <a:pt x="391" y="966"/>
                    </a:lnTo>
                    <a:lnTo>
                      <a:pt x="339" y="954"/>
                    </a:lnTo>
                    <a:lnTo>
                      <a:pt x="288" y="931"/>
                    </a:lnTo>
                    <a:lnTo>
                      <a:pt x="236" y="908"/>
                    </a:lnTo>
                    <a:lnTo>
                      <a:pt x="196" y="879"/>
                    </a:lnTo>
                    <a:lnTo>
                      <a:pt x="155" y="851"/>
                    </a:lnTo>
                    <a:lnTo>
                      <a:pt x="121" y="816"/>
                    </a:lnTo>
                    <a:lnTo>
                      <a:pt x="92" y="782"/>
                    </a:lnTo>
                    <a:lnTo>
                      <a:pt x="63" y="741"/>
                    </a:lnTo>
                    <a:lnTo>
                      <a:pt x="46" y="701"/>
                    </a:lnTo>
                    <a:lnTo>
                      <a:pt x="23" y="661"/>
                    </a:lnTo>
                    <a:lnTo>
                      <a:pt x="12" y="615"/>
                    </a:lnTo>
                    <a:lnTo>
                      <a:pt x="6" y="569"/>
                    </a:lnTo>
                    <a:lnTo>
                      <a:pt x="0" y="523"/>
                    </a:lnTo>
                    <a:lnTo>
                      <a:pt x="0" y="477"/>
                    </a:lnTo>
                    <a:lnTo>
                      <a:pt x="0" y="431"/>
                    </a:lnTo>
                    <a:lnTo>
                      <a:pt x="12" y="385"/>
                    </a:lnTo>
                    <a:lnTo>
                      <a:pt x="834" y="609"/>
                    </a:lnTo>
                    <a:lnTo>
                      <a:pt x="851" y="523"/>
                    </a:lnTo>
                    <a:lnTo>
                      <a:pt x="857" y="437"/>
                    </a:lnTo>
                    <a:lnTo>
                      <a:pt x="845" y="350"/>
                    </a:lnTo>
                    <a:lnTo>
                      <a:pt x="840" y="310"/>
                    </a:lnTo>
                    <a:lnTo>
                      <a:pt x="828" y="270"/>
                    </a:lnTo>
                    <a:lnTo>
                      <a:pt x="811" y="230"/>
                    </a:lnTo>
                    <a:lnTo>
                      <a:pt x="794" y="195"/>
                    </a:lnTo>
                    <a:lnTo>
                      <a:pt x="771" y="161"/>
                    </a:lnTo>
                    <a:lnTo>
                      <a:pt x="742" y="132"/>
                    </a:lnTo>
                    <a:lnTo>
                      <a:pt x="707" y="109"/>
                    </a:lnTo>
                    <a:lnTo>
                      <a:pt x="673" y="86"/>
                    </a:lnTo>
                    <a:lnTo>
                      <a:pt x="627" y="63"/>
                    </a:lnTo>
                    <a:lnTo>
                      <a:pt x="581" y="51"/>
                    </a:lnTo>
                    <a:lnTo>
                      <a:pt x="523" y="46"/>
                    </a:lnTo>
                    <a:lnTo>
                      <a:pt x="466" y="46"/>
                    </a:lnTo>
                    <a:lnTo>
                      <a:pt x="403" y="57"/>
                    </a:lnTo>
                    <a:lnTo>
                      <a:pt x="374" y="69"/>
                    </a:lnTo>
                    <a:lnTo>
                      <a:pt x="345" y="86"/>
                    </a:lnTo>
                    <a:lnTo>
                      <a:pt x="316" y="109"/>
                    </a:lnTo>
                    <a:lnTo>
                      <a:pt x="288" y="132"/>
                    </a:lnTo>
                    <a:lnTo>
                      <a:pt x="259" y="161"/>
                    </a:lnTo>
                    <a:lnTo>
                      <a:pt x="236" y="189"/>
                    </a:lnTo>
                    <a:lnTo>
                      <a:pt x="213" y="230"/>
                    </a:lnTo>
                    <a:lnTo>
                      <a:pt x="190" y="270"/>
                    </a:lnTo>
                    <a:lnTo>
                      <a:pt x="173" y="322"/>
                    </a:lnTo>
                    <a:lnTo>
                      <a:pt x="161" y="373"/>
                    </a:lnTo>
                    <a:lnTo>
                      <a:pt x="144" y="454"/>
                    </a:lnTo>
                    <a:lnTo>
                      <a:pt x="144" y="540"/>
                    </a:lnTo>
                    <a:lnTo>
                      <a:pt x="150" y="621"/>
                    </a:lnTo>
                    <a:lnTo>
                      <a:pt x="155" y="661"/>
                    </a:lnTo>
                    <a:lnTo>
                      <a:pt x="173" y="701"/>
                    </a:lnTo>
                    <a:lnTo>
                      <a:pt x="184" y="741"/>
                    </a:lnTo>
                    <a:lnTo>
                      <a:pt x="207" y="782"/>
                    </a:lnTo>
                    <a:lnTo>
                      <a:pt x="230" y="810"/>
                    </a:lnTo>
                    <a:lnTo>
                      <a:pt x="259" y="845"/>
                    </a:lnTo>
                    <a:lnTo>
                      <a:pt x="293" y="874"/>
                    </a:lnTo>
                    <a:lnTo>
                      <a:pt x="328" y="897"/>
                    </a:lnTo>
                    <a:lnTo>
                      <a:pt x="374" y="914"/>
                    </a:lnTo>
                    <a:lnTo>
                      <a:pt x="420" y="931"/>
                    </a:lnTo>
                    <a:lnTo>
                      <a:pt x="483" y="937"/>
                    </a:lnTo>
                    <a:lnTo>
                      <a:pt x="546" y="931"/>
                    </a:lnTo>
                    <a:lnTo>
                      <a:pt x="610" y="914"/>
                    </a:lnTo>
                    <a:lnTo>
                      <a:pt x="638" y="902"/>
                    </a:lnTo>
                    <a:lnTo>
                      <a:pt x="667" y="885"/>
                    </a:lnTo>
                    <a:lnTo>
                      <a:pt x="696" y="862"/>
                    </a:lnTo>
                    <a:lnTo>
                      <a:pt x="719" y="839"/>
                    </a:lnTo>
                    <a:lnTo>
                      <a:pt x="742" y="810"/>
                    </a:lnTo>
                    <a:lnTo>
                      <a:pt x="765" y="782"/>
                    </a:lnTo>
                    <a:lnTo>
                      <a:pt x="788" y="741"/>
                    </a:lnTo>
                    <a:lnTo>
                      <a:pt x="805" y="701"/>
                    </a:lnTo>
                    <a:lnTo>
                      <a:pt x="822" y="655"/>
                    </a:lnTo>
                    <a:lnTo>
                      <a:pt x="834" y="609"/>
                    </a:lnTo>
                    <a:lnTo>
                      <a:pt x="12" y="385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Freeform 34"/>
              <p:cNvSpPr>
                <a:spLocks/>
              </p:cNvSpPr>
              <p:nvPr/>
            </p:nvSpPr>
            <p:spPr bwMode="auto">
              <a:xfrm>
                <a:off x="7064" y="2765"/>
                <a:ext cx="955" cy="1230"/>
              </a:xfrm>
              <a:custGeom>
                <a:avLst/>
                <a:gdLst>
                  <a:gd name="T0" fmla="*/ 466 w 955"/>
                  <a:gd name="T1" fmla="*/ 161 h 1230"/>
                  <a:gd name="T2" fmla="*/ 483 w 955"/>
                  <a:gd name="T3" fmla="*/ 98 h 1230"/>
                  <a:gd name="T4" fmla="*/ 466 w 955"/>
                  <a:gd name="T5" fmla="*/ 69 h 1230"/>
                  <a:gd name="T6" fmla="*/ 414 w 955"/>
                  <a:gd name="T7" fmla="*/ 34 h 1230"/>
                  <a:gd name="T8" fmla="*/ 414 w 955"/>
                  <a:gd name="T9" fmla="*/ 11 h 1230"/>
                  <a:gd name="T10" fmla="*/ 431 w 955"/>
                  <a:gd name="T11" fmla="*/ 0 h 1230"/>
                  <a:gd name="T12" fmla="*/ 719 w 955"/>
                  <a:gd name="T13" fmla="*/ 132 h 1230"/>
                  <a:gd name="T14" fmla="*/ 828 w 955"/>
                  <a:gd name="T15" fmla="*/ 195 h 1230"/>
                  <a:gd name="T16" fmla="*/ 909 w 955"/>
                  <a:gd name="T17" fmla="*/ 276 h 1230"/>
                  <a:gd name="T18" fmla="*/ 937 w 955"/>
                  <a:gd name="T19" fmla="*/ 328 h 1230"/>
                  <a:gd name="T20" fmla="*/ 955 w 955"/>
                  <a:gd name="T21" fmla="*/ 379 h 1230"/>
                  <a:gd name="T22" fmla="*/ 949 w 955"/>
                  <a:gd name="T23" fmla="*/ 443 h 1230"/>
                  <a:gd name="T24" fmla="*/ 926 w 955"/>
                  <a:gd name="T25" fmla="*/ 506 h 1230"/>
                  <a:gd name="T26" fmla="*/ 868 w 955"/>
                  <a:gd name="T27" fmla="*/ 581 h 1230"/>
                  <a:gd name="T28" fmla="*/ 799 w 955"/>
                  <a:gd name="T29" fmla="*/ 621 h 1230"/>
                  <a:gd name="T30" fmla="*/ 725 w 955"/>
                  <a:gd name="T31" fmla="*/ 638 h 1230"/>
                  <a:gd name="T32" fmla="*/ 661 w 955"/>
                  <a:gd name="T33" fmla="*/ 638 h 1230"/>
                  <a:gd name="T34" fmla="*/ 656 w 955"/>
                  <a:gd name="T35" fmla="*/ 650 h 1230"/>
                  <a:gd name="T36" fmla="*/ 667 w 955"/>
                  <a:gd name="T37" fmla="*/ 816 h 1230"/>
                  <a:gd name="T38" fmla="*/ 707 w 955"/>
                  <a:gd name="T39" fmla="*/ 1046 h 1230"/>
                  <a:gd name="T40" fmla="*/ 742 w 955"/>
                  <a:gd name="T41" fmla="*/ 1138 h 1230"/>
                  <a:gd name="T42" fmla="*/ 765 w 955"/>
                  <a:gd name="T43" fmla="*/ 1179 h 1230"/>
                  <a:gd name="T44" fmla="*/ 811 w 955"/>
                  <a:gd name="T45" fmla="*/ 1213 h 1230"/>
                  <a:gd name="T46" fmla="*/ 799 w 955"/>
                  <a:gd name="T47" fmla="*/ 1230 h 1230"/>
                  <a:gd name="T48" fmla="*/ 742 w 955"/>
                  <a:gd name="T49" fmla="*/ 1213 h 1230"/>
                  <a:gd name="T50" fmla="*/ 673 w 955"/>
                  <a:gd name="T51" fmla="*/ 1167 h 1230"/>
                  <a:gd name="T52" fmla="*/ 621 w 955"/>
                  <a:gd name="T53" fmla="*/ 1110 h 1230"/>
                  <a:gd name="T54" fmla="*/ 587 w 955"/>
                  <a:gd name="T55" fmla="*/ 1029 h 1230"/>
                  <a:gd name="T56" fmla="*/ 558 w 955"/>
                  <a:gd name="T57" fmla="*/ 920 h 1230"/>
                  <a:gd name="T58" fmla="*/ 535 w 955"/>
                  <a:gd name="T59" fmla="*/ 667 h 1230"/>
                  <a:gd name="T60" fmla="*/ 512 w 955"/>
                  <a:gd name="T61" fmla="*/ 621 h 1230"/>
                  <a:gd name="T62" fmla="*/ 460 w 955"/>
                  <a:gd name="T63" fmla="*/ 581 h 1230"/>
                  <a:gd name="T64" fmla="*/ 408 w 955"/>
                  <a:gd name="T65" fmla="*/ 563 h 1230"/>
                  <a:gd name="T66" fmla="*/ 391 w 955"/>
                  <a:gd name="T67" fmla="*/ 581 h 1230"/>
                  <a:gd name="T68" fmla="*/ 270 w 955"/>
                  <a:gd name="T69" fmla="*/ 822 h 1230"/>
                  <a:gd name="T70" fmla="*/ 259 w 955"/>
                  <a:gd name="T71" fmla="*/ 868 h 1230"/>
                  <a:gd name="T72" fmla="*/ 270 w 955"/>
                  <a:gd name="T73" fmla="*/ 903 h 1230"/>
                  <a:gd name="T74" fmla="*/ 305 w 955"/>
                  <a:gd name="T75" fmla="*/ 937 h 1230"/>
                  <a:gd name="T76" fmla="*/ 334 w 955"/>
                  <a:gd name="T77" fmla="*/ 960 h 1230"/>
                  <a:gd name="T78" fmla="*/ 322 w 955"/>
                  <a:gd name="T79" fmla="*/ 977 h 1230"/>
                  <a:gd name="T80" fmla="*/ 161 w 955"/>
                  <a:gd name="T81" fmla="*/ 903 h 1230"/>
                  <a:gd name="T82" fmla="*/ 0 w 955"/>
                  <a:gd name="T83" fmla="*/ 822 h 1230"/>
                  <a:gd name="T84" fmla="*/ 12 w 955"/>
                  <a:gd name="T85" fmla="*/ 805 h 1230"/>
                  <a:gd name="T86" fmla="*/ 52 w 955"/>
                  <a:gd name="T87" fmla="*/ 811 h 1230"/>
                  <a:gd name="T88" fmla="*/ 98 w 955"/>
                  <a:gd name="T89" fmla="*/ 822 h 1230"/>
                  <a:gd name="T90" fmla="*/ 132 w 955"/>
                  <a:gd name="T91" fmla="*/ 811 h 1230"/>
                  <a:gd name="T92" fmla="*/ 167 w 955"/>
                  <a:gd name="T93" fmla="*/ 765 h 1230"/>
                  <a:gd name="T94" fmla="*/ 431 w 955"/>
                  <a:gd name="T95" fmla="*/ 236 h 1230"/>
                  <a:gd name="T96" fmla="*/ 431 w 955"/>
                  <a:gd name="T97" fmla="*/ 494 h 1230"/>
                  <a:gd name="T98" fmla="*/ 449 w 955"/>
                  <a:gd name="T99" fmla="*/ 523 h 1230"/>
                  <a:gd name="T100" fmla="*/ 546 w 955"/>
                  <a:gd name="T101" fmla="*/ 575 h 1230"/>
                  <a:gd name="T102" fmla="*/ 621 w 955"/>
                  <a:gd name="T103" fmla="*/ 598 h 1230"/>
                  <a:gd name="T104" fmla="*/ 696 w 955"/>
                  <a:gd name="T105" fmla="*/ 581 h 1230"/>
                  <a:gd name="T106" fmla="*/ 771 w 955"/>
                  <a:gd name="T107" fmla="*/ 523 h 1230"/>
                  <a:gd name="T108" fmla="*/ 817 w 955"/>
                  <a:gd name="T109" fmla="*/ 431 h 1230"/>
                  <a:gd name="T110" fmla="*/ 828 w 955"/>
                  <a:gd name="T111" fmla="*/ 351 h 1230"/>
                  <a:gd name="T112" fmla="*/ 805 w 955"/>
                  <a:gd name="T113" fmla="*/ 270 h 1230"/>
                  <a:gd name="T114" fmla="*/ 742 w 955"/>
                  <a:gd name="T115" fmla="*/ 201 h 1230"/>
                  <a:gd name="T116" fmla="*/ 650 w 955"/>
                  <a:gd name="T117" fmla="*/ 149 h 1230"/>
                  <a:gd name="T118" fmla="*/ 615 w 955"/>
                  <a:gd name="T119" fmla="*/ 144 h 1230"/>
                  <a:gd name="T120" fmla="*/ 592 w 955"/>
                  <a:gd name="T121" fmla="*/ 172 h 1230"/>
                  <a:gd name="T122" fmla="*/ 431 w 955"/>
                  <a:gd name="T123" fmla="*/ 236 h 12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55"/>
                  <a:gd name="T187" fmla="*/ 0 h 1230"/>
                  <a:gd name="T188" fmla="*/ 955 w 955"/>
                  <a:gd name="T189" fmla="*/ 1230 h 12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55" h="1230">
                    <a:moveTo>
                      <a:pt x="431" y="236"/>
                    </a:moveTo>
                    <a:lnTo>
                      <a:pt x="466" y="161"/>
                    </a:lnTo>
                    <a:lnTo>
                      <a:pt x="483" y="115"/>
                    </a:lnTo>
                    <a:lnTo>
                      <a:pt x="483" y="98"/>
                    </a:lnTo>
                    <a:lnTo>
                      <a:pt x="477" y="80"/>
                    </a:lnTo>
                    <a:lnTo>
                      <a:pt x="466" y="69"/>
                    </a:lnTo>
                    <a:lnTo>
                      <a:pt x="454" y="57"/>
                    </a:lnTo>
                    <a:lnTo>
                      <a:pt x="414" y="34"/>
                    </a:lnTo>
                    <a:lnTo>
                      <a:pt x="414" y="23"/>
                    </a:lnTo>
                    <a:lnTo>
                      <a:pt x="414" y="11"/>
                    </a:lnTo>
                    <a:lnTo>
                      <a:pt x="420" y="6"/>
                    </a:lnTo>
                    <a:lnTo>
                      <a:pt x="431" y="0"/>
                    </a:lnTo>
                    <a:lnTo>
                      <a:pt x="558" y="57"/>
                    </a:lnTo>
                    <a:lnTo>
                      <a:pt x="719" y="132"/>
                    </a:lnTo>
                    <a:lnTo>
                      <a:pt x="776" y="161"/>
                    </a:lnTo>
                    <a:lnTo>
                      <a:pt x="828" y="195"/>
                    </a:lnTo>
                    <a:lnTo>
                      <a:pt x="874" y="236"/>
                    </a:lnTo>
                    <a:lnTo>
                      <a:pt x="909" y="276"/>
                    </a:lnTo>
                    <a:lnTo>
                      <a:pt x="926" y="299"/>
                    </a:lnTo>
                    <a:lnTo>
                      <a:pt x="937" y="328"/>
                    </a:lnTo>
                    <a:lnTo>
                      <a:pt x="949" y="351"/>
                    </a:lnTo>
                    <a:lnTo>
                      <a:pt x="955" y="379"/>
                    </a:lnTo>
                    <a:lnTo>
                      <a:pt x="955" y="414"/>
                    </a:lnTo>
                    <a:lnTo>
                      <a:pt x="949" y="443"/>
                    </a:lnTo>
                    <a:lnTo>
                      <a:pt x="943" y="471"/>
                    </a:lnTo>
                    <a:lnTo>
                      <a:pt x="926" y="506"/>
                    </a:lnTo>
                    <a:lnTo>
                      <a:pt x="903" y="546"/>
                    </a:lnTo>
                    <a:lnTo>
                      <a:pt x="868" y="581"/>
                    </a:lnTo>
                    <a:lnTo>
                      <a:pt x="834" y="604"/>
                    </a:lnTo>
                    <a:lnTo>
                      <a:pt x="799" y="621"/>
                    </a:lnTo>
                    <a:lnTo>
                      <a:pt x="765" y="632"/>
                    </a:lnTo>
                    <a:lnTo>
                      <a:pt x="725" y="638"/>
                    </a:lnTo>
                    <a:lnTo>
                      <a:pt x="696" y="638"/>
                    </a:lnTo>
                    <a:lnTo>
                      <a:pt x="661" y="638"/>
                    </a:lnTo>
                    <a:lnTo>
                      <a:pt x="656" y="644"/>
                    </a:lnTo>
                    <a:lnTo>
                      <a:pt x="656" y="650"/>
                    </a:lnTo>
                    <a:lnTo>
                      <a:pt x="656" y="673"/>
                    </a:lnTo>
                    <a:lnTo>
                      <a:pt x="667" y="816"/>
                    </a:lnTo>
                    <a:lnTo>
                      <a:pt x="684" y="943"/>
                    </a:lnTo>
                    <a:lnTo>
                      <a:pt x="707" y="1046"/>
                    </a:lnTo>
                    <a:lnTo>
                      <a:pt x="725" y="1092"/>
                    </a:lnTo>
                    <a:lnTo>
                      <a:pt x="742" y="1138"/>
                    </a:lnTo>
                    <a:lnTo>
                      <a:pt x="748" y="1156"/>
                    </a:lnTo>
                    <a:lnTo>
                      <a:pt x="765" y="1179"/>
                    </a:lnTo>
                    <a:lnTo>
                      <a:pt x="788" y="1196"/>
                    </a:lnTo>
                    <a:lnTo>
                      <a:pt x="811" y="1213"/>
                    </a:lnTo>
                    <a:lnTo>
                      <a:pt x="811" y="1225"/>
                    </a:lnTo>
                    <a:lnTo>
                      <a:pt x="799" y="1230"/>
                    </a:lnTo>
                    <a:lnTo>
                      <a:pt x="776" y="1225"/>
                    </a:lnTo>
                    <a:lnTo>
                      <a:pt x="742" y="1213"/>
                    </a:lnTo>
                    <a:lnTo>
                      <a:pt x="707" y="1190"/>
                    </a:lnTo>
                    <a:lnTo>
                      <a:pt x="673" y="1167"/>
                    </a:lnTo>
                    <a:lnTo>
                      <a:pt x="644" y="1144"/>
                    </a:lnTo>
                    <a:lnTo>
                      <a:pt x="621" y="1110"/>
                    </a:lnTo>
                    <a:lnTo>
                      <a:pt x="598" y="1075"/>
                    </a:lnTo>
                    <a:lnTo>
                      <a:pt x="587" y="1029"/>
                    </a:lnTo>
                    <a:lnTo>
                      <a:pt x="569" y="983"/>
                    </a:lnTo>
                    <a:lnTo>
                      <a:pt x="558" y="920"/>
                    </a:lnTo>
                    <a:lnTo>
                      <a:pt x="546" y="799"/>
                    </a:lnTo>
                    <a:lnTo>
                      <a:pt x="535" y="667"/>
                    </a:lnTo>
                    <a:lnTo>
                      <a:pt x="529" y="644"/>
                    </a:lnTo>
                    <a:lnTo>
                      <a:pt x="512" y="621"/>
                    </a:lnTo>
                    <a:lnTo>
                      <a:pt x="495" y="604"/>
                    </a:lnTo>
                    <a:lnTo>
                      <a:pt x="460" y="581"/>
                    </a:lnTo>
                    <a:lnTo>
                      <a:pt x="431" y="569"/>
                    </a:lnTo>
                    <a:lnTo>
                      <a:pt x="408" y="563"/>
                    </a:lnTo>
                    <a:lnTo>
                      <a:pt x="397" y="563"/>
                    </a:lnTo>
                    <a:lnTo>
                      <a:pt x="391" y="581"/>
                    </a:lnTo>
                    <a:lnTo>
                      <a:pt x="311" y="742"/>
                    </a:lnTo>
                    <a:lnTo>
                      <a:pt x="270" y="822"/>
                    </a:lnTo>
                    <a:lnTo>
                      <a:pt x="259" y="845"/>
                    </a:lnTo>
                    <a:lnTo>
                      <a:pt x="259" y="868"/>
                    </a:lnTo>
                    <a:lnTo>
                      <a:pt x="259" y="891"/>
                    </a:lnTo>
                    <a:lnTo>
                      <a:pt x="270" y="903"/>
                    </a:lnTo>
                    <a:lnTo>
                      <a:pt x="282" y="920"/>
                    </a:lnTo>
                    <a:lnTo>
                      <a:pt x="305" y="937"/>
                    </a:lnTo>
                    <a:lnTo>
                      <a:pt x="328" y="954"/>
                    </a:lnTo>
                    <a:lnTo>
                      <a:pt x="334" y="960"/>
                    </a:lnTo>
                    <a:lnTo>
                      <a:pt x="328" y="972"/>
                    </a:lnTo>
                    <a:lnTo>
                      <a:pt x="322" y="977"/>
                    </a:lnTo>
                    <a:lnTo>
                      <a:pt x="311" y="983"/>
                    </a:lnTo>
                    <a:lnTo>
                      <a:pt x="161" y="903"/>
                    </a:lnTo>
                    <a:lnTo>
                      <a:pt x="6" y="828"/>
                    </a:lnTo>
                    <a:lnTo>
                      <a:pt x="0" y="822"/>
                    </a:lnTo>
                    <a:lnTo>
                      <a:pt x="6" y="811"/>
                    </a:lnTo>
                    <a:lnTo>
                      <a:pt x="12" y="805"/>
                    </a:lnTo>
                    <a:lnTo>
                      <a:pt x="17" y="793"/>
                    </a:lnTo>
                    <a:lnTo>
                      <a:pt x="52" y="811"/>
                    </a:lnTo>
                    <a:lnTo>
                      <a:pt x="75" y="816"/>
                    </a:lnTo>
                    <a:lnTo>
                      <a:pt x="98" y="822"/>
                    </a:lnTo>
                    <a:lnTo>
                      <a:pt x="115" y="816"/>
                    </a:lnTo>
                    <a:lnTo>
                      <a:pt x="132" y="811"/>
                    </a:lnTo>
                    <a:lnTo>
                      <a:pt x="150" y="793"/>
                    </a:lnTo>
                    <a:lnTo>
                      <a:pt x="167" y="765"/>
                    </a:lnTo>
                    <a:lnTo>
                      <a:pt x="207" y="690"/>
                    </a:lnTo>
                    <a:lnTo>
                      <a:pt x="431" y="236"/>
                    </a:lnTo>
                    <a:lnTo>
                      <a:pt x="449" y="466"/>
                    </a:lnTo>
                    <a:lnTo>
                      <a:pt x="431" y="494"/>
                    </a:lnTo>
                    <a:lnTo>
                      <a:pt x="431" y="512"/>
                    </a:lnTo>
                    <a:lnTo>
                      <a:pt x="449" y="523"/>
                    </a:lnTo>
                    <a:lnTo>
                      <a:pt x="512" y="558"/>
                    </a:lnTo>
                    <a:lnTo>
                      <a:pt x="546" y="575"/>
                    </a:lnTo>
                    <a:lnTo>
                      <a:pt x="587" y="586"/>
                    </a:lnTo>
                    <a:lnTo>
                      <a:pt x="621" y="598"/>
                    </a:lnTo>
                    <a:lnTo>
                      <a:pt x="661" y="592"/>
                    </a:lnTo>
                    <a:lnTo>
                      <a:pt x="696" y="581"/>
                    </a:lnTo>
                    <a:lnTo>
                      <a:pt x="730" y="558"/>
                    </a:lnTo>
                    <a:lnTo>
                      <a:pt x="771" y="523"/>
                    </a:lnTo>
                    <a:lnTo>
                      <a:pt x="799" y="466"/>
                    </a:lnTo>
                    <a:lnTo>
                      <a:pt x="817" y="431"/>
                    </a:lnTo>
                    <a:lnTo>
                      <a:pt x="828" y="391"/>
                    </a:lnTo>
                    <a:lnTo>
                      <a:pt x="828" y="351"/>
                    </a:lnTo>
                    <a:lnTo>
                      <a:pt x="822" y="310"/>
                    </a:lnTo>
                    <a:lnTo>
                      <a:pt x="805" y="270"/>
                    </a:lnTo>
                    <a:lnTo>
                      <a:pt x="782" y="236"/>
                    </a:lnTo>
                    <a:lnTo>
                      <a:pt x="742" y="201"/>
                    </a:lnTo>
                    <a:lnTo>
                      <a:pt x="696" y="172"/>
                    </a:lnTo>
                    <a:lnTo>
                      <a:pt x="650" y="149"/>
                    </a:lnTo>
                    <a:lnTo>
                      <a:pt x="621" y="144"/>
                    </a:lnTo>
                    <a:lnTo>
                      <a:pt x="615" y="144"/>
                    </a:lnTo>
                    <a:lnTo>
                      <a:pt x="610" y="149"/>
                    </a:lnTo>
                    <a:lnTo>
                      <a:pt x="592" y="172"/>
                    </a:lnTo>
                    <a:lnTo>
                      <a:pt x="449" y="466"/>
                    </a:lnTo>
                    <a:lnTo>
                      <a:pt x="431" y="23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Freeform 35"/>
              <p:cNvSpPr>
                <a:spLocks/>
              </p:cNvSpPr>
              <p:nvPr/>
            </p:nvSpPr>
            <p:spPr bwMode="auto">
              <a:xfrm>
                <a:off x="7771" y="3219"/>
                <a:ext cx="1093" cy="1162"/>
              </a:xfrm>
              <a:custGeom>
                <a:avLst/>
                <a:gdLst>
                  <a:gd name="T0" fmla="*/ 604 w 1093"/>
                  <a:gd name="T1" fmla="*/ 167 h 1162"/>
                  <a:gd name="T2" fmla="*/ 627 w 1093"/>
                  <a:gd name="T3" fmla="*/ 121 h 1162"/>
                  <a:gd name="T4" fmla="*/ 621 w 1093"/>
                  <a:gd name="T5" fmla="*/ 86 h 1162"/>
                  <a:gd name="T6" fmla="*/ 593 w 1093"/>
                  <a:gd name="T7" fmla="*/ 46 h 1162"/>
                  <a:gd name="T8" fmla="*/ 575 w 1093"/>
                  <a:gd name="T9" fmla="*/ 23 h 1162"/>
                  <a:gd name="T10" fmla="*/ 587 w 1093"/>
                  <a:gd name="T11" fmla="*/ 6 h 1162"/>
                  <a:gd name="T12" fmla="*/ 725 w 1093"/>
                  <a:gd name="T13" fmla="*/ 109 h 1162"/>
                  <a:gd name="T14" fmla="*/ 1035 w 1093"/>
                  <a:gd name="T15" fmla="*/ 345 h 1162"/>
                  <a:gd name="T16" fmla="*/ 1076 w 1093"/>
                  <a:gd name="T17" fmla="*/ 414 h 1162"/>
                  <a:gd name="T18" fmla="*/ 995 w 1093"/>
                  <a:gd name="T19" fmla="*/ 546 h 1162"/>
                  <a:gd name="T20" fmla="*/ 972 w 1093"/>
                  <a:gd name="T21" fmla="*/ 546 h 1162"/>
                  <a:gd name="T22" fmla="*/ 961 w 1093"/>
                  <a:gd name="T23" fmla="*/ 529 h 1162"/>
                  <a:gd name="T24" fmla="*/ 989 w 1093"/>
                  <a:gd name="T25" fmla="*/ 443 h 1162"/>
                  <a:gd name="T26" fmla="*/ 984 w 1093"/>
                  <a:gd name="T27" fmla="*/ 397 h 1162"/>
                  <a:gd name="T28" fmla="*/ 961 w 1093"/>
                  <a:gd name="T29" fmla="*/ 357 h 1162"/>
                  <a:gd name="T30" fmla="*/ 857 w 1093"/>
                  <a:gd name="T31" fmla="*/ 265 h 1162"/>
                  <a:gd name="T32" fmla="*/ 759 w 1093"/>
                  <a:gd name="T33" fmla="*/ 190 h 1162"/>
                  <a:gd name="T34" fmla="*/ 731 w 1093"/>
                  <a:gd name="T35" fmla="*/ 196 h 1162"/>
                  <a:gd name="T36" fmla="*/ 535 w 1093"/>
                  <a:gd name="T37" fmla="*/ 443 h 1162"/>
                  <a:gd name="T38" fmla="*/ 518 w 1093"/>
                  <a:gd name="T39" fmla="*/ 477 h 1162"/>
                  <a:gd name="T40" fmla="*/ 547 w 1093"/>
                  <a:gd name="T41" fmla="*/ 506 h 1162"/>
                  <a:gd name="T42" fmla="*/ 673 w 1093"/>
                  <a:gd name="T43" fmla="*/ 598 h 1162"/>
                  <a:gd name="T44" fmla="*/ 725 w 1093"/>
                  <a:gd name="T45" fmla="*/ 627 h 1162"/>
                  <a:gd name="T46" fmla="*/ 754 w 1093"/>
                  <a:gd name="T47" fmla="*/ 615 h 1162"/>
                  <a:gd name="T48" fmla="*/ 817 w 1093"/>
                  <a:gd name="T49" fmla="*/ 564 h 1162"/>
                  <a:gd name="T50" fmla="*/ 834 w 1093"/>
                  <a:gd name="T51" fmla="*/ 569 h 1162"/>
                  <a:gd name="T52" fmla="*/ 840 w 1093"/>
                  <a:gd name="T53" fmla="*/ 587 h 1162"/>
                  <a:gd name="T54" fmla="*/ 673 w 1093"/>
                  <a:gd name="T55" fmla="*/ 811 h 1162"/>
                  <a:gd name="T56" fmla="*/ 650 w 1093"/>
                  <a:gd name="T57" fmla="*/ 805 h 1162"/>
                  <a:gd name="T58" fmla="*/ 639 w 1093"/>
                  <a:gd name="T59" fmla="*/ 788 h 1162"/>
                  <a:gd name="T60" fmla="*/ 673 w 1093"/>
                  <a:gd name="T61" fmla="*/ 719 h 1162"/>
                  <a:gd name="T62" fmla="*/ 673 w 1093"/>
                  <a:gd name="T63" fmla="*/ 684 h 1162"/>
                  <a:gd name="T64" fmla="*/ 633 w 1093"/>
                  <a:gd name="T65" fmla="*/ 638 h 1162"/>
                  <a:gd name="T66" fmla="*/ 518 w 1093"/>
                  <a:gd name="T67" fmla="*/ 546 h 1162"/>
                  <a:gd name="T68" fmla="*/ 483 w 1093"/>
                  <a:gd name="T69" fmla="*/ 523 h 1162"/>
                  <a:gd name="T70" fmla="*/ 455 w 1093"/>
                  <a:gd name="T71" fmla="*/ 546 h 1162"/>
                  <a:gd name="T72" fmla="*/ 305 w 1093"/>
                  <a:gd name="T73" fmla="*/ 742 h 1162"/>
                  <a:gd name="T74" fmla="*/ 271 w 1093"/>
                  <a:gd name="T75" fmla="*/ 811 h 1162"/>
                  <a:gd name="T76" fmla="*/ 271 w 1093"/>
                  <a:gd name="T77" fmla="*/ 857 h 1162"/>
                  <a:gd name="T78" fmla="*/ 322 w 1093"/>
                  <a:gd name="T79" fmla="*/ 914 h 1162"/>
                  <a:gd name="T80" fmla="*/ 478 w 1093"/>
                  <a:gd name="T81" fmla="*/ 1035 h 1162"/>
                  <a:gd name="T82" fmla="*/ 535 w 1093"/>
                  <a:gd name="T83" fmla="*/ 1058 h 1162"/>
                  <a:gd name="T84" fmla="*/ 598 w 1093"/>
                  <a:gd name="T85" fmla="*/ 1052 h 1162"/>
                  <a:gd name="T86" fmla="*/ 702 w 1093"/>
                  <a:gd name="T87" fmla="*/ 1012 h 1162"/>
                  <a:gd name="T88" fmla="*/ 719 w 1093"/>
                  <a:gd name="T89" fmla="*/ 1024 h 1162"/>
                  <a:gd name="T90" fmla="*/ 719 w 1093"/>
                  <a:gd name="T91" fmla="*/ 1041 h 1162"/>
                  <a:gd name="T92" fmla="*/ 552 w 1093"/>
                  <a:gd name="T93" fmla="*/ 1162 h 1162"/>
                  <a:gd name="T94" fmla="*/ 156 w 1093"/>
                  <a:gd name="T95" fmla="*/ 845 h 1162"/>
                  <a:gd name="T96" fmla="*/ 0 w 1093"/>
                  <a:gd name="T97" fmla="*/ 725 h 1162"/>
                  <a:gd name="T98" fmla="*/ 12 w 1093"/>
                  <a:gd name="T99" fmla="*/ 707 h 1162"/>
                  <a:gd name="T100" fmla="*/ 58 w 1093"/>
                  <a:gd name="T101" fmla="*/ 725 h 1162"/>
                  <a:gd name="T102" fmla="*/ 104 w 1093"/>
                  <a:gd name="T103" fmla="*/ 748 h 1162"/>
                  <a:gd name="T104" fmla="*/ 138 w 1093"/>
                  <a:gd name="T105" fmla="*/ 742 h 1162"/>
                  <a:gd name="T106" fmla="*/ 179 w 1093"/>
                  <a:gd name="T107" fmla="*/ 707 h 1162"/>
                  <a:gd name="T108" fmla="*/ 547 w 1093"/>
                  <a:gd name="T109" fmla="*/ 236 h 11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93"/>
                  <a:gd name="T166" fmla="*/ 0 h 1162"/>
                  <a:gd name="T167" fmla="*/ 1093 w 1093"/>
                  <a:gd name="T168" fmla="*/ 1162 h 116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93" h="1162">
                    <a:moveTo>
                      <a:pt x="547" y="236"/>
                    </a:moveTo>
                    <a:lnTo>
                      <a:pt x="604" y="167"/>
                    </a:lnTo>
                    <a:lnTo>
                      <a:pt x="616" y="144"/>
                    </a:lnTo>
                    <a:lnTo>
                      <a:pt x="627" y="121"/>
                    </a:lnTo>
                    <a:lnTo>
                      <a:pt x="627" y="104"/>
                    </a:lnTo>
                    <a:lnTo>
                      <a:pt x="621" y="86"/>
                    </a:lnTo>
                    <a:lnTo>
                      <a:pt x="610" y="63"/>
                    </a:lnTo>
                    <a:lnTo>
                      <a:pt x="593" y="46"/>
                    </a:lnTo>
                    <a:lnTo>
                      <a:pt x="575" y="29"/>
                    </a:lnTo>
                    <a:lnTo>
                      <a:pt x="575" y="23"/>
                    </a:lnTo>
                    <a:lnTo>
                      <a:pt x="581" y="12"/>
                    </a:lnTo>
                    <a:lnTo>
                      <a:pt x="587" y="6"/>
                    </a:lnTo>
                    <a:lnTo>
                      <a:pt x="598" y="0"/>
                    </a:lnTo>
                    <a:lnTo>
                      <a:pt x="725" y="109"/>
                    </a:lnTo>
                    <a:lnTo>
                      <a:pt x="938" y="270"/>
                    </a:lnTo>
                    <a:lnTo>
                      <a:pt x="1035" y="345"/>
                    </a:lnTo>
                    <a:lnTo>
                      <a:pt x="1093" y="385"/>
                    </a:lnTo>
                    <a:lnTo>
                      <a:pt x="1076" y="414"/>
                    </a:lnTo>
                    <a:lnTo>
                      <a:pt x="1053" y="454"/>
                    </a:lnTo>
                    <a:lnTo>
                      <a:pt x="995" y="546"/>
                    </a:lnTo>
                    <a:lnTo>
                      <a:pt x="984" y="546"/>
                    </a:lnTo>
                    <a:lnTo>
                      <a:pt x="972" y="546"/>
                    </a:lnTo>
                    <a:lnTo>
                      <a:pt x="966" y="535"/>
                    </a:lnTo>
                    <a:lnTo>
                      <a:pt x="961" y="529"/>
                    </a:lnTo>
                    <a:lnTo>
                      <a:pt x="978" y="483"/>
                    </a:lnTo>
                    <a:lnTo>
                      <a:pt x="989" y="443"/>
                    </a:lnTo>
                    <a:lnTo>
                      <a:pt x="989" y="420"/>
                    </a:lnTo>
                    <a:lnTo>
                      <a:pt x="984" y="397"/>
                    </a:lnTo>
                    <a:lnTo>
                      <a:pt x="972" y="380"/>
                    </a:lnTo>
                    <a:lnTo>
                      <a:pt x="961" y="357"/>
                    </a:lnTo>
                    <a:lnTo>
                      <a:pt x="920" y="316"/>
                    </a:lnTo>
                    <a:lnTo>
                      <a:pt x="857" y="265"/>
                    </a:lnTo>
                    <a:lnTo>
                      <a:pt x="777" y="201"/>
                    </a:lnTo>
                    <a:lnTo>
                      <a:pt x="759" y="190"/>
                    </a:lnTo>
                    <a:lnTo>
                      <a:pt x="742" y="184"/>
                    </a:lnTo>
                    <a:lnTo>
                      <a:pt x="731" y="196"/>
                    </a:lnTo>
                    <a:lnTo>
                      <a:pt x="708" y="224"/>
                    </a:lnTo>
                    <a:lnTo>
                      <a:pt x="535" y="443"/>
                    </a:lnTo>
                    <a:lnTo>
                      <a:pt x="524" y="466"/>
                    </a:lnTo>
                    <a:lnTo>
                      <a:pt x="518" y="477"/>
                    </a:lnTo>
                    <a:lnTo>
                      <a:pt x="529" y="489"/>
                    </a:lnTo>
                    <a:lnTo>
                      <a:pt x="547" y="506"/>
                    </a:lnTo>
                    <a:lnTo>
                      <a:pt x="610" y="558"/>
                    </a:lnTo>
                    <a:lnTo>
                      <a:pt x="673" y="598"/>
                    </a:lnTo>
                    <a:lnTo>
                      <a:pt x="713" y="621"/>
                    </a:lnTo>
                    <a:lnTo>
                      <a:pt x="725" y="627"/>
                    </a:lnTo>
                    <a:lnTo>
                      <a:pt x="736" y="627"/>
                    </a:lnTo>
                    <a:lnTo>
                      <a:pt x="754" y="615"/>
                    </a:lnTo>
                    <a:lnTo>
                      <a:pt x="771" y="604"/>
                    </a:lnTo>
                    <a:lnTo>
                      <a:pt x="817" y="564"/>
                    </a:lnTo>
                    <a:lnTo>
                      <a:pt x="823" y="569"/>
                    </a:lnTo>
                    <a:lnTo>
                      <a:pt x="834" y="569"/>
                    </a:lnTo>
                    <a:lnTo>
                      <a:pt x="840" y="581"/>
                    </a:lnTo>
                    <a:lnTo>
                      <a:pt x="840" y="587"/>
                    </a:lnTo>
                    <a:lnTo>
                      <a:pt x="748" y="696"/>
                    </a:lnTo>
                    <a:lnTo>
                      <a:pt x="673" y="811"/>
                    </a:lnTo>
                    <a:lnTo>
                      <a:pt x="662" y="811"/>
                    </a:lnTo>
                    <a:lnTo>
                      <a:pt x="650" y="805"/>
                    </a:lnTo>
                    <a:lnTo>
                      <a:pt x="644" y="794"/>
                    </a:lnTo>
                    <a:lnTo>
                      <a:pt x="639" y="788"/>
                    </a:lnTo>
                    <a:lnTo>
                      <a:pt x="667" y="736"/>
                    </a:lnTo>
                    <a:lnTo>
                      <a:pt x="673" y="719"/>
                    </a:lnTo>
                    <a:lnTo>
                      <a:pt x="673" y="702"/>
                    </a:lnTo>
                    <a:lnTo>
                      <a:pt x="673" y="684"/>
                    </a:lnTo>
                    <a:lnTo>
                      <a:pt x="662" y="667"/>
                    </a:lnTo>
                    <a:lnTo>
                      <a:pt x="633" y="638"/>
                    </a:lnTo>
                    <a:lnTo>
                      <a:pt x="581" y="592"/>
                    </a:lnTo>
                    <a:lnTo>
                      <a:pt x="518" y="546"/>
                    </a:lnTo>
                    <a:lnTo>
                      <a:pt x="495" y="529"/>
                    </a:lnTo>
                    <a:lnTo>
                      <a:pt x="483" y="523"/>
                    </a:lnTo>
                    <a:lnTo>
                      <a:pt x="472" y="529"/>
                    </a:lnTo>
                    <a:lnTo>
                      <a:pt x="455" y="546"/>
                    </a:lnTo>
                    <a:lnTo>
                      <a:pt x="334" y="702"/>
                    </a:lnTo>
                    <a:lnTo>
                      <a:pt x="305" y="742"/>
                    </a:lnTo>
                    <a:lnTo>
                      <a:pt x="282" y="776"/>
                    </a:lnTo>
                    <a:lnTo>
                      <a:pt x="271" y="811"/>
                    </a:lnTo>
                    <a:lnTo>
                      <a:pt x="265" y="834"/>
                    </a:lnTo>
                    <a:lnTo>
                      <a:pt x="271" y="857"/>
                    </a:lnTo>
                    <a:lnTo>
                      <a:pt x="288" y="880"/>
                    </a:lnTo>
                    <a:lnTo>
                      <a:pt x="322" y="914"/>
                    </a:lnTo>
                    <a:lnTo>
                      <a:pt x="380" y="966"/>
                    </a:lnTo>
                    <a:lnTo>
                      <a:pt x="478" y="1035"/>
                    </a:lnTo>
                    <a:lnTo>
                      <a:pt x="512" y="1052"/>
                    </a:lnTo>
                    <a:lnTo>
                      <a:pt x="535" y="1058"/>
                    </a:lnTo>
                    <a:lnTo>
                      <a:pt x="564" y="1058"/>
                    </a:lnTo>
                    <a:lnTo>
                      <a:pt x="598" y="1052"/>
                    </a:lnTo>
                    <a:lnTo>
                      <a:pt x="644" y="1035"/>
                    </a:lnTo>
                    <a:lnTo>
                      <a:pt x="702" y="1012"/>
                    </a:lnTo>
                    <a:lnTo>
                      <a:pt x="708" y="1018"/>
                    </a:lnTo>
                    <a:lnTo>
                      <a:pt x="719" y="1024"/>
                    </a:lnTo>
                    <a:lnTo>
                      <a:pt x="719" y="1035"/>
                    </a:lnTo>
                    <a:lnTo>
                      <a:pt x="719" y="1041"/>
                    </a:lnTo>
                    <a:lnTo>
                      <a:pt x="639" y="1104"/>
                    </a:lnTo>
                    <a:lnTo>
                      <a:pt x="552" y="1162"/>
                    </a:lnTo>
                    <a:lnTo>
                      <a:pt x="253" y="926"/>
                    </a:lnTo>
                    <a:lnTo>
                      <a:pt x="156" y="845"/>
                    </a:lnTo>
                    <a:lnTo>
                      <a:pt x="0" y="730"/>
                    </a:lnTo>
                    <a:lnTo>
                      <a:pt x="0" y="725"/>
                    </a:lnTo>
                    <a:lnTo>
                      <a:pt x="0" y="713"/>
                    </a:lnTo>
                    <a:lnTo>
                      <a:pt x="12" y="707"/>
                    </a:lnTo>
                    <a:lnTo>
                      <a:pt x="18" y="702"/>
                    </a:lnTo>
                    <a:lnTo>
                      <a:pt x="58" y="725"/>
                    </a:lnTo>
                    <a:lnTo>
                      <a:pt x="81" y="742"/>
                    </a:lnTo>
                    <a:lnTo>
                      <a:pt x="104" y="748"/>
                    </a:lnTo>
                    <a:lnTo>
                      <a:pt x="121" y="748"/>
                    </a:lnTo>
                    <a:lnTo>
                      <a:pt x="138" y="742"/>
                    </a:lnTo>
                    <a:lnTo>
                      <a:pt x="156" y="730"/>
                    </a:lnTo>
                    <a:lnTo>
                      <a:pt x="179" y="707"/>
                    </a:lnTo>
                    <a:lnTo>
                      <a:pt x="236" y="638"/>
                    </a:lnTo>
                    <a:lnTo>
                      <a:pt x="547" y="23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" name="Freeform 36"/>
              <p:cNvSpPr>
                <a:spLocks/>
              </p:cNvSpPr>
              <p:nvPr/>
            </p:nvSpPr>
            <p:spPr bwMode="auto">
              <a:xfrm>
                <a:off x="8772" y="4398"/>
                <a:ext cx="1133" cy="1121"/>
              </a:xfrm>
              <a:custGeom>
                <a:avLst/>
                <a:gdLst>
                  <a:gd name="T0" fmla="*/ 765 w 1133"/>
                  <a:gd name="T1" fmla="*/ 138 h 1121"/>
                  <a:gd name="T2" fmla="*/ 799 w 1133"/>
                  <a:gd name="T3" fmla="*/ 98 h 1121"/>
                  <a:gd name="T4" fmla="*/ 805 w 1133"/>
                  <a:gd name="T5" fmla="*/ 69 h 1121"/>
                  <a:gd name="T6" fmla="*/ 782 w 1133"/>
                  <a:gd name="T7" fmla="*/ 17 h 1121"/>
                  <a:gd name="T8" fmla="*/ 793 w 1133"/>
                  <a:gd name="T9" fmla="*/ 0 h 1121"/>
                  <a:gd name="T10" fmla="*/ 816 w 1133"/>
                  <a:gd name="T11" fmla="*/ 0 h 1121"/>
                  <a:gd name="T12" fmla="*/ 1006 w 1133"/>
                  <a:gd name="T13" fmla="*/ 305 h 1121"/>
                  <a:gd name="T14" fmla="*/ 1081 w 1133"/>
                  <a:gd name="T15" fmla="*/ 448 h 1121"/>
                  <a:gd name="T16" fmla="*/ 1127 w 1133"/>
                  <a:gd name="T17" fmla="*/ 592 h 1121"/>
                  <a:gd name="T18" fmla="*/ 1127 w 1133"/>
                  <a:gd name="T19" fmla="*/ 736 h 1121"/>
                  <a:gd name="T20" fmla="*/ 1092 w 1133"/>
                  <a:gd name="T21" fmla="*/ 862 h 1121"/>
                  <a:gd name="T22" fmla="*/ 1018 w 1133"/>
                  <a:gd name="T23" fmla="*/ 966 h 1121"/>
                  <a:gd name="T24" fmla="*/ 908 w 1133"/>
                  <a:gd name="T25" fmla="*/ 1052 h 1121"/>
                  <a:gd name="T26" fmla="*/ 788 w 1133"/>
                  <a:gd name="T27" fmla="*/ 1104 h 1121"/>
                  <a:gd name="T28" fmla="*/ 667 w 1133"/>
                  <a:gd name="T29" fmla="*/ 1121 h 1121"/>
                  <a:gd name="T30" fmla="*/ 540 w 1133"/>
                  <a:gd name="T31" fmla="*/ 1104 h 1121"/>
                  <a:gd name="T32" fmla="*/ 420 w 1133"/>
                  <a:gd name="T33" fmla="*/ 1052 h 1121"/>
                  <a:gd name="T34" fmla="*/ 299 w 1133"/>
                  <a:gd name="T35" fmla="*/ 943 h 1121"/>
                  <a:gd name="T36" fmla="*/ 201 w 1133"/>
                  <a:gd name="T37" fmla="*/ 811 h 1121"/>
                  <a:gd name="T38" fmla="*/ 98 w 1133"/>
                  <a:gd name="T39" fmla="*/ 604 h 1121"/>
                  <a:gd name="T40" fmla="*/ 6 w 1133"/>
                  <a:gd name="T41" fmla="*/ 448 h 1121"/>
                  <a:gd name="T42" fmla="*/ 23 w 1133"/>
                  <a:gd name="T43" fmla="*/ 437 h 1121"/>
                  <a:gd name="T44" fmla="*/ 52 w 1133"/>
                  <a:gd name="T45" fmla="*/ 460 h 1121"/>
                  <a:gd name="T46" fmla="*/ 86 w 1133"/>
                  <a:gd name="T47" fmla="*/ 494 h 1121"/>
                  <a:gd name="T48" fmla="*/ 121 w 1133"/>
                  <a:gd name="T49" fmla="*/ 506 h 1121"/>
                  <a:gd name="T50" fmla="*/ 167 w 1133"/>
                  <a:gd name="T51" fmla="*/ 489 h 1121"/>
                  <a:gd name="T52" fmla="*/ 713 w 1133"/>
                  <a:gd name="T53" fmla="*/ 172 h 1121"/>
                  <a:gd name="T54" fmla="*/ 287 w 1133"/>
                  <a:gd name="T55" fmla="*/ 558 h 1121"/>
                  <a:gd name="T56" fmla="*/ 230 w 1133"/>
                  <a:gd name="T57" fmla="*/ 604 h 1121"/>
                  <a:gd name="T58" fmla="*/ 207 w 1133"/>
                  <a:gd name="T59" fmla="*/ 650 h 1121"/>
                  <a:gd name="T60" fmla="*/ 207 w 1133"/>
                  <a:gd name="T61" fmla="*/ 707 h 1121"/>
                  <a:gd name="T62" fmla="*/ 253 w 1133"/>
                  <a:gd name="T63" fmla="*/ 811 h 1121"/>
                  <a:gd name="T64" fmla="*/ 310 w 1133"/>
                  <a:gd name="T65" fmla="*/ 891 h 1121"/>
                  <a:gd name="T66" fmla="*/ 368 w 1133"/>
                  <a:gd name="T67" fmla="*/ 949 h 1121"/>
                  <a:gd name="T68" fmla="*/ 437 w 1133"/>
                  <a:gd name="T69" fmla="*/ 989 h 1121"/>
                  <a:gd name="T70" fmla="*/ 512 w 1133"/>
                  <a:gd name="T71" fmla="*/ 1006 h 1121"/>
                  <a:gd name="T72" fmla="*/ 586 w 1133"/>
                  <a:gd name="T73" fmla="*/ 1012 h 1121"/>
                  <a:gd name="T74" fmla="*/ 667 w 1133"/>
                  <a:gd name="T75" fmla="*/ 1000 h 1121"/>
                  <a:gd name="T76" fmla="*/ 753 w 1133"/>
                  <a:gd name="T77" fmla="*/ 972 h 1121"/>
                  <a:gd name="T78" fmla="*/ 885 w 1133"/>
                  <a:gd name="T79" fmla="*/ 897 h 1121"/>
                  <a:gd name="T80" fmla="*/ 989 w 1133"/>
                  <a:gd name="T81" fmla="*/ 793 h 1121"/>
                  <a:gd name="T82" fmla="*/ 1023 w 1133"/>
                  <a:gd name="T83" fmla="*/ 724 h 1121"/>
                  <a:gd name="T84" fmla="*/ 1046 w 1133"/>
                  <a:gd name="T85" fmla="*/ 644 h 1121"/>
                  <a:gd name="T86" fmla="*/ 1046 w 1133"/>
                  <a:gd name="T87" fmla="*/ 552 h 1121"/>
                  <a:gd name="T88" fmla="*/ 1023 w 1133"/>
                  <a:gd name="T89" fmla="*/ 448 h 1121"/>
                  <a:gd name="T90" fmla="*/ 972 w 1133"/>
                  <a:gd name="T91" fmla="*/ 333 h 1121"/>
                  <a:gd name="T92" fmla="*/ 920 w 1133"/>
                  <a:gd name="T93" fmla="*/ 253 h 1121"/>
                  <a:gd name="T94" fmla="*/ 885 w 1133"/>
                  <a:gd name="T95" fmla="*/ 224 h 1121"/>
                  <a:gd name="T96" fmla="*/ 851 w 1133"/>
                  <a:gd name="T97" fmla="*/ 230 h 1121"/>
                  <a:gd name="T98" fmla="*/ 333 w 1133"/>
                  <a:gd name="T99" fmla="*/ 529 h 1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33"/>
                  <a:gd name="T151" fmla="*/ 0 h 1121"/>
                  <a:gd name="T152" fmla="*/ 1133 w 1133"/>
                  <a:gd name="T153" fmla="*/ 1121 h 1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33" h="1121">
                    <a:moveTo>
                      <a:pt x="713" y="172"/>
                    </a:moveTo>
                    <a:lnTo>
                      <a:pt x="765" y="138"/>
                    </a:lnTo>
                    <a:lnTo>
                      <a:pt x="793" y="115"/>
                    </a:lnTo>
                    <a:lnTo>
                      <a:pt x="799" y="98"/>
                    </a:lnTo>
                    <a:lnTo>
                      <a:pt x="805" y="80"/>
                    </a:lnTo>
                    <a:lnTo>
                      <a:pt x="805" y="69"/>
                    </a:lnTo>
                    <a:lnTo>
                      <a:pt x="793" y="46"/>
                    </a:lnTo>
                    <a:lnTo>
                      <a:pt x="782" y="17"/>
                    </a:lnTo>
                    <a:lnTo>
                      <a:pt x="788" y="6"/>
                    </a:lnTo>
                    <a:lnTo>
                      <a:pt x="793" y="0"/>
                    </a:lnTo>
                    <a:lnTo>
                      <a:pt x="805" y="0"/>
                    </a:lnTo>
                    <a:lnTo>
                      <a:pt x="816" y="0"/>
                    </a:lnTo>
                    <a:lnTo>
                      <a:pt x="914" y="149"/>
                    </a:lnTo>
                    <a:lnTo>
                      <a:pt x="1006" y="305"/>
                    </a:lnTo>
                    <a:lnTo>
                      <a:pt x="1046" y="379"/>
                    </a:lnTo>
                    <a:lnTo>
                      <a:pt x="1081" y="448"/>
                    </a:lnTo>
                    <a:lnTo>
                      <a:pt x="1104" y="523"/>
                    </a:lnTo>
                    <a:lnTo>
                      <a:pt x="1127" y="592"/>
                    </a:lnTo>
                    <a:lnTo>
                      <a:pt x="1133" y="667"/>
                    </a:lnTo>
                    <a:lnTo>
                      <a:pt x="1127" y="736"/>
                    </a:lnTo>
                    <a:lnTo>
                      <a:pt x="1115" y="799"/>
                    </a:lnTo>
                    <a:lnTo>
                      <a:pt x="1092" y="862"/>
                    </a:lnTo>
                    <a:lnTo>
                      <a:pt x="1058" y="914"/>
                    </a:lnTo>
                    <a:lnTo>
                      <a:pt x="1018" y="966"/>
                    </a:lnTo>
                    <a:lnTo>
                      <a:pt x="966" y="1012"/>
                    </a:lnTo>
                    <a:lnTo>
                      <a:pt x="908" y="1052"/>
                    </a:lnTo>
                    <a:lnTo>
                      <a:pt x="851" y="1081"/>
                    </a:lnTo>
                    <a:lnTo>
                      <a:pt x="788" y="1104"/>
                    </a:lnTo>
                    <a:lnTo>
                      <a:pt x="724" y="1115"/>
                    </a:lnTo>
                    <a:lnTo>
                      <a:pt x="667" y="1121"/>
                    </a:lnTo>
                    <a:lnTo>
                      <a:pt x="604" y="1115"/>
                    </a:lnTo>
                    <a:lnTo>
                      <a:pt x="540" y="1104"/>
                    </a:lnTo>
                    <a:lnTo>
                      <a:pt x="477" y="1081"/>
                    </a:lnTo>
                    <a:lnTo>
                      <a:pt x="420" y="1052"/>
                    </a:lnTo>
                    <a:lnTo>
                      <a:pt x="356" y="1000"/>
                    </a:lnTo>
                    <a:lnTo>
                      <a:pt x="299" y="943"/>
                    </a:lnTo>
                    <a:lnTo>
                      <a:pt x="247" y="880"/>
                    </a:lnTo>
                    <a:lnTo>
                      <a:pt x="201" y="811"/>
                    </a:lnTo>
                    <a:lnTo>
                      <a:pt x="138" y="696"/>
                    </a:lnTo>
                    <a:lnTo>
                      <a:pt x="98" y="604"/>
                    </a:lnTo>
                    <a:lnTo>
                      <a:pt x="0" y="454"/>
                    </a:lnTo>
                    <a:lnTo>
                      <a:pt x="6" y="448"/>
                    </a:lnTo>
                    <a:lnTo>
                      <a:pt x="11" y="443"/>
                    </a:lnTo>
                    <a:lnTo>
                      <a:pt x="23" y="437"/>
                    </a:lnTo>
                    <a:lnTo>
                      <a:pt x="29" y="437"/>
                    </a:lnTo>
                    <a:lnTo>
                      <a:pt x="52" y="460"/>
                    </a:lnTo>
                    <a:lnTo>
                      <a:pt x="69" y="483"/>
                    </a:lnTo>
                    <a:lnTo>
                      <a:pt x="86" y="494"/>
                    </a:lnTo>
                    <a:lnTo>
                      <a:pt x="103" y="506"/>
                    </a:lnTo>
                    <a:lnTo>
                      <a:pt x="121" y="506"/>
                    </a:lnTo>
                    <a:lnTo>
                      <a:pt x="144" y="500"/>
                    </a:lnTo>
                    <a:lnTo>
                      <a:pt x="167" y="489"/>
                    </a:lnTo>
                    <a:lnTo>
                      <a:pt x="247" y="443"/>
                    </a:lnTo>
                    <a:lnTo>
                      <a:pt x="713" y="172"/>
                    </a:lnTo>
                    <a:lnTo>
                      <a:pt x="333" y="529"/>
                    </a:lnTo>
                    <a:lnTo>
                      <a:pt x="287" y="558"/>
                    </a:lnTo>
                    <a:lnTo>
                      <a:pt x="259" y="581"/>
                    </a:lnTo>
                    <a:lnTo>
                      <a:pt x="230" y="604"/>
                    </a:lnTo>
                    <a:lnTo>
                      <a:pt x="213" y="632"/>
                    </a:lnTo>
                    <a:lnTo>
                      <a:pt x="207" y="650"/>
                    </a:lnTo>
                    <a:lnTo>
                      <a:pt x="207" y="667"/>
                    </a:lnTo>
                    <a:lnTo>
                      <a:pt x="207" y="707"/>
                    </a:lnTo>
                    <a:lnTo>
                      <a:pt x="224" y="759"/>
                    </a:lnTo>
                    <a:lnTo>
                      <a:pt x="253" y="811"/>
                    </a:lnTo>
                    <a:lnTo>
                      <a:pt x="282" y="851"/>
                    </a:lnTo>
                    <a:lnTo>
                      <a:pt x="310" y="891"/>
                    </a:lnTo>
                    <a:lnTo>
                      <a:pt x="339" y="920"/>
                    </a:lnTo>
                    <a:lnTo>
                      <a:pt x="368" y="949"/>
                    </a:lnTo>
                    <a:lnTo>
                      <a:pt x="402" y="972"/>
                    </a:lnTo>
                    <a:lnTo>
                      <a:pt x="437" y="989"/>
                    </a:lnTo>
                    <a:lnTo>
                      <a:pt x="471" y="1000"/>
                    </a:lnTo>
                    <a:lnTo>
                      <a:pt x="512" y="1006"/>
                    </a:lnTo>
                    <a:lnTo>
                      <a:pt x="546" y="1012"/>
                    </a:lnTo>
                    <a:lnTo>
                      <a:pt x="586" y="1012"/>
                    </a:lnTo>
                    <a:lnTo>
                      <a:pt x="627" y="1006"/>
                    </a:lnTo>
                    <a:lnTo>
                      <a:pt x="667" y="1000"/>
                    </a:lnTo>
                    <a:lnTo>
                      <a:pt x="707" y="989"/>
                    </a:lnTo>
                    <a:lnTo>
                      <a:pt x="753" y="972"/>
                    </a:lnTo>
                    <a:lnTo>
                      <a:pt x="834" y="931"/>
                    </a:lnTo>
                    <a:lnTo>
                      <a:pt x="885" y="897"/>
                    </a:lnTo>
                    <a:lnTo>
                      <a:pt x="937" y="851"/>
                    </a:lnTo>
                    <a:lnTo>
                      <a:pt x="989" y="793"/>
                    </a:lnTo>
                    <a:lnTo>
                      <a:pt x="1006" y="759"/>
                    </a:lnTo>
                    <a:lnTo>
                      <a:pt x="1023" y="724"/>
                    </a:lnTo>
                    <a:lnTo>
                      <a:pt x="1035" y="684"/>
                    </a:lnTo>
                    <a:lnTo>
                      <a:pt x="1046" y="644"/>
                    </a:lnTo>
                    <a:lnTo>
                      <a:pt x="1052" y="598"/>
                    </a:lnTo>
                    <a:lnTo>
                      <a:pt x="1046" y="552"/>
                    </a:lnTo>
                    <a:lnTo>
                      <a:pt x="1041" y="500"/>
                    </a:lnTo>
                    <a:lnTo>
                      <a:pt x="1023" y="448"/>
                    </a:lnTo>
                    <a:lnTo>
                      <a:pt x="1000" y="391"/>
                    </a:lnTo>
                    <a:lnTo>
                      <a:pt x="972" y="333"/>
                    </a:lnTo>
                    <a:lnTo>
                      <a:pt x="943" y="287"/>
                    </a:lnTo>
                    <a:lnTo>
                      <a:pt x="920" y="253"/>
                    </a:lnTo>
                    <a:lnTo>
                      <a:pt x="897" y="230"/>
                    </a:lnTo>
                    <a:lnTo>
                      <a:pt x="885" y="224"/>
                    </a:lnTo>
                    <a:lnTo>
                      <a:pt x="868" y="224"/>
                    </a:lnTo>
                    <a:lnTo>
                      <a:pt x="851" y="230"/>
                    </a:lnTo>
                    <a:lnTo>
                      <a:pt x="782" y="264"/>
                    </a:lnTo>
                    <a:lnTo>
                      <a:pt x="333" y="529"/>
                    </a:lnTo>
                    <a:lnTo>
                      <a:pt x="713" y="172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Freeform 37"/>
              <p:cNvSpPr>
                <a:spLocks/>
              </p:cNvSpPr>
              <p:nvPr/>
            </p:nvSpPr>
            <p:spPr bwMode="auto">
              <a:xfrm>
                <a:off x="9450" y="7221"/>
                <a:ext cx="1007" cy="937"/>
              </a:xfrm>
              <a:custGeom>
                <a:avLst/>
                <a:gdLst>
                  <a:gd name="T0" fmla="*/ 391 w 1007"/>
                  <a:gd name="T1" fmla="*/ 644 h 937"/>
                  <a:gd name="T2" fmla="*/ 409 w 1007"/>
                  <a:gd name="T3" fmla="*/ 621 h 937"/>
                  <a:gd name="T4" fmla="*/ 443 w 1007"/>
                  <a:gd name="T5" fmla="*/ 385 h 937"/>
                  <a:gd name="T6" fmla="*/ 443 w 1007"/>
                  <a:gd name="T7" fmla="*/ 345 h 937"/>
                  <a:gd name="T8" fmla="*/ 414 w 1007"/>
                  <a:gd name="T9" fmla="*/ 328 h 937"/>
                  <a:gd name="T10" fmla="*/ 202 w 1007"/>
                  <a:gd name="T11" fmla="*/ 224 h 937"/>
                  <a:gd name="T12" fmla="*/ 150 w 1007"/>
                  <a:gd name="T13" fmla="*/ 213 h 937"/>
                  <a:gd name="T14" fmla="*/ 133 w 1007"/>
                  <a:gd name="T15" fmla="*/ 230 h 937"/>
                  <a:gd name="T16" fmla="*/ 115 w 1007"/>
                  <a:gd name="T17" fmla="*/ 293 h 937"/>
                  <a:gd name="T18" fmla="*/ 98 w 1007"/>
                  <a:gd name="T19" fmla="*/ 299 h 937"/>
                  <a:gd name="T20" fmla="*/ 81 w 1007"/>
                  <a:gd name="T21" fmla="*/ 288 h 937"/>
                  <a:gd name="T22" fmla="*/ 121 w 1007"/>
                  <a:gd name="T23" fmla="*/ 6 h 937"/>
                  <a:gd name="T24" fmla="*/ 138 w 1007"/>
                  <a:gd name="T25" fmla="*/ 0 h 937"/>
                  <a:gd name="T26" fmla="*/ 156 w 1007"/>
                  <a:gd name="T27" fmla="*/ 6 h 937"/>
                  <a:gd name="T28" fmla="*/ 156 w 1007"/>
                  <a:gd name="T29" fmla="*/ 81 h 937"/>
                  <a:gd name="T30" fmla="*/ 179 w 1007"/>
                  <a:gd name="T31" fmla="*/ 127 h 937"/>
                  <a:gd name="T32" fmla="*/ 328 w 1007"/>
                  <a:gd name="T33" fmla="*/ 213 h 937"/>
                  <a:gd name="T34" fmla="*/ 869 w 1007"/>
                  <a:gd name="T35" fmla="*/ 500 h 937"/>
                  <a:gd name="T36" fmla="*/ 949 w 1007"/>
                  <a:gd name="T37" fmla="*/ 535 h 937"/>
                  <a:gd name="T38" fmla="*/ 972 w 1007"/>
                  <a:gd name="T39" fmla="*/ 564 h 937"/>
                  <a:gd name="T40" fmla="*/ 1007 w 1007"/>
                  <a:gd name="T41" fmla="*/ 621 h 937"/>
                  <a:gd name="T42" fmla="*/ 995 w 1007"/>
                  <a:gd name="T43" fmla="*/ 638 h 937"/>
                  <a:gd name="T44" fmla="*/ 207 w 1007"/>
                  <a:gd name="T45" fmla="*/ 799 h 937"/>
                  <a:gd name="T46" fmla="*/ 87 w 1007"/>
                  <a:gd name="T47" fmla="*/ 834 h 937"/>
                  <a:gd name="T48" fmla="*/ 58 w 1007"/>
                  <a:gd name="T49" fmla="*/ 863 h 937"/>
                  <a:gd name="T50" fmla="*/ 35 w 1007"/>
                  <a:gd name="T51" fmla="*/ 937 h 937"/>
                  <a:gd name="T52" fmla="*/ 18 w 1007"/>
                  <a:gd name="T53" fmla="*/ 937 h 937"/>
                  <a:gd name="T54" fmla="*/ 0 w 1007"/>
                  <a:gd name="T55" fmla="*/ 932 h 937"/>
                  <a:gd name="T56" fmla="*/ 46 w 1007"/>
                  <a:gd name="T57" fmla="*/ 598 h 937"/>
                  <a:gd name="T58" fmla="*/ 64 w 1007"/>
                  <a:gd name="T59" fmla="*/ 592 h 937"/>
                  <a:gd name="T60" fmla="*/ 81 w 1007"/>
                  <a:gd name="T61" fmla="*/ 598 h 937"/>
                  <a:gd name="T62" fmla="*/ 81 w 1007"/>
                  <a:gd name="T63" fmla="*/ 679 h 937"/>
                  <a:gd name="T64" fmla="*/ 98 w 1007"/>
                  <a:gd name="T65" fmla="*/ 696 h 937"/>
                  <a:gd name="T66" fmla="*/ 173 w 1007"/>
                  <a:gd name="T67" fmla="*/ 684 h 937"/>
                  <a:gd name="T68" fmla="*/ 535 w 1007"/>
                  <a:gd name="T69" fmla="*/ 385 h 937"/>
                  <a:gd name="T70" fmla="*/ 506 w 1007"/>
                  <a:gd name="T71" fmla="*/ 380 h 937"/>
                  <a:gd name="T72" fmla="*/ 495 w 1007"/>
                  <a:gd name="T73" fmla="*/ 408 h 937"/>
                  <a:gd name="T74" fmla="*/ 472 w 1007"/>
                  <a:gd name="T75" fmla="*/ 610 h 937"/>
                  <a:gd name="T76" fmla="*/ 489 w 1007"/>
                  <a:gd name="T77" fmla="*/ 621 h 937"/>
                  <a:gd name="T78" fmla="*/ 754 w 1007"/>
                  <a:gd name="T79" fmla="*/ 575 h 937"/>
                  <a:gd name="T80" fmla="*/ 765 w 1007"/>
                  <a:gd name="T81" fmla="*/ 506 h 937"/>
                  <a:gd name="T82" fmla="*/ 374 w 1007"/>
                  <a:gd name="T83" fmla="*/ 650 h 9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07"/>
                  <a:gd name="T127" fmla="*/ 0 h 937"/>
                  <a:gd name="T128" fmla="*/ 1007 w 1007"/>
                  <a:gd name="T129" fmla="*/ 937 h 93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07" h="937">
                    <a:moveTo>
                      <a:pt x="374" y="650"/>
                    </a:moveTo>
                    <a:lnTo>
                      <a:pt x="391" y="644"/>
                    </a:lnTo>
                    <a:lnTo>
                      <a:pt x="403" y="633"/>
                    </a:lnTo>
                    <a:lnTo>
                      <a:pt x="409" y="621"/>
                    </a:lnTo>
                    <a:lnTo>
                      <a:pt x="414" y="592"/>
                    </a:lnTo>
                    <a:lnTo>
                      <a:pt x="443" y="385"/>
                    </a:lnTo>
                    <a:lnTo>
                      <a:pt x="443" y="362"/>
                    </a:lnTo>
                    <a:lnTo>
                      <a:pt x="443" y="345"/>
                    </a:lnTo>
                    <a:lnTo>
                      <a:pt x="432" y="334"/>
                    </a:lnTo>
                    <a:lnTo>
                      <a:pt x="414" y="328"/>
                    </a:lnTo>
                    <a:lnTo>
                      <a:pt x="276" y="259"/>
                    </a:lnTo>
                    <a:lnTo>
                      <a:pt x="202" y="224"/>
                    </a:lnTo>
                    <a:lnTo>
                      <a:pt x="161" y="213"/>
                    </a:lnTo>
                    <a:lnTo>
                      <a:pt x="150" y="213"/>
                    </a:lnTo>
                    <a:lnTo>
                      <a:pt x="138" y="219"/>
                    </a:lnTo>
                    <a:lnTo>
                      <a:pt x="133" y="230"/>
                    </a:lnTo>
                    <a:lnTo>
                      <a:pt x="127" y="247"/>
                    </a:lnTo>
                    <a:lnTo>
                      <a:pt x="115" y="293"/>
                    </a:lnTo>
                    <a:lnTo>
                      <a:pt x="110" y="299"/>
                    </a:lnTo>
                    <a:lnTo>
                      <a:pt x="98" y="299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104" y="144"/>
                    </a:lnTo>
                    <a:lnTo>
                      <a:pt x="121" y="6"/>
                    </a:lnTo>
                    <a:lnTo>
                      <a:pt x="127" y="0"/>
                    </a:lnTo>
                    <a:lnTo>
                      <a:pt x="138" y="0"/>
                    </a:lnTo>
                    <a:lnTo>
                      <a:pt x="144" y="6"/>
                    </a:lnTo>
                    <a:lnTo>
                      <a:pt x="156" y="6"/>
                    </a:lnTo>
                    <a:lnTo>
                      <a:pt x="150" y="58"/>
                    </a:lnTo>
                    <a:lnTo>
                      <a:pt x="156" y="81"/>
                    </a:lnTo>
                    <a:lnTo>
                      <a:pt x="161" y="104"/>
                    </a:lnTo>
                    <a:lnTo>
                      <a:pt x="179" y="127"/>
                    </a:lnTo>
                    <a:lnTo>
                      <a:pt x="213" y="150"/>
                    </a:lnTo>
                    <a:lnTo>
                      <a:pt x="328" y="213"/>
                    </a:lnTo>
                    <a:lnTo>
                      <a:pt x="506" y="311"/>
                    </a:lnTo>
                    <a:lnTo>
                      <a:pt x="869" y="500"/>
                    </a:lnTo>
                    <a:lnTo>
                      <a:pt x="926" y="529"/>
                    </a:lnTo>
                    <a:lnTo>
                      <a:pt x="949" y="535"/>
                    </a:lnTo>
                    <a:lnTo>
                      <a:pt x="966" y="541"/>
                    </a:lnTo>
                    <a:lnTo>
                      <a:pt x="972" y="564"/>
                    </a:lnTo>
                    <a:lnTo>
                      <a:pt x="984" y="587"/>
                    </a:lnTo>
                    <a:lnTo>
                      <a:pt x="1007" y="621"/>
                    </a:lnTo>
                    <a:lnTo>
                      <a:pt x="1007" y="633"/>
                    </a:lnTo>
                    <a:lnTo>
                      <a:pt x="995" y="638"/>
                    </a:lnTo>
                    <a:lnTo>
                      <a:pt x="800" y="679"/>
                    </a:lnTo>
                    <a:lnTo>
                      <a:pt x="207" y="799"/>
                    </a:lnTo>
                    <a:lnTo>
                      <a:pt x="133" y="817"/>
                    </a:lnTo>
                    <a:lnTo>
                      <a:pt x="87" y="834"/>
                    </a:lnTo>
                    <a:lnTo>
                      <a:pt x="69" y="845"/>
                    </a:lnTo>
                    <a:lnTo>
                      <a:pt x="58" y="863"/>
                    </a:lnTo>
                    <a:lnTo>
                      <a:pt x="46" y="897"/>
                    </a:lnTo>
                    <a:lnTo>
                      <a:pt x="35" y="937"/>
                    </a:lnTo>
                    <a:lnTo>
                      <a:pt x="29" y="937"/>
                    </a:lnTo>
                    <a:lnTo>
                      <a:pt x="18" y="937"/>
                    </a:lnTo>
                    <a:lnTo>
                      <a:pt x="6" y="937"/>
                    </a:lnTo>
                    <a:lnTo>
                      <a:pt x="0" y="932"/>
                    </a:lnTo>
                    <a:lnTo>
                      <a:pt x="29" y="759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64" y="592"/>
                    </a:lnTo>
                    <a:lnTo>
                      <a:pt x="69" y="592"/>
                    </a:lnTo>
                    <a:lnTo>
                      <a:pt x="81" y="598"/>
                    </a:lnTo>
                    <a:lnTo>
                      <a:pt x="75" y="644"/>
                    </a:lnTo>
                    <a:lnTo>
                      <a:pt x="81" y="679"/>
                    </a:lnTo>
                    <a:lnTo>
                      <a:pt x="87" y="690"/>
                    </a:lnTo>
                    <a:lnTo>
                      <a:pt x="98" y="696"/>
                    </a:lnTo>
                    <a:lnTo>
                      <a:pt x="127" y="696"/>
                    </a:lnTo>
                    <a:lnTo>
                      <a:pt x="173" y="684"/>
                    </a:lnTo>
                    <a:lnTo>
                      <a:pt x="374" y="650"/>
                    </a:lnTo>
                    <a:lnTo>
                      <a:pt x="535" y="385"/>
                    </a:lnTo>
                    <a:lnTo>
                      <a:pt x="512" y="380"/>
                    </a:lnTo>
                    <a:lnTo>
                      <a:pt x="506" y="380"/>
                    </a:lnTo>
                    <a:lnTo>
                      <a:pt x="501" y="391"/>
                    </a:lnTo>
                    <a:lnTo>
                      <a:pt x="495" y="408"/>
                    </a:lnTo>
                    <a:lnTo>
                      <a:pt x="472" y="581"/>
                    </a:lnTo>
                    <a:lnTo>
                      <a:pt x="472" y="610"/>
                    </a:lnTo>
                    <a:lnTo>
                      <a:pt x="478" y="621"/>
                    </a:lnTo>
                    <a:lnTo>
                      <a:pt x="489" y="621"/>
                    </a:lnTo>
                    <a:lnTo>
                      <a:pt x="512" y="621"/>
                    </a:lnTo>
                    <a:lnTo>
                      <a:pt x="754" y="575"/>
                    </a:lnTo>
                    <a:lnTo>
                      <a:pt x="846" y="552"/>
                    </a:lnTo>
                    <a:lnTo>
                      <a:pt x="765" y="506"/>
                    </a:lnTo>
                    <a:lnTo>
                      <a:pt x="535" y="385"/>
                    </a:lnTo>
                    <a:lnTo>
                      <a:pt x="374" y="65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Freeform 38"/>
              <p:cNvSpPr>
                <a:spLocks/>
              </p:cNvSpPr>
              <p:nvPr/>
            </p:nvSpPr>
            <p:spPr bwMode="auto">
              <a:xfrm>
                <a:off x="9134" y="8124"/>
                <a:ext cx="1213" cy="1271"/>
              </a:xfrm>
              <a:custGeom>
                <a:avLst/>
                <a:gdLst>
                  <a:gd name="T0" fmla="*/ 121 w 1213"/>
                  <a:gd name="T1" fmla="*/ 862 h 1271"/>
                  <a:gd name="T2" fmla="*/ 0 w 1213"/>
                  <a:gd name="T3" fmla="*/ 811 h 1271"/>
                  <a:gd name="T4" fmla="*/ 81 w 1213"/>
                  <a:gd name="T5" fmla="*/ 770 h 1271"/>
                  <a:gd name="T6" fmla="*/ 736 w 1213"/>
                  <a:gd name="T7" fmla="*/ 529 h 1271"/>
                  <a:gd name="T8" fmla="*/ 943 w 1213"/>
                  <a:gd name="T9" fmla="*/ 425 h 1271"/>
                  <a:gd name="T10" fmla="*/ 604 w 1213"/>
                  <a:gd name="T11" fmla="*/ 293 h 1271"/>
                  <a:gd name="T12" fmla="*/ 374 w 1213"/>
                  <a:gd name="T13" fmla="*/ 218 h 1271"/>
                  <a:gd name="T14" fmla="*/ 316 w 1213"/>
                  <a:gd name="T15" fmla="*/ 213 h 1271"/>
                  <a:gd name="T16" fmla="*/ 293 w 1213"/>
                  <a:gd name="T17" fmla="*/ 230 h 1271"/>
                  <a:gd name="T18" fmla="*/ 247 w 1213"/>
                  <a:gd name="T19" fmla="*/ 305 h 1271"/>
                  <a:gd name="T20" fmla="*/ 230 w 1213"/>
                  <a:gd name="T21" fmla="*/ 305 h 1271"/>
                  <a:gd name="T22" fmla="*/ 219 w 1213"/>
                  <a:gd name="T23" fmla="*/ 293 h 1271"/>
                  <a:gd name="T24" fmla="*/ 328 w 1213"/>
                  <a:gd name="T25" fmla="*/ 0 h 1271"/>
                  <a:gd name="T26" fmla="*/ 345 w 1213"/>
                  <a:gd name="T27" fmla="*/ 0 h 1271"/>
                  <a:gd name="T28" fmla="*/ 362 w 1213"/>
                  <a:gd name="T29" fmla="*/ 11 h 1271"/>
                  <a:gd name="T30" fmla="*/ 345 w 1213"/>
                  <a:gd name="T31" fmla="*/ 86 h 1271"/>
                  <a:gd name="T32" fmla="*/ 357 w 1213"/>
                  <a:gd name="T33" fmla="*/ 115 h 1271"/>
                  <a:gd name="T34" fmla="*/ 408 w 1213"/>
                  <a:gd name="T35" fmla="*/ 144 h 1271"/>
                  <a:gd name="T36" fmla="*/ 621 w 1213"/>
                  <a:gd name="T37" fmla="*/ 236 h 1271"/>
                  <a:gd name="T38" fmla="*/ 1029 w 1213"/>
                  <a:gd name="T39" fmla="*/ 391 h 1271"/>
                  <a:gd name="T40" fmla="*/ 1081 w 1213"/>
                  <a:gd name="T41" fmla="*/ 397 h 1271"/>
                  <a:gd name="T42" fmla="*/ 1127 w 1213"/>
                  <a:gd name="T43" fmla="*/ 379 h 1271"/>
                  <a:gd name="T44" fmla="*/ 1173 w 1213"/>
                  <a:gd name="T45" fmla="*/ 322 h 1271"/>
                  <a:gd name="T46" fmla="*/ 1196 w 1213"/>
                  <a:gd name="T47" fmla="*/ 299 h 1271"/>
                  <a:gd name="T48" fmla="*/ 1213 w 1213"/>
                  <a:gd name="T49" fmla="*/ 305 h 1271"/>
                  <a:gd name="T50" fmla="*/ 1179 w 1213"/>
                  <a:gd name="T51" fmla="*/ 402 h 1271"/>
                  <a:gd name="T52" fmla="*/ 1133 w 1213"/>
                  <a:gd name="T53" fmla="*/ 523 h 1271"/>
                  <a:gd name="T54" fmla="*/ 1052 w 1213"/>
                  <a:gd name="T55" fmla="*/ 540 h 1271"/>
                  <a:gd name="T56" fmla="*/ 759 w 1213"/>
                  <a:gd name="T57" fmla="*/ 638 h 1271"/>
                  <a:gd name="T58" fmla="*/ 385 w 1213"/>
                  <a:gd name="T59" fmla="*/ 782 h 1271"/>
                  <a:gd name="T60" fmla="*/ 259 w 1213"/>
                  <a:gd name="T61" fmla="*/ 851 h 1271"/>
                  <a:gd name="T62" fmla="*/ 575 w 1213"/>
                  <a:gd name="T63" fmla="*/ 977 h 1271"/>
                  <a:gd name="T64" fmla="*/ 805 w 1213"/>
                  <a:gd name="T65" fmla="*/ 1052 h 1271"/>
                  <a:gd name="T66" fmla="*/ 863 w 1213"/>
                  <a:gd name="T67" fmla="*/ 1052 h 1271"/>
                  <a:gd name="T68" fmla="*/ 886 w 1213"/>
                  <a:gd name="T69" fmla="*/ 1035 h 1271"/>
                  <a:gd name="T70" fmla="*/ 932 w 1213"/>
                  <a:gd name="T71" fmla="*/ 960 h 1271"/>
                  <a:gd name="T72" fmla="*/ 949 w 1213"/>
                  <a:gd name="T73" fmla="*/ 960 h 1271"/>
                  <a:gd name="T74" fmla="*/ 960 w 1213"/>
                  <a:gd name="T75" fmla="*/ 977 h 1271"/>
                  <a:gd name="T76" fmla="*/ 851 w 1213"/>
                  <a:gd name="T77" fmla="*/ 1271 h 1271"/>
                  <a:gd name="T78" fmla="*/ 828 w 1213"/>
                  <a:gd name="T79" fmla="*/ 1271 h 1271"/>
                  <a:gd name="T80" fmla="*/ 817 w 1213"/>
                  <a:gd name="T81" fmla="*/ 1259 h 1271"/>
                  <a:gd name="T82" fmla="*/ 828 w 1213"/>
                  <a:gd name="T83" fmla="*/ 1184 h 1271"/>
                  <a:gd name="T84" fmla="*/ 822 w 1213"/>
                  <a:gd name="T85" fmla="*/ 1156 h 1271"/>
                  <a:gd name="T86" fmla="*/ 771 w 1213"/>
                  <a:gd name="T87" fmla="*/ 1121 h 1271"/>
                  <a:gd name="T88" fmla="*/ 558 w 1213"/>
                  <a:gd name="T89" fmla="*/ 1029 h 12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13"/>
                  <a:gd name="T136" fmla="*/ 0 h 1271"/>
                  <a:gd name="T137" fmla="*/ 1213 w 1213"/>
                  <a:gd name="T138" fmla="*/ 1271 h 12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13" h="1271">
                    <a:moveTo>
                      <a:pt x="242" y="908"/>
                    </a:moveTo>
                    <a:lnTo>
                      <a:pt x="121" y="862"/>
                    </a:lnTo>
                    <a:lnTo>
                      <a:pt x="6" y="822"/>
                    </a:lnTo>
                    <a:lnTo>
                      <a:pt x="0" y="811"/>
                    </a:lnTo>
                    <a:lnTo>
                      <a:pt x="6" y="793"/>
                    </a:lnTo>
                    <a:lnTo>
                      <a:pt x="81" y="770"/>
                    </a:lnTo>
                    <a:lnTo>
                      <a:pt x="270" y="701"/>
                    </a:lnTo>
                    <a:lnTo>
                      <a:pt x="736" y="529"/>
                    </a:lnTo>
                    <a:lnTo>
                      <a:pt x="972" y="443"/>
                    </a:lnTo>
                    <a:lnTo>
                      <a:pt x="943" y="425"/>
                    </a:lnTo>
                    <a:lnTo>
                      <a:pt x="891" y="402"/>
                    </a:lnTo>
                    <a:lnTo>
                      <a:pt x="604" y="293"/>
                    </a:lnTo>
                    <a:lnTo>
                      <a:pt x="454" y="241"/>
                    </a:lnTo>
                    <a:lnTo>
                      <a:pt x="374" y="218"/>
                    </a:lnTo>
                    <a:lnTo>
                      <a:pt x="339" y="213"/>
                    </a:lnTo>
                    <a:lnTo>
                      <a:pt x="316" y="213"/>
                    </a:lnTo>
                    <a:lnTo>
                      <a:pt x="305" y="218"/>
                    </a:lnTo>
                    <a:lnTo>
                      <a:pt x="293" y="230"/>
                    </a:lnTo>
                    <a:lnTo>
                      <a:pt x="270" y="270"/>
                    </a:lnTo>
                    <a:lnTo>
                      <a:pt x="247" y="305"/>
                    </a:lnTo>
                    <a:lnTo>
                      <a:pt x="236" y="310"/>
                    </a:lnTo>
                    <a:lnTo>
                      <a:pt x="230" y="305"/>
                    </a:lnTo>
                    <a:lnTo>
                      <a:pt x="219" y="299"/>
                    </a:lnTo>
                    <a:lnTo>
                      <a:pt x="219" y="293"/>
                    </a:lnTo>
                    <a:lnTo>
                      <a:pt x="282" y="138"/>
                    </a:lnTo>
                    <a:lnTo>
                      <a:pt x="328" y="0"/>
                    </a:lnTo>
                    <a:lnTo>
                      <a:pt x="339" y="0"/>
                    </a:lnTo>
                    <a:lnTo>
                      <a:pt x="345" y="0"/>
                    </a:lnTo>
                    <a:lnTo>
                      <a:pt x="357" y="6"/>
                    </a:lnTo>
                    <a:lnTo>
                      <a:pt x="362" y="11"/>
                    </a:lnTo>
                    <a:lnTo>
                      <a:pt x="351" y="46"/>
                    </a:lnTo>
                    <a:lnTo>
                      <a:pt x="345" y="86"/>
                    </a:lnTo>
                    <a:lnTo>
                      <a:pt x="351" y="103"/>
                    </a:lnTo>
                    <a:lnTo>
                      <a:pt x="357" y="115"/>
                    </a:lnTo>
                    <a:lnTo>
                      <a:pt x="380" y="132"/>
                    </a:lnTo>
                    <a:lnTo>
                      <a:pt x="408" y="144"/>
                    </a:lnTo>
                    <a:lnTo>
                      <a:pt x="483" y="178"/>
                    </a:lnTo>
                    <a:lnTo>
                      <a:pt x="621" y="236"/>
                    </a:lnTo>
                    <a:lnTo>
                      <a:pt x="1006" y="385"/>
                    </a:lnTo>
                    <a:lnTo>
                      <a:pt x="1029" y="391"/>
                    </a:lnTo>
                    <a:lnTo>
                      <a:pt x="1052" y="397"/>
                    </a:lnTo>
                    <a:lnTo>
                      <a:pt x="1081" y="397"/>
                    </a:lnTo>
                    <a:lnTo>
                      <a:pt x="1110" y="391"/>
                    </a:lnTo>
                    <a:lnTo>
                      <a:pt x="1127" y="379"/>
                    </a:lnTo>
                    <a:lnTo>
                      <a:pt x="1144" y="362"/>
                    </a:lnTo>
                    <a:lnTo>
                      <a:pt x="1173" y="322"/>
                    </a:lnTo>
                    <a:lnTo>
                      <a:pt x="1185" y="299"/>
                    </a:lnTo>
                    <a:lnTo>
                      <a:pt x="1196" y="299"/>
                    </a:lnTo>
                    <a:lnTo>
                      <a:pt x="1202" y="299"/>
                    </a:lnTo>
                    <a:lnTo>
                      <a:pt x="1213" y="305"/>
                    </a:lnTo>
                    <a:lnTo>
                      <a:pt x="1213" y="316"/>
                    </a:lnTo>
                    <a:lnTo>
                      <a:pt x="1179" y="402"/>
                    </a:lnTo>
                    <a:lnTo>
                      <a:pt x="1156" y="466"/>
                    </a:lnTo>
                    <a:lnTo>
                      <a:pt x="1133" y="523"/>
                    </a:lnTo>
                    <a:lnTo>
                      <a:pt x="1098" y="529"/>
                    </a:lnTo>
                    <a:lnTo>
                      <a:pt x="1052" y="540"/>
                    </a:lnTo>
                    <a:lnTo>
                      <a:pt x="943" y="575"/>
                    </a:lnTo>
                    <a:lnTo>
                      <a:pt x="759" y="638"/>
                    </a:lnTo>
                    <a:lnTo>
                      <a:pt x="564" y="713"/>
                    </a:lnTo>
                    <a:lnTo>
                      <a:pt x="385" y="782"/>
                    </a:lnTo>
                    <a:lnTo>
                      <a:pt x="242" y="839"/>
                    </a:lnTo>
                    <a:lnTo>
                      <a:pt x="259" y="851"/>
                    </a:lnTo>
                    <a:lnTo>
                      <a:pt x="293" y="868"/>
                    </a:lnTo>
                    <a:lnTo>
                      <a:pt x="575" y="977"/>
                    </a:lnTo>
                    <a:lnTo>
                      <a:pt x="725" y="1029"/>
                    </a:lnTo>
                    <a:lnTo>
                      <a:pt x="805" y="1052"/>
                    </a:lnTo>
                    <a:lnTo>
                      <a:pt x="840" y="1058"/>
                    </a:lnTo>
                    <a:lnTo>
                      <a:pt x="863" y="1052"/>
                    </a:lnTo>
                    <a:lnTo>
                      <a:pt x="874" y="1046"/>
                    </a:lnTo>
                    <a:lnTo>
                      <a:pt x="886" y="1035"/>
                    </a:lnTo>
                    <a:lnTo>
                      <a:pt x="920" y="983"/>
                    </a:lnTo>
                    <a:lnTo>
                      <a:pt x="932" y="960"/>
                    </a:lnTo>
                    <a:lnTo>
                      <a:pt x="937" y="960"/>
                    </a:lnTo>
                    <a:lnTo>
                      <a:pt x="949" y="960"/>
                    </a:lnTo>
                    <a:lnTo>
                      <a:pt x="960" y="966"/>
                    </a:lnTo>
                    <a:lnTo>
                      <a:pt x="960" y="977"/>
                    </a:lnTo>
                    <a:lnTo>
                      <a:pt x="897" y="1133"/>
                    </a:lnTo>
                    <a:lnTo>
                      <a:pt x="851" y="1271"/>
                    </a:lnTo>
                    <a:lnTo>
                      <a:pt x="840" y="1271"/>
                    </a:lnTo>
                    <a:lnTo>
                      <a:pt x="828" y="1271"/>
                    </a:lnTo>
                    <a:lnTo>
                      <a:pt x="822" y="1265"/>
                    </a:lnTo>
                    <a:lnTo>
                      <a:pt x="817" y="1259"/>
                    </a:lnTo>
                    <a:lnTo>
                      <a:pt x="822" y="1242"/>
                    </a:lnTo>
                    <a:lnTo>
                      <a:pt x="828" y="1184"/>
                    </a:lnTo>
                    <a:lnTo>
                      <a:pt x="828" y="1167"/>
                    </a:lnTo>
                    <a:lnTo>
                      <a:pt x="822" y="1156"/>
                    </a:lnTo>
                    <a:lnTo>
                      <a:pt x="799" y="1138"/>
                    </a:lnTo>
                    <a:lnTo>
                      <a:pt x="771" y="1121"/>
                    </a:lnTo>
                    <a:lnTo>
                      <a:pt x="696" y="1087"/>
                    </a:lnTo>
                    <a:lnTo>
                      <a:pt x="558" y="1029"/>
                    </a:lnTo>
                    <a:lnTo>
                      <a:pt x="242" y="90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Freeform 39"/>
              <p:cNvSpPr>
                <a:spLocks/>
              </p:cNvSpPr>
              <p:nvPr/>
            </p:nvSpPr>
            <p:spPr bwMode="auto">
              <a:xfrm>
                <a:off x="8870" y="9084"/>
                <a:ext cx="983" cy="799"/>
              </a:xfrm>
              <a:custGeom>
                <a:avLst/>
                <a:gdLst>
                  <a:gd name="T0" fmla="*/ 736 w 983"/>
                  <a:gd name="T1" fmla="*/ 483 h 799"/>
                  <a:gd name="T2" fmla="*/ 816 w 983"/>
                  <a:gd name="T3" fmla="*/ 529 h 799"/>
                  <a:gd name="T4" fmla="*/ 839 w 983"/>
                  <a:gd name="T5" fmla="*/ 541 h 799"/>
                  <a:gd name="T6" fmla="*/ 862 w 983"/>
                  <a:gd name="T7" fmla="*/ 546 h 799"/>
                  <a:gd name="T8" fmla="*/ 885 w 983"/>
                  <a:gd name="T9" fmla="*/ 546 h 799"/>
                  <a:gd name="T10" fmla="*/ 902 w 983"/>
                  <a:gd name="T11" fmla="*/ 541 h 799"/>
                  <a:gd name="T12" fmla="*/ 920 w 983"/>
                  <a:gd name="T13" fmla="*/ 529 h 799"/>
                  <a:gd name="T14" fmla="*/ 937 w 983"/>
                  <a:gd name="T15" fmla="*/ 506 h 799"/>
                  <a:gd name="T16" fmla="*/ 954 w 983"/>
                  <a:gd name="T17" fmla="*/ 477 h 799"/>
                  <a:gd name="T18" fmla="*/ 966 w 983"/>
                  <a:gd name="T19" fmla="*/ 477 h 799"/>
                  <a:gd name="T20" fmla="*/ 971 w 983"/>
                  <a:gd name="T21" fmla="*/ 483 h 799"/>
                  <a:gd name="T22" fmla="*/ 983 w 983"/>
                  <a:gd name="T23" fmla="*/ 489 h 799"/>
                  <a:gd name="T24" fmla="*/ 983 w 983"/>
                  <a:gd name="T25" fmla="*/ 500 h 799"/>
                  <a:gd name="T26" fmla="*/ 885 w 983"/>
                  <a:gd name="T27" fmla="*/ 644 h 799"/>
                  <a:gd name="T28" fmla="*/ 799 w 983"/>
                  <a:gd name="T29" fmla="*/ 799 h 799"/>
                  <a:gd name="T30" fmla="*/ 787 w 983"/>
                  <a:gd name="T31" fmla="*/ 799 h 799"/>
                  <a:gd name="T32" fmla="*/ 782 w 983"/>
                  <a:gd name="T33" fmla="*/ 794 h 799"/>
                  <a:gd name="T34" fmla="*/ 770 w 983"/>
                  <a:gd name="T35" fmla="*/ 788 h 799"/>
                  <a:gd name="T36" fmla="*/ 764 w 983"/>
                  <a:gd name="T37" fmla="*/ 782 h 799"/>
                  <a:gd name="T38" fmla="*/ 782 w 983"/>
                  <a:gd name="T39" fmla="*/ 748 h 799"/>
                  <a:gd name="T40" fmla="*/ 793 w 983"/>
                  <a:gd name="T41" fmla="*/ 725 h 799"/>
                  <a:gd name="T42" fmla="*/ 799 w 983"/>
                  <a:gd name="T43" fmla="*/ 702 h 799"/>
                  <a:gd name="T44" fmla="*/ 799 w 983"/>
                  <a:gd name="T45" fmla="*/ 684 h 799"/>
                  <a:gd name="T46" fmla="*/ 793 w 983"/>
                  <a:gd name="T47" fmla="*/ 667 h 799"/>
                  <a:gd name="T48" fmla="*/ 776 w 983"/>
                  <a:gd name="T49" fmla="*/ 650 h 799"/>
                  <a:gd name="T50" fmla="*/ 753 w 983"/>
                  <a:gd name="T51" fmla="*/ 633 h 799"/>
                  <a:gd name="T52" fmla="*/ 672 w 983"/>
                  <a:gd name="T53" fmla="*/ 581 h 799"/>
                  <a:gd name="T54" fmla="*/ 247 w 983"/>
                  <a:gd name="T55" fmla="*/ 316 h 799"/>
                  <a:gd name="T56" fmla="*/ 172 w 983"/>
                  <a:gd name="T57" fmla="*/ 270 h 799"/>
                  <a:gd name="T58" fmla="*/ 143 w 983"/>
                  <a:gd name="T59" fmla="*/ 253 h 799"/>
                  <a:gd name="T60" fmla="*/ 120 w 983"/>
                  <a:gd name="T61" fmla="*/ 247 h 799"/>
                  <a:gd name="T62" fmla="*/ 103 w 983"/>
                  <a:gd name="T63" fmla="*/ 247 h 799"/>
                  <a:gd name="T64" fmla="*/ 86 w 983"/>
                  <a:gd name="T65" fmla="*/ 259 h 799"/>
                  <a:gd name="T66" fmla="*/ 69 w 983"/>
                  <a:gd name="T67" fmla="*/ 270 h 799"/>
                  <a:gd name="T68" fmla="*/ 51 w 983"/>
                  <a:gd name="T69" fmla="*/ 293 h 799"/>
                  <a:gd name="T70" fmla="*/ 28 w 983"/>
                  <a:gd name="T71" fmla="*/ 322 h 799"/>
                  <a:gd name="T72" fmla="*/ 17 w 983"/>
                  <a:gd name="T73" fmla="*/ 322 h 799"/>
                  <a:gd name="T74" fmla="*/ 11 w 983"/>
                  <a:gd name="T75" fmla="*/ 316 h 799"/>
                  <a:gd name="T76" fmla="*/ 0 w 983"/>
                  <a:gd name="T77" fmla="*/ 305 h 799"/>
                  <a:gd name="T78" fmla="*/ 0 w 983"/>
                  <a:gd name="T79" fmla="*/ 299 h 799"/>
                  <a:gd name="T80" fmla="*/ 92 w 983"/>
                  <a:gd name="T81" fmla="*/ 155 h 799"/>
                  <a:gd name="T82" fmla="*/ 184 w 983"/>
                  <a:gd name="T83" fmla="*/ 0 h 799"/>
                  <a:gd name="T84" fmla="*/ 195 w 983"/>
                  <a:gd name="T85" fmla="*/ 0 h 799"/>
                  <a:gd name="T86" fmla="*/ 201 w 983"/>
                  <a:gd name="T87" fmla="*/ 0 h 799"/>
                  <a:gd name="T88" fmla="*/ 212 w 983"/>
                  <a:gd name="T89" fmla="*/ 6 h 799"/>
                  <a:gd name="T90" fmla="*/ 218 w 983"/>
                  <a:gd name="T91" fmla="*/ 17 h 799"/>
                  <a:gd name="T92" fmla="*/ 201 w 983"/>
                  <a:gd name="T93" fmla="*/ 46 h 799"/>
                  <a:gd name="T94" fmla="*/ 189 w 983"/>
                  <a:gd name="T95" fmla="*/ 75 h 799"/>
                  <a:gd name="T96" fmla="*/ 184 w 983"/>
                  <a:gd name="T97" fmla="*/ 98 h 799"/>
                  <a:gd name="T98" fmla="*/ 184 w 983"/>
                  <a:gd name="T99" fmla="*/ 115 h 799"/>
                  <a:gd name="T100" fmla="*/ 195 w 983"/>
                  <a:gd name="T101" fmla="*/ 132 h 799"/>
                  <a:gd name="T102" fmla="*/ 207 w 983"/>
                  <a:gd name="T103" fmla="*/ 150 h 799"/>
                  <a:gd name="T104" fmla="*/ 235 w 983"/>
                  <a:gd name="T105" fmla="*/ 167 h 799"/>
                  <a:gd name="T106" fmla="*/ 310 w 983"/>
                  <a:gd name="T107" fmla="*/ 219 h 799"/>
                  <a:gd name="T108" fmla="*/ 736 w 983"/>
                  <a:gd name="T109" fmla="*/ 483 h 79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83"/>
                  <a:gd name="T166" fmla="*/ 0 h 799"/>
                  <a:gd name="T167" fmla="*/ 983 w 983"/>
                  <a:gd name="T168" fmla="*/ 799 h 79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83" h="799">
                    <a:moveTo>
                      <a:pt x="736" y="483"/>
                    </a:moveTo>
                    <a:lnTo>
                      <a:pt x="816" y="529"/>
                    </a:lnTo>
                    <a:lnTo>
                      <a:pt x="839" y="541"/>
                    </a:lnTo>
                    <a:lnTo>
                      <a:pt x="862" y="546"/>
                    </a:lnTo>
                    <a:lnTo>
                      <a:pt x="885" y="546"/>
                    </a:lnTo>
                    <a:lnTo>
                      <a:pt x="902" y="541"/>
                    </a:lnTo>
                    <a:lnTo>
                      <a:pt x="920" y="529"/>
                    </a:lnTo>
                    <a:lnTo>
                      <a:pt x="937" y="506"/>
                    </a:lnTo>
                    <a:lnTo>
                      <a:pt x="954" y="477"/>
                    </a:lnTo>
                    <a:lnTo>
                      <a:pt x="966" y="477"/>
                    </a:lnTo>
                    <a:lnTo>
                      <a:pt x="971" y="483"/>
                    </a:lnTo>
                    <a:lnTo>
                      <a:pt x="983" y="489"/>
                    </a:lnTo>
                    <a:lnTo>
                      <a:pt x="983" y="500"/>
                    </a:lnTo>
                    <a:lnTo>
                      <a:pt x="885" y="644"/>
                    </a:lnTo>
                    <a:lnTo>
                      <a:pt x="799" y="799"/>
                    </a:lnTo>
                    <a:lnTo>
                      <a:pt x="787" y="799"/>
                    </a:lnTo>
                    <a:lnTo>
                      <a:pt x="782" y="794"/>
                    </a:lnTo>
                    <a:lnTo>
                      <a:pt x="770" y="788"/>
                    </a:lnTo>
                    <a:lnTo>
                      <a:pt x="764" y="782"/>
                    </a:lnTo>
                    <a:lnTo>
                      <a:pt x="782" y="748"/>
                    </a:lnTo>
                    <a:lnTo>
                      <a:pt x="793" y="725"/>
                    </a:lnTo>
                    <a:lnTo>
                      <a:pt x="799" y="702"/>
                    </a:lnTo>
                    <a:lnTo>
                      <a:pt x="799" y="684"/>
                    </a:lnTo>
                    <a:lnTo>
                      <a:pt x="793" y="667"/>
                    </a:lnTo>
                    <a:lnTo>
                      <a:pt x="776" y="650"/>
                    </a:lnTo>
                    <a:lnTo>
                      <a:pt x="753" y="633"/>
                    </a:lnTo>
                    <a:lnTo>
                      <a:pt x="672" y="581"/>
                    </a:lnTo>
                    <a:lnTo>
                      <a:pt x="247" y="316"/>
                    </a:lnTo>
                    <a:lnTo>
                      <a:pt x="172" y="270"/>
                    </a:lnTo>
                    <a:lnTo>
                      <a:pt x="143" y="253"/>
                    </a:lnTo>
                    <a:lnTo>
                      <a:pt x="120" y="247"/>
                    </a:lnTo>
                    <a:lnTo>
                      <a:pt x="103" y="247"/>
                    </a:lnTo>
                    <a:lnTo>
                      <a:pt x="86" y="259"/>
                    </a:lnTo>
                    <a:lnTo>
                      <a:pt x="69" y="270"/>
                    </a:lnTo>
                    <a:lnTo>
                      <a:pt x="51" y="293"/>
                    </a:lnTo>
                    <a:lnTo>
                      <a:pt x="28" y="322"/>
                    </a:lnTo>
                    <a:lnTo>
                      <a:pt x="17" y="322"/>
                    </a:lnTo>
                    <a:lnTo>
                      <a:pt x="11" y="316"/>
                    </a:lnTo>
                    <a:lnTo>
                      <a:pt x="0" y="305"/>
                    </a:lnTo>
                    <a:lnTo>
                      <a:pt x="0" y="299"/>
                    </a:lnTo>
                    <a:lnTo>
                      <a:pt x="92" y="155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1" y="0"/>
                    </a:lnTo>
                    <a:lnTo>
                      <a:pt x="212" y="6"/>
                    </a:lnTo>
                    <a:lnTo>
                      <a:pt x="218" y="17"/>
                    </a:lnTo>
                    <a:lnTo>
                      <a:pt x="201" y="46"/>
                    </a:lnTo>
                    <a:lnTo>
                      <a:pt x="189" y="75"/>
                    </a:lnTo>
                    <a:lnTo>
                      <a:pt x="184" y="98"/>
                    </a:lnTo>
                    <a:lnTo>
                      <a:pt x="184" y="115"/>
                    </a:lnTo>
                    <a:lnTo>
                      <a:pt x="195" y="132"/>
                    </a:lnTo>
                    <a:lnTo>
                      <a:pt x="207" y="150"/>
                    </a:lnTo>
                    <a:lnTo>
                      <a:pt x="235" y="167"/>
                    </a:lnTo>
                    <a:lnTo>
                      <a:pt x="310" y="219"/>
                    </a:lnTo>
                    <a:lnTo>
                      <a:pt x="736" y="48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Freeform 40"/>
              <p:cNvSpPr>
                <a:spLocks/>
              </p:cNvSpPr>
              <p:nvPr/>
            </p:nvSpPr>
            <p:spPr bwMode="auto">
              <a:xfrm>
                <a:off x="8456" y="9602"/>
                <a:ext cx="1121" cy="1138"/>
              </a:xfrm>
              <a:custGeom>
                <a:avLst/>
                <a:gdLst>
                  <a:gd name="T0" fmla="*/ 178 w 1121"/>
                  <a:gd name="T1" fmla="*/ 276 h 1138"/>
                  <a:gd name="T2" fmla="*/ 132 w 1121"/>
                  <a:gd name="T3" fmla="*/ 253 h 1138"/>
                  <a:gd name="T4" fmla="*/ 97 w 1121"/>
                  <a:gd name="T5" fmla="*/ 253 h 1138"/>
                  <a:gd name="T6" fmla="*/ 57 w 1121"/>
                  <a:gd name="T7" fmla="*/ 281 h 1138"/>
                  <a:gd name="T8" fmla="*/ 11 w 1121"/>
                  <a:gd name="T9" fmla="*/ 310 h 1138"/>
                  <a:gd name="T10" fmla="*/ 0 w 1121"/>
                  <a:gd name="T11" fmla="*/ 293 h 1138"/>
                  <a:gd name="T12" fmla="*/ 126 w 1121"/>
                  <a:gd name="T13" fmla="*/ 149 h 1138"/>
                  <a:gd name="T14" fmla="*/ 258 w 1121"/>
                  <a:gd name="T15" fmla="*/ 0 h 1138"/>
                  <a:gd name="T16" fmla="*/ 276 w 1121"/>
                  <a:gd name="T17" fmla="*/ 17 h 1138"/>
                  <a:gd name="T18" fmla="*/ 247 w 1121"/>
                  <a:gd name="T19" fmla="*/ 63 h 1138"/>
                  <a:gd name="T20" fmla="*/ 224 w 1121"/>
                  <a:gd name="T21" fmla="*/ 109 h 1138"/>
                  <a:gd name="T22" fmla="*/ 224 w 1121"/>
                  <a:gd name="T23" fmla="*/ 143 h 1138"/>
                  <a:gd name="T24" fmla="*/ 258 w 1121"/>
                  <a:gd name="T25" fmla="*/ 189 h 1138"/>
                  <a:gd name="T26" fmla="*/ 793 w 1121"/>
                  <a:gd name="T27" fmla="*/ 667 h 1138"/>
                  <a:gd name="T28" fmla="*/ 828 w 1121"/>
                  <a:gd name="T29" fmla="*/ 690 h 1138"/>
                  <a:gd name="T30" fmla="*/ 856 w 1121"/>
                  <a:gd name="T31" fmla="*/ 667 h 1138"/>
                  <a:gd name="T32" fmla="*/ 937 w 1121"/>
                  <a:gd name="T33" fmla="*/ 569 h 1138"/>
                  <a:gd name="T34" fmla="*/ 989 w 1121"/>
                  <a:gd name="T35" fmla="*/ 494 h 1138"/>
                  <a:gd name="T36" fmla="*/ 994 w 1121"/>
                  <a:gd name="T37" fmla="*/ 454 h 1138"/>
                  <a:gd name="T38" fmla="*/ 989 w 1121"/>
                  <a:gd name="T39" fmla="*/ 396 h 1138"/>
                  <a:gd name="T40" fmla="*/ 971 w 1121"/>
                  <a:gd name="T41" fmla="*/ 333 h 1138"/>
                  <a:gd name="T42" fmla="*/ 989 w 1121"/>
                  <a:gd name="T43" fmla="*/ 322 h 1138"/>
                  <a:gd name="T44" fmla="*/ 1058 w 1121"/>
                  <a:gd name="T45" fmla="*/ 414 h 1138"/>
                  <a:gd name="T46" fmla="*/ 1115 w 1121"/>
                  <a:gd name="T47" fmla="*/ 511 h 1138"/>
                  <a:gd name="T48" fmla="*/ 1086 w 1121"/>
                  <a:gd name="T49" fmla="*/ 517 h 1138"/>
                  <a:gd name="T50" fmla="*/ 1058 w 1121"/>
                  <a:gd name="T51" fmla="*/ 517 h 1138"/>
                  <a:gd name="T52" fmla="*/ 1017 w 1121"/>
                  <a:gd name="T53" fmla="*/ 546 h 1138"/>
                  <a:gd name="T54" fmla="*/ 609 w 1121"/>
                  <a:gd name="T55" fmla="*/ 1012 h 1138"/>
                  <a:gd name="T56" fmla="*/ 563 w 1121"/>
                  <a:gd name="T57" fmla="*/ 1069 h 1138"/>
                  <a:gd name="T58" fmla="*/ 563 w 1121"/>
                  <a:gd name="T59" fmla="*/ 1121 h 1138"/>
                  <a:gd name="T60" fmla="*/ 546 w 1121"/>
                  <a:gd name="T61" fmla="*/ 1138 h 1138"/>
                  <a:gd name="T62" fmla="*/ 471 w 1121"/>
                  <a:gd name="T63" fmla="*/ 1046 h 1138"/>
                  <a:gd name="T64" fmla="*/ 396 w 1121"/>
                  <a:gd name="T65" fmla="*/ 977 h 1138"/>
                  <a:gd name="T66" fmla="*/ 402 w 1121"/>
                  <a:gd name="T67" fmla="*/ 960 h 1138"/>
                  <a:gd name="T68" fmla="*/ 419 w 1121"/>
                  <a:gd name="T69" fmla="*/ 948 h 1138"/>
                  <a:gd name="T70" fmla="*/ 500 w 1121"/>
                  <a:gd name="T71" fmla="*/ 989 h 1138"/>
                  <a:gd name="T72" fmla="*/ 552 w 1121"/>
                  <a:gd name="T73" fmla="*/ 977 h 1138"/>
                  <a:gd name="T74" fmla="*/ 621 w 1121"/>
                  <a:gd name="T75" fmla="*/ 931 h 1138"/>
                  <a:gd name="T76" fmla="*/ 724 w 1121"/>
                  <a:gd name="T77" fmla="*/ 816 h 1138"/>
                  <a:gd name="T78" fmla="*/ 741 w 1121"/>
                  <a:gd name="T79" fmla="*/ 782 h 1138"/>
                  <a:gd name="T80" fmla="*/ 713 w 1121"/>
                  <a:gd name="T81" fmla="*/ 753 h 11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21"/>
                  <a:gd name="T124" fmla="*/ 0 h 1138"/>
                  <a:gd name="T125" fmla="*/ 1121 w 1121"/>
                  <a:gd name="T126" fmla="*/ 1138 h 11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21" h="1138">
                    <a:moveTo>
                      <a:pt x="241" y="333"/>
                    </a:moveTo>
                    <a:lnTo>
                      <a:pt x="178" y="276"/>
                    </a:lnTo>
                    <a:lnTo>
                      <a:pt x="149" y="258"/>
                    </a:lnTo>
                    <a:lnTo>
                      <a:pt x="132" y="253"/>
                    </a:lnTo>
                    <a:lnTo>
                      <a:pt x="115" y="247"/>
                    </a:lnTo>
                    <a:lnTo>
                      <a:pt x="97" y="253"/>
                    </a:lnTo>
                    <a:lnTo>
                      <a:pt x="74" y="264"/>
                    </a:lnTo>
                    <a:lnTo>
                      <a:pt x="57" y="281"/>
                    </a:lnTo>
                    <a:lnTo>
                      <a:pt x="23" y="310"/>
                    </a:lnTo>
                    <a:lnTo>
                      <a:pt x="11" y="310"/>
                    </a:lnTo>
                    <a:lnTo>
                      <a:pt x="5" y="304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126" y="149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70" y="5"/>
                    </a:lnTo>
                    <a:lnTo>
                      <a:pt x="276" y="17"/>
                    </a:lnTo>
                    <a:lnTo>
                      <a:pt x="276" y="23"/>
                    </a:lnTo>
                    <a:lnTo>
                      <a:pt x="247" y="63"/>
                    </a:lnTo>
                    <a:lnTo>
                      <a:pt x="230" y="86"/>
                    </a:lnTo>
                    <a:lnTo>
                      <a:pt x="224" y="109"/>
                    </a:lnTo>
                    <a:lnTo>
                      <a:pt x="218" y="126"/>
                    </a:lnTo>
                    <a:lnTo>
                      <a:pt x="224" y="143"/>
                    </a:lnTo>
                    <a:lnTo>
                      <a:pt x="235" y="166"/>
                    </a:lnTo>
                    <a:lnTo>
                      <a:pt x="258" y="189"/>
                    </a:lnTo>
                    <a:lnTo>
                      <a:pt x="322" y="247"/>
                    </a:lnTo>
                    <a:lnTo>
                      <a:pt x="793" y="667"/>
                    </a:lnTo>
                    <a:lnTo>
                      <a:pt x="816" y="684"/>
                    </a:lnTo>
                    <a:lnTo>
                      <a:pt x="828" y="690"/>
                    </a:lnTo>
                    <a:lnTo>
                      <a:pt x="839" y="684"/>
                    </a:lnTo>
                    <a:lnTo>
                      <a:pt x="856" y="667"/>
                    </a:lnTo>
                    <a:lnTo>
                      <a:pt x="908" y="609"/>
                    </a:lnTo>
                    <a:lnTo>
                      <a:pt x="937" y="569"/>
                    </a:lnTo>
                    <a:lnTo>
                      <a:pt x="966" y="534"/>
                    </a:lnTo>
                    <a:lnTo>
                      <a:pt x="989" y="494"/>
                    </a:lnTo>
                    <a:lnTo>
                      <a:pt x="994" y="471"/>
                    </a:lnTo>
                    <a:lnTo>
                      <a:pt x="994" y="454"/>
                    </a:lnTo>
                    <a:lnTo>
                      <a:pt x="994" y="419"/>
                    </a:lnTo>
                    <a:lnTo>
                      <a:pt x="989" y="396"/>
                    </a:lnTo>
                    <a:lnTo>
                      <a:pt x="966" y="339"/>
                    </a:lnTo>
                    <a:lnTo>
                      <a:pt x="971" y="333"/>
                    </a:lnTo>
                    <a:lnTo>
                      <a:pt x="977" y="327"/>
                    </a:lnTo>
                    <a:lnTo>
                      <a:pt x="989" y="322"/>
                    </a:lnTo>
                    <a:lnTo>
                      <a:pt x="1000" y="322"/>
                    </a:lnTo>
                    <a:lnTo>
                      <a:pt x="1058" y="414"/>
                    </a:lnTo>
                    <a:lnTo>
                      <a:pt x="1121" y="500"/>
                    </a:lnTo>
                    <a:lnTo>
                      <a:pt x="1115" y="511"/>
                    </a:lnTo>
                    <a:lnTo>
                      <a:pt x="1104" y="523"/>
                    </a:lnTo>
                    <a:lnTo>
                      <a:pt x="1086" y="517"/>
                    </a:lnTo>
                    <a:lnTo>
                      <a:pt x="1075" y="511"/>
                    </a:lnTo>
                    <a:lnTo>
                      <a:pt x="1058" y="517"/>
                    </a:lnTo>
                    <a:lnTo>
                      <a:pt x="1046" y="523"/>
                    </a:lnTo>
                    <a:lnTo>
                      <a:pt x="1017" y="546"/>
                    </a:lnTo>
                    <a:lnTo>
                      <a:pt x="989" y="580"/>
                    </a:lnTo>
                    <a:lnTo>
                      <a:pt x="609" y="1012"/>
                    </a:lnTo>
                    <a:lnTo>
                      <a:pt x="580" y="1046"/>
                    </a:lnTo>
                    <a:lnTo>
                      <a:pt x="563" y="1069"/>
                    </a:lnTo>
                    <a:lnTo>
                      <a:pt x="557" y="1092"/>
                    </a:lnTo>
                    <a:lnTo>
                      <a:pt x="563" y="1121"/>
                    </a:lnTo>
                    <a:lnTo>
                      <a:pt x="557" y="1132"/>
                    </a:lnTo>
                    <a:lnTo>
                      <a:pt x="546" y="1138"/>
                    </a:lnTo>
                    <a:lnTo>
                      <a:pt x="511" y="1092"/>
                    </a:lnTo>
                    <a:lnTo>
                      <a:pt x="471" y="1046"/>
                    </a:lnTo>
                    <a:lnTo>
                      <a:pt x="431" y="1006"/>
                    </a:lnTo>
                    <a:lnTo>
                      <a:pt x="396" y="977"/>
                    </a:lnTo>
                    <a:lnTo>
                      <a:pt x="396" y="966"/>
                    </a:lnTo>
                    <a:lnTo>
                      <a:pt x="402" y="960"/>
                    </a:lnTo>
                    <a:lnTo>
                      <a:pt x="414" y="948"/>
                    </a:lnTo>
                    <a:lnTo>
                      <a:pt x="419" y="948"/>
                    </a:lnTo>
                    <a:lnTo>
                      <a:pt x="471" y="977"/>
                    </a:lnTo>
                    <a:lnTo>
                      <a:pt x="500" y="989"/>
                    </a:lnTo>
                    <a:lnTo>
                      <a:pt x="523" y="989"/>
                    </a:lnTo>
                    <a:lnTo>
                      <a:pt x="552" y="977"/>
                    </a:lnTo>
                    <a:lnTo>
                      <a:pt x="586" y="960"/>
                    </a:lnTo>
                    <a:lnTo>
                      <a:pt x="621" y="931"/>
                    </a:lnTo>
                    <a:lnTo>
                      <a:pt x="655" y="891"/>
                    </a:lnTo>
                    <a:lnTo>
                      <a:pt x="724" y="816"/>
                    </a:lnTo>
                    <a:lnTo>
                      <a:pt x="741" y="799"/>
                    </a:lnTo>
                    <a:lnTo>
                      <a:pt x="741" y="782"/>
                    </a:lnTo>
                    <a:lnTo>
                      <a:pt x="736" y="770"/>
                    </a:lnTo>
                    <a:lnTo>
                      <a:pt x="713" y="753"/>
                    </a:lnTo>
                    <a:lnTo>
                      <a:pt x="241" y="333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Freeform 41"/>
              <p:cNvSpPr>
                <a:spLocks/>
              </p:cNvSpPr>
              <p:nvPr/>
            </p:nvSpPr>
            <p:spPr bwMode="auto">
              <a:xfrm>
                <a:off x="7582" y="10039"/>
                <a:ext cx="1247" cy="1127"/>
              </a:xfrm>
              <a:custGeom>
                <a:avLst/>
                <a:gdLst>
                  <a:gd name="T0" fmla="*/ 477 w 1247"/>
                  <a:gd name="T1" fmla="*/ 632 h 1127"/>
                  <a:gd name="T2" fmla="*/ 506 w 1247"/>
                  <a:gd name="T3" fmla="*/ 632 h 1127"/>
                  <a:gd name="T4" fmla="*/ 701 w 1247"/>
                  <a:gd name="T5" fmla="*/ 494 h 1127"/>
                  <a:gd name="T6" fmla="*/ 724 w 1247"/>
                  <a:gd name="T7" fmla="*/ 465 h 1127"/>
                  <a:gd name="T8" fmla="*/ 724 w 1247"/>
                  <a:gd name="T9" fmla="*/ 437 h 1127"/>
                  <a:gd name="T10" fmla="*/ 649 w 1247"/>
                  <a:gd name="T11" fmla="*/ 207 h 1127"/>
                  <a:gd name="T12" fmla="*/ 621 w 1247"/>
                  <a:gd name="T13" fmla="*/ 161 h 1127"/>
                  <a:gd name="T14" fmla="*/ 598 w 1247"/>
                  <a:gd name="T15" fmla="*/ 161 h 1127"/>
                  <a:gd name="T16" fmla="*/ 540 w 1247"/>
                  <a:gd name="T17" fmla="*/ 195 h 1127"/>
                  <a:gd name="T18" fmla="*/ 523 w 1247"/>
                  <a:gd name="T19" fmla="*/ 184 h 1127"/>
                  <a:gd name="T20" fmla="*/ 523 w 1247"/>
                  <a:gd name="T21" fmla="*/ 166 h 1127"/>
                  <a:gd name="T22" fmla="*/ 753 w 1247"/>
                  <a:gd name="T23" fmla="*/ 0 h 1127"/>
                  <a:gd name="T24" fmla="*/ 770 w 1247"/>
                  <a:gd name="T25" fmla="*/ 11 h 1127"/>
                  <a:gd name="T26" fmla="*/ 776 w 1247"/>
                  <a:gd name="T27" fmla="*/ 28 h 1127"/>
                  <a:gd name="T28" fmla="*/ 724 w 1247"/>
                  <a:gd name="T29" fmla="*/ 74 h 1127"/>
                  <a:gd name="T30" fmla="*/ 707 w 1247"/>
                  <a:gd name="T31" fmla="*/ 126 h 1127"/>
                  <a:gd name="T32" fmla="*/ 741 w 1247"/>
                  <a:gd name="T33" fmla="*/ 293 h 1127"/>
                  <a:gd name="T34" fmla="*/ 902 w 1247"/>
                  <a:gd name="T35" fmla="*/ 885 h 1127"/>
                  <a:gd name="T36" fmla="*/ 931 w 1247"/>
                  <a:gd name="T37" fmla="*/ 966 h 1127"/>
                  <a:gd name="T38" fmla="*/ 931 w 1247"/>
                  <a:gd name="T39" fmla="*/ 1006 h 1127"/>
                  <a:gd name="T40" fmla="*/ 914 w 1247"/>
                  <a:gd name="T41" fmla="*/ 1069 h 1127"/>
                  <a:gd name="T42" fmla="*/ 891 w 1247"/>
                  <a:gd name="T43" fmla="*/ 1069 h 1127"/>
                  <a:gd name="T44" fmla="*/ 235 w 1247"/>
                  <a:gd name="T45" fmla="*/ 609 h 1127"/>
                  <a:gd name="T46" fmla="*/ 126 w 1247"/>
                  <a:gd name="T47" fmla="*/ 540 h 1127"/>
                  <a:gd name="T48" fmla="*/ 92 w 1247"/>
                  <a:gd name="T49" fmla="*/ 540 h 1127"/>
                  <a:gd name="T50" fmla="*/ 17 w 1247"/>
                  <a:gd name="T51" fmla="*/ 575 h 1127"/>
                  <a:gd name="T52" fmla="*/ 5 w 1247"/>
                  <a:gd name="T53" fmla="*/ 563 h 1127"/>
                  <a:gd name="T54" fmla="*/ 0 w 1247"/>
                  <a:gd name="T55" fmla="*/ 546 h 1127"/>
                  <a:gd name="T56" fmla="*/ 270 w 1247"/>
                  <a:gd name="T57" fmla="*/ 350 h 1127"/>
                  <a:gd name="T58" fmla="*/ 287 w 1247"/>
                  <a:gd name="T59" fmla="*/ 362 h 1127"/>
                  <a:gd name="T60" fmla="*/ 293 w 1247"/>
                  <a:gd name="T61" fmla="*/ 379 h 1127"/>
                  <a:gd name="T62" fmla="*/ 235 w 1247"/>
                  <a:gd name="T63" fmla="*/ 431 h 1127"/>
                  <a:gd name="T64" fmla="*/ 235 w 1247"/>
                  <a:gd name="T65" fmla="*/ 454 h 1127"/>
                  <a:gd name="T66" fmla="*/ 293 w 1247"/>
                  <a:gd name="T67" fmla="*/ 506 h 1127"/>
                  <a:gd name="T68" fmla="*/ 759 w 1247"/>
                  <a:gd name="T69" fmla="*/ 563 h 1127"/>
                  <a:gd name="T70" fmla="*/ 747 w 1247"/>
                  <a:gd name="T71" fmla="*/ 534 h 1127"/>
                  <a:gd name="T72" fmla="*/ 713 w 1247"/>
                  <a:gd name="T73" fmla="*/ 552 h 1127"/>
                  <a:gd name="T74" fmla="*/ 557 w 1247"/>
                  <a:gd name="T75" fmla="*/ 667 h 1127"/>
                  <a:gd name="T76" fmla="*/ 557 w 1247"/>
                  <a:gd name="T77" fmla="*/ 690 h 1127"/>
                  <a:gd name="T78" fmla="*/ 770 w 1247"/>
                  <a:gd name="T79" fmla="*/ 851 h 1127"/>
                  <a:gd name="T80" fmla="*/ 833 w 1247"/>
                  <a:gd name="T81" fmla="*/ 810 h 1127"/>
                  <a:gd name="T82" fmla="*/ 460 w 1247"/>
                  <a:gd name="T83" fmla="*/ 626 h 1127"/>
                  <a:gd name="T84" fmla="*/ 1213 w 1247"/>
                  <a:gd name="T85" fmla="*/ 1029 h 1127"/>
                  <a:gd name="T86" fmla="*/ 1242 w 1247"/>
                  <a:gd name="T87" fmla="*/ 1046 h 1127"/>
                  <a:gd name="T88" fmla="*/ 1247 w 1247"/>
                  <a:gd name="T89" fmla="*/ 1104 h 1127"/>
                  <a:gd name="T90" fmla="*/ 1242 w 1247"/>
                  <a:gd name="T91" fmla="*/ 1121 h 1127"/>
                  <a:gd name="T92" fmla="*/ 1196 w 1247"/>
                  <a:gd name="T93" fmla="*/ 1127 h 1127"/>
                  <a:gd name="T94" fmla="*/ 914 w 1247"/>
                  <a:gd name="T95" fmla="*/ 1115 h 1127"/>
                  <a:gd name="T96" fmla="*/ 914 w 1247"/>
                  <a:gd name="T97" fmla="*/ 1092 h 1127"/>
                  <a:gd name="T98" fmla="*/ 460 w 1247"/>
                  <a:gd name="T99" fmla="*/ 626 h 112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47"/>
                  <a:gd name="T151" fmla="*/ 0 h 1127"/>
                  <a:gd name="T152" fmla="*/ 1247 w 1247"/>
                  <a:gd name="T153" fmla="*/ 1127 h 112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47" h="1127">
                    <a:moveTo>
                      <a:pt x="460" y="626"/>
                    </a:moveTo>
                    <a:lnTo>
                      <a:pt x="477" y="632"/>
                    </a:lnTo>
                    <a:lnTo>
                      <a:pt x="488" y="638"/>
                    </a:lnTo>
                    <a:lnTo>
                      <a:pt x="506" y="632"/>
                    </a:lnTo>
                    <a:lnTo>
                      <a:pt x="529" y="621"/>
                    </a:lnTo>
                    <a:lnTo>
                      <a:pt x="701" y="494"/>
                    </a:lnTo>
                    <a:lnTo>
                      <a:pt x="718" y="477"/>
                    </a:lnTo>
                    <a:lnTo>
                      <a:pt x="724" y="465"/>
                    </a:lnTo>
                    <a:lnTo>
                      <a:pt x="724" y="454"/>
                    </a:lnTo>
                    <a:lnTo>
                      <a:pt x="724" y="437"/>
                    </a:lnTo>
                    <a:lnTo>
                      <a:pt x="672" y="287"/>
                    </a:lnTo>
                    <a:lnTo>
                      <a:pt x="649" y="207"/>
                    </a:lnTo>
                    <a:lnTo>
                      <a:pt x="632" y="172"/>
                    </a:lnTo>
                    <a:lnTo>
                      <a:pt x="621" y="161"/>
                    </a:lnTo>
                    <a:lnTo>
                      <a:pt x="615" y="161"/>
                    </a:lnTo>
                    <a:lnTo>
                      <a:pt x="598" y="161"/>
                    </a:lnTo>
                    <a:lnTo>
                      <a:pt x="580" y="172"/>
                    </a:lnTo>
                    <a:lnTo>
                      <a:pt x="540" y="195"/>
                    </a:lnTo>
                    <a:lnTo>
                      <a:pt x="534" y="195"/>
                    </a:lnTo>
                    <a:lnTo>
                      <a:pt x="523" y="184"/>
                    </a:lnTo>
                    <a:lnTo>
                      <a:pt x="523" y="178"/>
                    </a:lnTo>
                    <a:lnTo>
                      <a:pt x="523" y="166"/>
                    </a:lnTo>
                    <a:lnTo>
                      <a:pt x="644" y="86"/>
                    </a:lnTo>
                    <a:lnTo>
                      <a:pt x="753" y="0"/>
                    </a:lnTo>
                    <a:lnTo>
                      <a:pt x="759" y="5"/>
                    </a:lnTo>
                    <a:lnTo>
                      <a:pt x="770" y="11"/>
                    </a:lnTo>
                    <a:lnTo>
                      <a:pt x="776" y="17"/>
                    </a:lnTo>
                    <a:lnTo>
                      <a:pt x="776" y="28"/>
                    </a:lnTo>
                    <a:lnTo>
                      <a:pt x="741" y="57"/>
                    </a:lnTo>
                    <a:lnTo>
                      <a:pt x="724" y="74"/>
                    </a:lnTo>
                    <a:lnTo>
                      <a:pt x="713" y="97"/>
                    </a:lnTo>
                    <a:lnTo>
                      <a:pt x="707" y="126"/>
                    </a:lnTo>
                    <a:lnTo>
                      <a:pt x="713" y="166"/>
                    </a:lnTo>
                    <a:lnTo>
                      <a:pt x="741" y="293"/>
                    </a:lnTo>
                    <a:lnTo>
                      <a:pt x="799" y="494"/>
                    </a:lnTo>
                    <a:lnTo>
                      <a:pt x="902" y="885"/>
                    </a:lnTo>
                    <a:lnTo>
                      <a:pt x="925" y="948"/>
                    </a:lnTo>
                    <a:lnTo>
                      <a:pt x="931" y="966"/>
                    </a:lnTo>
                    <a:lnTo>
                      <a:pt x="943" y="983"/>
                    </a:lnTo>
                    <a:lnTo>
                      <a:pt x="931" y="1006"/>
                    </a:lnTo>
                    <a:lnTo>
                      <a:pt x="920" y="1029"/>
                    </a:lnTo>
                    <a:lnTo>
                      <a:pt x="914" y="1069"/>
                    </a:lnTo>
                    <a:lnTo>
                      <a:pt x="902" y="1075"/>
                    </a:lnTo>
                    <a:lnTo>
                      <a:pt x="891" y="1069"/>
                    </a:lnTo>
                    <a:lnTo>
                      <a:pt x="730" y="954"/>
                    </a:lnTo>
                    <a:lnTo>
                      <a:pt x="235" y="609"/>
                    </a:lnTo>
                    <a:lnTo>
                      <a:pt x="172" y="563"/>
                    </a:lnTo>
                    <a:lnTo>
                      <a:pt x="126" y="540"/>
                    </a:lnTo>
                    <a:lnTo>
                      <a:pt x="109" y="540"/>
                    </a:lnTo>
                    <a:lnTo>
                      <a:pt x="92" y="540"/>
                    </a:lnTo>
                    <a:lnTo>
                      <a:pt x="51" y="557"/>
                    </a:lnTo>
                    <a:lnTo>
                      <a:pt x="17" y="575"/>
                    </a:lnTo>
                    <a:lnTo>
                      <a:pt x="11" y="575"/>
                    </a:lnTo>
                    <a:lnTo>
                      <a:pt x="5" y="563"/>
                    </a:lnTo>
                    <a:lnTo>
                      <a:pt x="0" y="557"/>
                    </a:lnTo>
                    <a:lnTo>
                      <a:pt x="0" y="546"/>
                    </a:lnTo>
                    <a:lnTo>
                      <a:pt x="138" y="448"/>
                    </a:lnTo>
                    <a:lnTo>
                      <a:pt x="270" y="350"/>
                    </a:lnTo>
                    <a:lnTo>
                      <a:pt x="276" y="350"/>
                    </a:lnTo>
                    <a:lnTo>
                      <a:pt x="287" y="362"/>
                    </a:lnTo>
                    <a:lnTo>
                      <a:pt x="293" y="368"/>
                    </a:lnTo>
                    <a:lnTo>
                      <a:pt x="293" y="379"/>
                    </a:lnTo>
                    <a:lnTo>
                      <a:pt x="258" y="408"/>
                    </a:lnTo>
                    <a:lnTo>
                      <a:pt x="235" y="431"/>
                    </a:lnTo>
                    <a:lnTo>
                      <a:pt x="235" y="442"/>
                    </a:lnTo>
                    <a:lnTo>
                      <a:pt x="235" y="454"/>
                    </a:lnTo>
                    <a:lnTo>
                      <a:pt x="258" y="477"/>
                    </a:lnTo>
                    <a:lnTo>
                      <a:pt x="293" y="506"/>
                    </a:lnTo>
                    <a:lnTo>
                      <a:pt x="460" y="626"/>
                    </a:lnTo>
                    <a:lnTo>
                      <a:pt x="759" y="563"/>
                    </a:lnTo>
                    <a:lnTo>
                      <a:pt x="753" y="540"/>
                    </a:lnTo>
                    <a:lnTo>
                      <a:pt x="747" y="534"/>
                    </a:lnTo>
                    <a:lnTo>
                      <a:pt x="736" y="540"/>
                    </a:lnTo>
                    <a:lnTo>
                      <a:pt x="713" y="552"/>
                    </a:lnTo>
                    <a:lnTo>
                      <a:pt x="575" y="655"/>
                    </a:lnTo>
                    <a:lnTo>
                      <a:pt x="557" y="667"/>
                    </a:lnTo>
                    <a:lnTo>
                      <a:pt x="552" y="678"/>
                    </a:lnTo>
                    <a:lnTo>
                      <a:pt x="557" y="690"/>
                    </a:lnTo>
                    <a:lnTo>
                      <a:pt x="575" y="707"/>
                    </a:lnTo>
                    <a:lnTo>
                      <a:pt x="770" y="851"/>
                    </a:lnTo>
                    <a:lnTo>
                      <a:pt x="851" y="902"/>
                    </a:lnTo>
                    <a:lnTo>
                      <a:pt x="833" y="810"/>
                    </a:lnTo>
                    <a:lnTo>
                      <a:pt x="759" y="563"/>
                    </a:lnTo>
                    <a:lnTo>
                      <a:pt x="460" y="626"/>
                    </a:lnTo>
                    <a:lnTo>
                      <a:pt x="1190" y="1035"/>
                    </a:lnTo>
                    <a:lnTo>
                      <a:pt x="1213" y="1029"/>
                    </a:lnTo>
                    <a:lnTo>
                      <a:pt x="1230" y="1035"/>
                    </a:lnTo>
                    <a:lnTo>
                      <a:pt x="1242" y="1046"/>
                    </a:lnTo>
                    <a:lnTo>
                      <a:pt x="1247" y="1075"/>
                    </a:lnTo>
                    <a:lnTo>
                      <a:pt x="1247" y="1104"/>
                    </a:lnTo>
                    <a:lnTo>
                      <a:pt x="1242" y="1115"/>
                    </a:lnTo>
                    <a:lnTo>
                      <a:pt x="1242" y="1121"/>
                    </a:lnTo>
                    <a:lnTo>
                      <a:pt x="1224" y="1127"/>
                    </a:lnTo>
                    <a:lnTo>
                      <a:pt x="1196" y="1127"/>
                    </a:lnTo>
                    <a:lnTo>
                      <a:pt x="920" y="1121"/>
                    </a:lnTo>
                    <a:lnTo>
                      <a:pt x="914" y="1115"/>
                    </a:lnTo>
                    <a:lnTo>
                      <a:pt x="914" y="1109"/>
                    </a:lnTo>
                    <a:lnTo>
                      <a:pt x="914" y="1092"/>
                    </a:lnTo>
                    <a:lnTo>
                      <a:pt x="1190" y="1035"/>
                    </a:lnTo>
                    <a:lnTo>
                      <a:pt x="460" y="626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Freeform 42"/>
              <p:cNvSpPr>
                <a:spLocks/>
              </p:cNvSpPr>
              <p:nvPr/>
            </p:nvSpPr>
            <p:spPr bwMode="auto">
              <a:xfrm>
                <a:off x="5155" y="9044"/>
                <a:ext cx="1093" cy="2892"/>
              </a:xfrm>
              <a:custGeom>
                <a:avLst/>
                <a:gdLst>
                  <a:gd name="T0" fmla="*/ 282 w 1093"/>
                  <a:gd name="T1" fmla="*/ 0 h 2892"/>
                  <a:gd name="T2" fmla="*/ 282 w 1093"/>
                  <a:gd name="T3" fmla="*/ 2737 h 2892"/>
                  <a:gd name="T4" fmla="*/ 0 w 1093"/>
                  <a:gd name="T5" fmla="*/ 2737 h 2892"/>
                  <a:gd name="T6" fmla="*/ 0 w 1093"/>
                  <a:gd name="T7" fmla="*/ 2892 h 2892"/>
                  <a:gd name="T8" fmla="*/ 1093 w 1093"/>
                  <a:gd name="T9" fmla="*/ 2892 h 2892"/>
                  <a:gd name="T10" fmla="*/ 1093 w 1093"/>
                  <a:gd name="T11" fmla="*/ 2737 h 2892"/>
                  <a:gd name="T12" fmla="*/ 811 w 1093"/>
                  <a:gd name="T13" fmla="*/ 2737 h 2892"/>
                  <a:gd name="T14" fmla="*/ 811 w 1093"/>
                  <a:gd name="T15" fmla="*/ 264 h 2892"/>
                  <a:gd name="T16" fmla="*/ 282 w 1093"/>
                  <a:gd name="T17" fmla="*/ 0 h 28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3"/>
                  <a:gd name="T28" fmla="*/ 0 h 2892"/>
                  <a:gd name="T29" fmla="*/ 1093 w 1093"/>
                  <a:gd name="T30" fmla="*/ 2892 h 28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3" h="2892">
                    <a:moveTo>
                      <a:pt x="282" y="0"/>
                    </a:moveTo>
                    <a:lnTo>
                      <a:pt x="282" y="2737"/>
                    </a:lnTo>
                    <a:lnTo>
                      <a:pt x="0" y="2737"/>
                    </a:lnTo>
                    <a:lnTo>
                      <a:pt x="0" y="2892"/>
                    </a:lnTo>
                    <a:lnTo>
                      <a:pt x="1093" y="2892"/>
                    </a:lnTo>
                    <a:lnTo>
                      <a:pt x="1093" y="2737"/>
                    </a:lnTo>
                    <a:lnTo>
                      <a:pt x="811" y="2737"/>
                    </a:lnTo>
                    <a:lnTo>
                      <a:pt x="811" y="264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 43"/>
              <p:cNvSpPr>
                <a:spLocks/>
              </p:cNvSpPr>
              <p:nvPr/>
            </p:nvSpPr>
            <p:spPr bwMode="auto">
              <a:xfrm>
                <a:off x="900" y="7215"/>
                <a:ext cx="1006" cy="1001"/>
              </a:xfrm>
              <a:custGeom>
                <a:avLst/>
                <a:gdLst>
                  <a:gd name="T0" fmla="*/ 236 w 1006"/>
                  <a:gd name="T1" fmla="*/ 840 h 1001"/>
                  <a:gd name="T2" fmla="*/ 190 w 1006"/>
                  <a:gd name="T3" fmla="*/ 869 h 1001"/>
                  <a:gd name="T4" fmla="*/ 155 w 1006"/>
                  <a:gd name="T5" fmla="*/ 892 h 1001"/>
                  <a:gd name="T6" fmla="*/ 144 w 1006"/>
                  <a:gd name="T7" fmla="*/ 909 h 1001"/>
                  <a:gd name="T8" fmla="*/ 138 w 1006"/>
                  <a:gd name="T9" fmla="*/ 926 h 1001"/>
                  <a:gd name="T10" fmla="*/ 132 w 1006"/>
                  <a:gd name="T11" fmla="*/ 966 h 1001"/>
                  <a:gd name="T12" fmla="*/ 132 w 1006"/>
                  <a:gd name="T13" fmla="*/ 989 h 1001"/>
                  <a:gd name="T14" fmla="*/ 121 w 1006"/>
                  <a:gd name="T15" fmla="*/ 995 h 1001"/>
                  <a:gd name="T16" fmla="*/ 115 w 1006"/>
                  <a:gd name="T17" fmla="*/ 1001 h 1001"/>
                  <a:gd name="T18" fmla="*/ 104 w 1006"/>
                  <a:gd name="T19" fmla="*/ 995 h 1001"/>
                  <a:gd name="T20" fmla="*/ 98 w 1006"/>
                  <a:gd name="T21" fmla="*/ 989 h 1001"/>
                  <a:gd name="T22" fmla="*/ 86 w 1006"/>
                  <a:gd name="T23" fmla="*/ 846 h 1001"/>
                  <a:gd name="T24" fmla="*/ 63 w 1006"/>
                  <a:gd name="T25" fmla="*/ 673 h 1001"/>
                  <a:gd name="T26" fmla="*/ 69 w 1006"/>
                  <a:gd name="T27" fmla="*/ 667 h 1001"/>
                  <a:gd name="T28" fmla="*/ 81 w 1006"/>
                  <a:gd name="T29" fmla="*/ 662 h 1001"/>
                  <a:gd name="T30" fmla="*/ 92 w 1006"/>
                  <a:gd name="T31" fmla="*/ 662 h 1001"/>
                  <a:gd name="T32" fmla="*/ 98 w 1006"/>
                  <a:gd name="T33" fmla="*/ 667 h 1001"/>
                  <a:gd name="T34" fmla="*/ 104 w 1006"/>
                  <a:gd name="T35" fmla="*/ 690 h 1001"/>
                  <a:gd name="T36" fmla="*/ 115 w 1006"/>
                  <a:gd name="T37" fmla="*/ 719 h 1001"/>
                  <a:gd name="T38" fmla="*/ 121 w 1006"/>
                  <a:gd name="T39" fmla="*/ 742 h 1001"/>
                  <a:gd name="T40" fmla="*/ 132 w 1006"/>
                  <a:gd name="T41" fmla="*/ 748 h 1001"/>
                  <a:gd name="T42" fmla="*/ 138 w 1006"/>
                  <a:gd name="T43" fmla="*/ 754 h 1001"/>
                  <a:gd name="T44" fmla="*/ 201 w 1006"/>
                  <a:gd name="T45" fmla="*/ 725 h 1001"/>
                  <a:gd name="T46" fmla="*/ 328 w 1006"/>
                  <a:gd name="T47" fmla="*/ 662 h 1001"/>
                  <a:gd name="T48" fmla="*/ 564 w 1006"/>
                  <a:gd name="T49" fmla="*/ 541 h 1001"/>
                  <a:gd name="T50" fmla="*/ 794 w 1006"/>
                  <a:gd name="T51" fmla="*/ 414 h 1001"/>
                  <a:gd name="T52" fmla="*/ 627 w 1006"/>
                  <a:gd name="T53" fmla="*/ 357 h 1001"/>
                  <a:gd name="T54" fmla="*/ 472 w 1006"/>
                  <a:gd name="T55" fmla="*/ 311 h 1001"/>
                  <a:gd name="T56" fmla="*/ 293 w 1006"/>
                  <a:gd name="T57" fmla="*/ 253 h 1001"/>
                  <a:gd name="T58" fmla="*/ 144 w 1006"/>
                  <a:gd name="T59" fmla="*/ 207 h 1001"/>
                  <a:gd name="T60" fmla="*/ 104 w 1006"/>
                  <a:gd name="T61" fmla="*/ 202 h 1001"/>
                  <a:gd name="T62" fmla="*/ 86 w 1006"/>
                  <a:gd name="T63" fmla="*/ 202 h 1001"/>
                  <a:gd name="T64" fmla="*/ 81 w 1006"/>
                  <a:gd name="T65" fmla="*/ 207 h 1001"/>
                  <a:gd name="T66" fmla="*/ 75 w 1006"/>
                  <a:gd name="T67" fmla="*/ 219 h 1001"/>
                  <a:gd name="T68" fmla="*/ 69 w 1006"/>
                  <a:gd name="T69" fmla="*/ 236 h 1001"/>
                  <a:gd name="T70" fmla="*/ 63 w 1006"/>
                  <a:gd name="T71" fmla="*/ 271 h 1001"/>
                  <a:gd name="T72" fmla="*/ 63 w 1006"/>
                  <a:gd name="T73" fmla="*/ 294 h 1001"/>
                  <a:gd name="T74" fmla="*/ 58 w 1006"/>
                  <a:gd name="T75" fmla="*/ 299 h 1001"/>
                  <a:gd name="T76" fmla="*/ 46 w 1006"/>
                  <a:gd name="T77" fmla="*/ 299 h 1001"/>
                  <a:gd name="T78" fmla="*/ 35 w 1006"/>
                  <a:gd name="T79" fmla="*/ 299 h 1001"/>
                  <a:gd name="T80" fmla="*/ 29 w 1006"/>
                  <a:gd name="T81" fmla="*/ 294 h 1001"/>
                  <a:gd name="T82" fmla="*/ 17 w 1006"/>
                  <a:gd name="T83" fmla="*/ 150 h 1001"/>
                  <a:gd name="T84" fmla="*/ 0 w 1006"/>
                  <a:gd name="T85" fmla="*/ 12 h 1001"/>
                  <a:gd name="T86" fmla="*/ 6 w 1006"/>
                  <a:gd name="T87" fmla="*/ 6 h 1001"/>
                  <a:gd name="T88" fmla="*/ 17 w 1006"/>
                  <a:gd name="T89" fmla="*/ 0 h 1001"/>
                  <a:gd name="T90" fmla="*/ 29 w 1006"/>
                  <a:gd name="T91" fmla="*/ 0 h 1001"/>
                  <a:gd name="T92" fmla="*/ 35 w 1006"/>
                  <a:gd name="T93" fmla="*/ 6 h 1001"/>
                  <a:gd name="T94" fmla="*/ 46 w 1006"/>
                  <a:gd name="T95" fmla="*/ 46 h 1001"/>
                  <a:gd name="T96" fmla="*/ 52 w 1006"/>
                  <a:gd name="T97" fmla="*/ 69 h 1001"/>
                  <a:gd name="T98" fmla="*/ 63 w 1006"/>
                  <a:gd name="T99" fmla="*/ 87 h 1001"/>
                  <a:gd name="T100" fmla="*/ 81 w 1006"/>
                  <a:gd name="T101" fmla="*/ 104 h 1001"/>
                  <a:gd name="T102" fmla="*/ 98 w 1006"/>
                  <a:gd name="T103" fmla="*/ 115 h 1001"/>
                  <a:gd name="T104" fmla="*/ 242 w 1006"/>
                  <a:gd name="T105" fmla="*/ 173 h 1001"/>
                  <a:gd name="T106" fmla="*/ 437 w 1006"/>
                  <a:gd name="T107" fmla="*/ 242 h 1001"/>
                  <a:gd name="T108" fmla="*/ 621 w 1006"/>
                  <a:gd name="T109" fmla="*/ 305 h 1001"/>
                  <a:gd name="T110" fmla="*/ 834 w 1006"/>
                  <a:gd name="T111" fmla="*/ 368 h 1001"/>
                  <a:gd name="T112" fmla="*/ 1001 w 1006"/>
                  <a:gd name="T113" fmla="*/ 414 h 1001"/>
                  <a:gd name="T114" fmla="*/ 1006 w 1006"/>
                  <a:gd name="T115" fmla="*/ 432 h 1001"/>
                  <a:gd name="T116" fmla="*/ 1006 w 1006"/>
                  <a:gd name="T117" fmla="*/ 449 h 1001"/>
                  <a:gd name="T118" fmla="*/ 914 w 1006"/>
                  <a:gd name="T119" fmla="*/ 489 h 1001"/>
                  <a:gd name="T120" fmla="*/ 822 w 1006"/>
                  <a:gd name="T121" fmla="*/ 535 h 1001"/>
                  <a:gd name="T122" fmla="*/ 236 w 1006"/>
                  <a:gd name="T123" fmla="*/ 840 h 10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06"/>
                  <a:gd name="T187" fmla="*/ 0 h 1001"/>
                  <a:gd name="T188" fmla="*/ 1006 w 1006"/>
                  <a:gd name="T189" fmla="*/ 1001 h 100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06" h="1001">
                    <a:moveTo>
                      <a:pt x="236" y="840"/>
                    </a:moveTo>
                    <a:lnTo>
                      <a:pt x="190" y="869"/>
                    </a:lnTo>
                    <a:lnTo>
                      <a:pt x="155" y="892"/>
                    </a:lnTo>
                    <a:lnTo>
                      <a:pt x="144" y="909"/>
                    </a:lnTo>
                    <a:lnTo>
                      <a:pt x="138" y="926"/>
                    </a:lnTo>
                    <a:lnTo>
                      <a:pt x="132" y="966"/>
                    </a:lnTo>
                    <a:lnTo>
                      <a:pt x="132" y="989"/>
                    </a:lnTo>
                    <a:lnTo>
                      <a:pt x="121" y="995"/>
                    </a:lnTo>
                    <a:lnTo>
                      <a:pt x="115" y="1001"/>
                    </a:lnTo>
                    <a:lnTo>
                      <a:pt x="104" y="995"/>
                    </a:lnTo>
                    <a:lnTo>
                      <a:pt x="98" y="989"/>
                    </a:lnTo>
                    <a:lnTo>
                      <a:pt x="86" y="846"/>
                    </a:lnTo>
                    <a:lnTo>
                      <a:pt x="63" y="673"/>
                    </a:lnTo>
                    <a:lnTo>
                      <a:pt x="69" y="667"/>
                    </a:lnTo>
                    <a:lnTo>
                      <a:pt x="81" y="662"/>
                    </a:lnTo>
                    <a:lnTo>
                      <a:pt x="92" y="662"/>
                    </a:lnTo>
                    <a:lnTo>
                      <a:pt x="98" y="667"/>
                    </a:lnTo>
                    <a:lnTo>
                      <a:pt x="104" y="690"/>
                    </a:lnTo>
                    <a:lnTo>
                      <a:pt x="115" y="719"/>
                    </a:lnTo>
                    <a:lnTo>
                      <a:pt x="121" y="742"/>
                    </a:lnTo>
                    <a:lnTo>
                      <a:pt x="132" y="748"/>
                    </a:lnTo>
                    <a:lnTo>
                      <a:pt x="138" y="754"/>
                    </a:lnTo>
                    <a:lnTo>
                      <a:pt x="201" y="725"/>
                    </a:lnTo>
                    <a:lnTo>
                      <a:pt x="328" y="662"/>
                    </a:lnTo>
                    <a:lnTo>
                      <a:pt x="564" y="541"/>
                    </a:lnTo>
                    <a:lnTo>
                      <a:pt x="794" y="414"/>
                    </a:lnTo>
                    <a:lnTo>
                      <a:pt x="627" y="357"/>
                    </a:lnTo>
                    <a:lnTo>
                      <a:pt x="472" y="311"/>
                    </a:lnTo>
                    <a:lnTo>
                      <a:pt x="293" y="253"/>
                    </a:lnTo>
                    <a:lnTo>
                      <a:pt x="144" y="207"/>
                    </a:lnTo>
                    <a:lnTo>
                      <a:pt x="104" y="202"/>
                    </a:lnTo>
                    <a:lnTo>
                      <a:pt x="86" y="202"/>
                    </a:lnTo>
                    <a:lnTo>
                      <a:pt x="81" y="207"/>
                    </a:lnTo>
                    <a:lnTo>
                      <a:pt x="75" y="219"/>
                    </a:lnTo>
                    <a:lnTo>
                      <a:pt x="69" y="236"/>
                    </a:lnTo>
                    <a:lnTo>
                      <a:pt x="63" y="271"/>
                    </a:lnTo>
                    <a:lnTo>
                      <a:pt x="63" y="294"/>
                    </a:lnTo>
                    <a:lnTo>
                      <a:pt x="58" y="299"/>
                    </a:lnTo>
                    <a:lnTo>
                      <a:pt x="46" y="299"/>
                    </a:lnTo>
                    <a:lnTo>
                      <a:pt x="35" y="299"/>
                    </a:lnTo>
                    <a:lnTo>
                      <a:pt x="29" y="294"/>
                    </a:lnTo>
                    <a:lnTo>
                      <a:pt x="17" y="15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35" y="6"/>
                    </a:lnTo>
                    <a:lnTo>
                      <a:pt x="46" y="46"/>
                    </a:lnTo>
                    <a:lnTo>
                      <a:pt x="52" y="69"/>
                    </a:lnTo>
                    <a:lnTo>
                      <a:pt x="63" y="87"/>
                    </a:lnTo>
                    <a:lnTo>
                      <a:pt x="81" y="104"/>
                    </a:lnTo>
                    <a:lnTo>
                      <a:pt x="98" y="115"/>
                    </a:lnTo>
                    <a:lnTo>
                      <a:pt x="242" y="173"/>
                    </a:lnTo>
                    <a:lnTo>
                      <a:pt x="437" y="242"/>
                    </a:lnTo>
                    <a:lnTo>
                      <a:pt x="621" y="305"/>
                    </a:lnTo>
                    <a:lnTo>
                      <a:pt x="834" y="368"/>
                    </a:lnTo>
                    <a:lnTo>
                      <a:pt x="1001" y="414"/>
                    </a:lnTo>
                    <a:lnTo>
                      <a:pt x="1006" y="432"/>
                    </a:lnTo>
                    <a:lnTo>
                      <a:pt x="1006" y="449"/>
                    </a:lnTo>
                    <a:lnTo>
                      <a:pt x="914" y="489"/>
                    </a:lnTo>
                    <a:lnTo>
                      <a:pt x="822" y="535"/>
                    </a:lnTo>
                    <a:lnTo>
                      <a:pt x="236" y="84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Freeform 44"/>
              <p:cNvSpPr>
                <a:spLocks/>
              </p:cNvSpPr>
              <p:nvPr/>
            </p:nvSpPr>
            <p:spPr bwMode="auto">
              <a:xfrm>
                <a:off x="860" y="6255"/>
                <a:ext cx="1023" cy="920"/>
              </a:xfrm>
              <a:custGeom>
                <a:avLst/>
                <a:gdLst>
                  <a:gd name="T0" fmla="*/ 891 w 1023"/>
                  <a:gd name="T1" fmla="*/ 466 h 920"/>
                  <a:gd name="T2" fmla="*/ 943 w 1023"/>
                  <a:gd name="T3" fmla="*/ 460 h 920"/>
                  <a:gd name="T4" fmla="*/ 966 w 1023"/>
                  <a:gd name="T5" fmla="*/ 437 h 920"/>
                  <a:gd name="T6" fmla="*/ 983 w 1023"/>
                  <a:gd name="T7" fmla="*/ 385 h 920"/>
                  <a:gd name="T8" fmla="*/ 1000 w 1023"/>
                  <a:gd name="T9" fmla="*/ 339 h 920"/>
                  <a:gd name="T10" fmla="*/ 1018 w 1023"/>
                  <a:gd name="T11" fmla="*/ 345 h 920"/>
                  <a:gd name="T12" fmla="*/ 1006 w 1023"/>
                  <a:gd name="T13" fmla="*/ 535 h 920"/>
                  <a:gd name="T14" fmla="*/ 989 w 1023"/>
                  <a:gd name="T15" fmla="*/ 736 h 920"/>
                  <a:gd name="T16" fmla="*/ 966 w 1023"/>
                  <a:gd name="T17" fmla="*/ 730 h 920"/>
                  <a:gd name="T18" fmla="*/ 960 w 1023"/>
                  <a:gd name="T19" fmla="*/ 673 h 920"/>
                  <a:gd name="T20" fmla="*/ 954 w 1023"/>
                  <a:gd name="T21" fmla="*/ 627 h 920"/>
                  <a:gd name="T22" fmla="*/ 931 w 1023"/>
                  <a:gd name="T23" fmla="*/ 598 h 920"/>
                  <a:gd name="T24" fmla="*/ 880 w 1023"/>
                  <a:gd name="T25" fmla="*/ 581 h 920"/>
                  <a:gd name="T26" fmla="*/ 161 w 1023"/>
                  <a:gd name="T27" fmla="*/ 523 h 920"/>
                  <a:gd name="T28" fmla="*/ 121 w 1023"/>
                  <a:gd name="T29" fmla="*/ 523 h 920"/>
                  <a:gd name="T30" fmla="*/ 109 w 1023"/>
                  <a:gd name="T31" fmla="*/ 558 h 920"/>
                  <a:gd name="T32" fmla="*/ 103 w 1023"/>
                  <a:gd name="T33" fmla="*/ 684 h 920"/>
                  <a:gd name="T34" fmla="*/ 109 w 1023"/>
                  <a:gd name="T35" fmla="*/ 782 h 920"/>
                  <a:gd name="T36" fmla="*/ 126 w 1023"/>
                  <a:gd name="T37" fmla="*/ 817 h 920"/>
                  <a:gd name="T38" fmla="*/ 172 w 1023"/>
                  <a:gd name="T39" fmla="*/ 857 h 920"/>
                  <a:gd name="T40" fmla="*/ 218 w 1023"/>
                  <a:gd name="T41" fmla="*/ 897 h 920"/>
                  <a:gd name="T42" fmla="*/ 213 w 1023"/>
                  <a:gd name="T43" fmla="*/ 914 h 920"/>
                  <a:gd name="T44" fmla="*/ 98 w 1023"/>
                  <a:gd name="T45" fmla="*/ 880 h 920"/>
                  <a:gd name="T46" fmla="*/ 0 w 1023"/>
                  <a:gd name="T47" fmla="*/ 840 h 920"/>
                  <a:gd name="T48" fmla="*/ 17 w 1023"/>
                  <a:gd name="T49" fmla="*/ 822 h 920"/>
                  <a:gd name="T50" fmla="*/ 40 w 1023"/>
                  <a:gd name="T51" fmla="*/ 805 h 920"/>
                  <a:gd name="T52" fmla="*/ 52 w 1023"/>
                  <a:gd name="T53" fmla="*/ 753 h 920"/>
                  <a:gd name="T54" fmla="*/ 103 w 1023"/>
                  <a:gd name="T55" fmla="*/ 138 h 920"/>
                  <a:gd name="T56" fmla="*/ 103 w 1023"/>
                  <a:gd name="T57" fmla="*/ 63 h 920"/>
                  <a:gd name="T58" fmla="*/ 69 w 1023"/>
                  <a:gd name="T59" fmla="*/ 23 h 920"/>
                  <a:gd name="T60" fmla="*/ 75 w 1023"/>
                  <a:gd name="T61" fmla="*/ 0 h 920"/>
                  <a:gd name="T62" fmla="*/ 190 w 1023"/>
                  <a:gd name="T63" fmla="*/ 23 h 920"/>
                  <a:gd name="T64" fmla="*/ 287 w 1023"/>
                  <a:gd name="T65" fmla="*/ 35 h 920"/>
                  <a:gd name="T66" fmla="*/ 299 w 1023"/>
                  <a:gd name="T67" fmla="*/ 58 h 920"/>
                  <a:gd name="T68" fmla="*/ 287 w 1023"/>
                  <a:gd name="T69" fmla="*/ 75 h 920"/>
                  <a:gd name="T70" fmla="*/ 201 w 1023"/>
                  <a:gd name="T71" fmla="*/ 86 h 920"/>
                  <a:gd name="T72" fmla="*/ 167 w 1023"/>
                  <a:gd name="T73" fmla="*/ 127 h 920"/>
                  <a:gd name="T74" fmla="*/ 144 w 1023"/>
                  <a:gd name="T75" fmla="*/ 207 h 920"/>
                  <a:gd name="T76" fmla="*/ 126 w 1023"/>
                  <a:gd name="T77" fmla="*/ 362 h 920"/>
                  <a:gd name="T78" fmla="*/ 132 w 1023"/>
                  <a:gd name="T79" fmla="*/ 397 h 920"/>
                  <a:gd name="T80" fmla="*/ 172 w 1023"/>
                  <a:gd name="T81" fmla="*/ 408 h 9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23"/>
                  <a:gd name="T124" fmla="*/ 0 h 920"/>
                  <a:gd name="T125" fmla="*/ 1023 w 1023"/>
                  <a:gd name="T126" fmla="*/ 920 h 9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23" h="920">
                    <a:moveTo>
                      <a:pt x="799" y="460"/>
                    </a:moveTo>
                    <a:lnTo>
                      <a:pt x="891" y="466"/>
                    </a:lnTo>
                    <a:lnTo>
                      <a:pt x="920" y="460"/>
                    </a:lnTo>
                    <a:lnTo>
                      <a:pt x="943" y="460"/>
                    </a:lnTo>
                    <a:lnTo>
                      <a:pt x="954" y="449"/>
                    </a:lnTo>
                    <a:lnTo>
                      <a:pt x="966" y="437"/>
                    </a:lnTo>
                    <a:lnTo>
                      <a:pt x="977" y="414"/>
                    </a:lnTo>
                    <a:lnTo>
                      <a:pt x="983" y="385"/>
                    </a:lnTo>
                    <a:lnTo>
                      <a:pt x="989" y="345"/>
                    </a:lnTo>
                    <a:lnTo>
                      <a:pt x="1000" y="339"/>
                    </a:lnTo>
                    <a:lnTo>
                      <a:pt x="1006" y="339"/>
                    </a:lnTo>
                    <a:lnTo>
                      <a:pt x="1018" y="345"/>
                    </a:lnTo>
                    <a:lnTo>
                      <a:pt x="1023" y="351"/>
                    </a:lnTo>
                    <a:lnTo>
                      <a:pt x="1006" y="535"/>
                    </a:lnTo>
                    <a:lnTo>
                      <a:pt x="995" y="730"/>
                    </a:lnTo>
                    <a:lnTo>
                      <a:pt x="989" y="736"/>
                    </a:lnTo>
                    <a:lnTo>
                      <a:pt x="977" y="736"/>
                    </a:lnTo>
                    <a:lnTo>
                      <a:pt x="966" y="730"/>
                    </a:lnTo>
                    <a:lnTo>
                      <a:pt x="960" y="725"/>
                    </a:lnTo>
                    <a:lnTo>
                      <a:pt x="960" y="673"/>
                    </a:lnTo>
                    <a:lnTo>
                      <a:pt x="960" y="650"/>
                    </a:lnTo>
                    <a:lnTo>
                      <a:pt x="954" y="627"/>
                    </a:lnTo>
                    <a:lnTo>
                      <a:pt x="943" y="610"/>
                    </a:lnTo>
                    <a:lnTo>
                      <a:pt x="931" y="598"/>
                    </a:lnTo>
                    <a:lnTo>
                      <a:pt x="908" y="587"/>
                    </a:lnTo>
                    <a:lnTo>
                      <a:pt x="880" y="581"/>
                    </a:lnTo>
                    <a:lnTo>
                      <a:pt x="788" y="575"/>
                    </a:lnTo>
                    <a:lnTo>
                      <a:pt x="161" y="523"/>
                    </a:lnTo>
                    <a:lnTo>
                      <a:pt x="132" y="518"/>
                    </a:lnTo>
                    <a:lnTo>
                      <a:pt x="121" y="523"/>
                    </a:lnTo>
                    <a:lnTo>
                      <a:pt x="115" y="535"/>
                    </a:lnTo>
                    <a:lnTo>
                      <a:pt x="109" y="558"/>
                    </a:lnTo>
                    <a:lnTo>
                      <a:pt x="103" y="638"/>
                    </a:lnTo>
                    <a:lnTo>
                      <a:pt x="103" y="684"/>
                    </a:lnTo>
                    <a:lnTo>
                      <a:pt x="103" y="736"/>
                    </a:lnTo>
                    <a:lnTo>
                      <a:pt x="109" y="782"/>
                    </a:lnTo>
                    <a:lnTo>
                      <a:pt x="115" y="799"/>
                    </a:lnTo>
                    <a:lnTo>
                      <a:pt x="126" y="817"/>
                    </a:lnTo>
                    <a:lnTo>
                      <a:pt x="149" y="840"/>
                    </a:lnTo>
                    <a:lnTo>
                      <a:pt x="172" y="857"/>
                    </a:lnTo>
                    <a:lnTo>
                      <a:pt x="218" y="886"/>
                    </a:lnTo>
                    <a:lnTo>
                      <a:pt x="218" y="897"/>
                    </a:lnTo>
                    <a:lnTo>
                      <a:pt x="218" y="909"/>
                    </a:lnTo>
                    <a:lnTo>
                      <a:pt x="213" y="914"/>
                    </a:lnTo>
                    <a:lnTo>
                      <a:pt x="207" y="920"/>
                    </a:lnTo>
                    <a:lnTo>
                      <a:pt x="98" y="880"/>
                    </a:lnTo>
                    <a:lnTo>
                      <a:pt x="0" y="851"/>
                    </a:lnTo>
                    <a:lnTo>
                      <a:pt x="0" y="840"/>
                    </a:lnTo>
                    <a:lnTo>
                      <a:pt x="0" y="822"/>
                    </a:lnTo>
                    <a:lnTo>
                      <a:pt x="17" y="822"/>
                    </a:lnTo>
                    <a:lnTo>
                      <a:pt x="29" y="811"/>
                    </a:lnTo>
                    <a:lnTo>
                      <a:pt x="40" y="805"/>
                    </a:lnTo>
                    <a:lnTo>
                      <a:pt x="46" y="788"/>
                    </a:lnTo>
                    <a:lnTo>
                      <a:pt x="52" y="753"/>
                    </a:lnTo>
                    <a:lnTo>
                      <a:pt x="57" y="707"/>
                    </a:lnTo>
                    <a:lnTo>
                      <a:pt x="103" y="138"/>
                    </a:lnTo>
                    <a:lnTo>
                      <a:pt x="103" y="92"/>
                    </a:lnTo>
                    <a:lnTo>
                      <a:pt x="103" y="63"/>
                    </a:lnTo>
                    <a:lnTo>
                      <a:pt x="92" y="40"/>
                    </a:lnTo>
                    <a:lnTo>
                      <a:pt x="69" y="23"/>
                    </a:lnTo>
                    <a:lnTo>
                      <a:pt x="69" y="12"/>
                    </a:lnTo>
                    <a:lnTo>
                      <a:pt x="75" y="0"/>
                    </a:lnTo>
                    <a:lnTo>
                      <a:pt x="126" y="12"/>
                    </a:lnTo>
                    <a:lnTo>
                      <a:pt x="190" y="23"/>
                    </a:lnTo>
                    <a:lnTo>
                      <a:pt x="247" y="35"/>
                    </a:lnTo>
                    <a:lnTo>
                      <a:pt x="287" y="35"/>
                    </a:lnTo>
                    <a:lnTo>
                      <a:pt x="293" y="46"/>
                    </a:lnTo>
                    <a:lnTo>
                      <a:pt x="299" y="58"/>
                    </a:lnTo>
                    <a:lnTo>
                      <a:pt x="293" y="69"/>
                    </a:lnTo>
                    <a:lnTo>
                      <a:pt x="287" y="75"/>
                    </a:lnTo>
                    <a:lnTo>
                      <a:pt x="230" y="81"/>
                    </a:lnTo>
                    <a:lnTo>
                      <a:pt x="201" y="86"/>
                    </a:lnTo>
                    <a:lnTo>
                      <a:pt x="184" y="104"/>
                    </a:lnTo>
                    <a:lnTo>
                      <a:pt x="167" y="127"/>
                    </a:lnTo>
                    <a:lnTo>
                      <a:pt x="149" y="161"/>
                    </a:lnTo>
                    <a:lnTo>
                      <a:pt x="144" y="207"/>
                    </a:lnTo>
                    <a:lnTo>
                      <a:pt x="138" y="259"/>
                    </a:lnTo>
                    <a:lnTo>
                      <a:pt x="126" y="362"/>
                    </a:lnTo>
                    <a:lnTo>
                      <a:pt x="126" y="385"/>
                    </a:lnTo>
                    <a:lnTo>
                      <a:pt x="132" y="397"/>
                    </a:lnTo>
                    <a:lnTo>
                      <a:pt x="144" y="403"/>
                    </a:lnTo>
                    <a:lnTo>
                      <a:pt x="172" y="408"/>
                    </a:lnTo>
                    <a:lnTo>
                      <a:pt x="799" y="46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Freeform 45"/>
              <p:cNvSpPr>
                <a:spLocks/>
              </p:cNvSpPr>
              <p:nvPr/>
            </p:nvSpPr>
            <p:spPr bwMode="auto">
              <a:xfrm>
                <a:off x="9514" y="6658"/>
                <a:ext cx="977" cy="563"/>
              </a:xfrm>
              <a:custGeom>
                <a:avLst/>
                <a:gdLst>
                  <a:gd name="T0" fmla="*/ 5 w 977"/>
                  <a:gd name="T1" fmla="*/ 178 h 563"/>
                  <a:gd name="T2" fmla="*/ 40 w 977"/>
                  <a:gd name="T3" fmla="*/ 69 h 563"/>
                  <a:gd name="T4" fmla="*/ 92 w 977"/>
                  <a:gd name="T5" fmla="*/ 23 h 563"/>
                  <a:gd name="T6" fmla="*/ 201 w 977"/>
                  <a:gd name="T7" fmla="*/ 5 h 563"/>
                  <a:gd name="T8" fmla="*/ 258 w 977"/>
                  <a:gd name="T9" fmla="*/ 11 h 563"/>
                  <a:gd name="T10" fmla="*/ 264 w 977"/>
                  <a:gd name="T11" fmla="*/ 28 h 563"/>
                  <a:gd name="T12" fmla="*/ 195 w 977"/>
                  <a:gd name="T13" fmla="*/ 57 h 563"/>
                  <a:gd name="T14" fmla="*/ 126 w 977"/>
                  <a:gd name="T15" fmla="*/ 103 h 563"/>
                  <a:gd name="T16" fmla="*/ 69 w 977"/>
                  <a:gd name="T17" fmla="*/ 172 h 563"/>
                  <a:gd name="T18" fmla="*/ 46 w 977"/>
                  <a:gd name="T19" fmla="*/ 276 h 563"/>
                  <a:gd name="T20" fmla="*/ 57 w 977"/>
                  <a:gd name="T21" fmla="*/ 356 h 563"/>
                  <a:gd name="T22" fmla="*/ 92 w 977"/>
                  <a:gd name="T23" fmla="*/ 408 h 563"/>
                  <a:gd name="T24" fmla="*/ 143 w 977"/>
                  <a:gd name="T25" fmla="*/ 442 h 563"/>
                  <a:gd name="T26" fmla="*/ 207 w 977"/>
                  <a:gd name="T27" fmla="*/ 454 h 563"/>
                  <a:gd name="T28" fmla="*/ 276 w 977"/>
                  <a:gd name="T29" fmla="*/ 448 h 563"/>
                  <a:gd name="T30" fmla="*/ 327 w 977"/>
                  <a:gd name="T31" fmla="*/ 419 h 563"/>
                  <a:gd name="T32" fmla="*/ 379 w 977"/>
                  <a:gd name="T33" fmla="*/ 373 h 563"/>
                  <a:gd name="T34" fmla="*/ 494 w 977"/>
                  <a:gd name="T35" fmla="*/ 207 h 563"/>
                  <a:gd name="T36" fmla="*/ 563 w 977"/>
                  <a:gd name="T37" fmla="*/ 126 h 563"/>
                  <a:gd name="T38" fmla="*/ 621 w 977"/>
                  <a:gd name="T39" fmla="*/ 86 h 563"/>
                  <a:gd name="T40" fmla="*/ 695 w 977"/>
                  <a:gd name="T41" fmla="*/ 63 h 563"/>
                  <a:gd name="T42" fmla="*/ 787 w 977"/>
                  <a:gd name="T43" fmla="*/ 63 h 563"/>
                  <a:gd name="T44" fmla="*/ 874 w 977"/>
                  <a:gd name="T45" fmla="*/ 103 h 563"/>
                  <a:gd name="T46" fmla="*/ 937 w 977"/>
                  <a:gd name="T47" fmla="*/ 178 h 563"/>
                  <a:gd name="T48" fmla="*/ 977 w 977"/>
                  <a:gd name="T49" fmla="*/ 281 h 563"/>
                  <a:gd name="T50" fmla="*/ 971 w 977"/>
                  <a:gd name="T51" fmla="*/ 419 h 563"/>
                  <a:gd name="T52" fmla="*/ 948 w 977"/>
                  <a:gd name="T53" fmla="*/ 529 h 563"/>
                  <a:gd name="T54" fmla="*/ 874 w 977"/>
                  <a:gd name="T55" fmla="*/ 546 h 563"/>
                  <a:gd name="T56" fmla="*/ 776 w 977"/>
                  <a:gd name="T57" fmla="*/ 552 h 563"/>
                  <a:gd name="T58" fmla="*/ 770 w 977"/>
                  <a:gd name="T59" fmla="*/ 534 h 563"/>
                  <a:gd name="T60" fmla="*/ 776 w 977"/>
                  <a:gd name="T61" fmla="*/ 517 h 563"/>
                  <a:gd name="T62" fmla="*/ 856 w 977"/>
                  <a:gd name="T63" fmla="*/ 483 h 563"/>
                  <a:gd name="T64" fmla="*/ 902 w 977"/>
                  <a:gd name="T65" fmla="*/ 442 h 563"/>
                  <a:gd name="T66" fmla="*/ 931 w 977"/>
                  <a:gd name="T67" fmla="*/ 373 h 563"/>
                  <a:gd name="T68" fmla="*/ 931 w 977"/>
                  <a:gd name="T69" fmla="*/ 281 h 563"/>
                  <a:gd name="T70" fmla="*/ 902 w 977"/>
                  <a:gd name="T71" fmla="*/ 212 h 563"/>
                  <a:gd name="T72" fmla="*/ 856 w 977"/>
                  <a:gd name="T73" fmla="*/ 172 h 563"/>
                  <a:gd name="T74" fmla="*/ 805 w 977"/>
                  <a:gd name="T75" fmla="*/ 161 h 563"/>
                  <a:gd name="T76" fmla="*/ 753 w 977"/>
                  <a:gd name="T77" fmla="*/ 161 h 563"/>
                  <a:gd name="T78" fmla="*/ 695 w 977"/>
                  <a:gd name="T79" fmla="*/ 178 h 563"/>
                  <a:gd name="T80" fmla="*/ 638 w 977"/>
                  <a:gd name="T81" fmla="*/ 235 h 563"/>
                  <a:gd name="T82" fmla="*/ 534 w 977"/>
                  <a:gd name="T83" fmla="*/ 385 h 563"/>
                  <a:gd name="T84" fmla="*/ 460 w 977"/>
                  <a:gd name="T85" fmla="*/ 483 h 563"/>
                  <a:gd name="T86" fmla="*/ 391 w 977"/>
                  <a:gd name="T87" fmla="*/ 529 h 563"/>
                  <a:gd name="T88" fmla="*/ 310 w 977"/>
                  <a:gd name="T89" fmla="*/ 557 h 563"/>
                  <a:gd name="T90" fmla="*/ 201 w 977"/>
                  <a:gd name="T91" fmla="*/ 557 h 563"/>
                  <a:gd name="T92" fmla="*/ 109 w 977"/>
                  <a:gd name="T93" fmla="*/ 511 h 563"/>
                  <a:gd name="T94" fmla="*/ 40 w 977"/>
                  <a:gd name="T95" fmla="*/ 437 h 563"/>
                  <a:gd name="T96" fmla="*/ 5 w 977"/>
                  <a:gd name="T97" fmla="*/ 322 h 5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7"/>
                  <a:gd name="T148" fmla="*/ 0 h 563"/>
                  <a:gd name="T149" fmla="*/ 977 w 977"/>
                  <a:gd name="T150" fmla="*/ 563 h 5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7" h="563">
                    <a:moveTo>
                      <a:pt x="0" y="258"/>
                    </a:moveTo>
                    <a:lnTo>
                      <a:pt x="5" y="178"/>
                    </a:lnTo>
                    <a:lnTo>
                      <a:pt x="23" y="115"/>
                    </a:lnTo>
                    <a:lnTo>
                      <a:pt x="40" y="69"/>
                    </a:lnTo>
                    <a:lnTo>
                      <a:pt x="57" y="40"/>
                    </a:lnTo>
                    <a:lnTo>
                      <a:pt x="92" y="23"/>
                    </a:lnTo>
                    <a:lnTo>
                      <a:pt x="143" y="11"/>
                    </a:lnTo>
                    <a:lnTo>
                      <a:pt x="201" y="5"/>
                    </a:lnTo>
                    <a:lnTo>
                      <a:pt x="253" y="0"/>
                    </a:lnTo>
                    <a:lnTo>
                      <a:pt x="258" y="11"/>
                    </a:lnTo>
                    <a:lnTo>
                      <a:pt x="264" y="17"/>
                    </a:lnTo>
                    <a:lnTo>
                      <a:pt x="264" y="28"/>
                    </a:lnTo>
                    <a:lnTo>
                      <a:pt x="258" y="34"/>
                    </a:lnTo>
                    <a:lnTo>
                      <a:pt x="195" y="57"/>
                    </a:lnTo>
                    <a:lnTo>
                      <a:pt x="161" y="74"/>
                    </a:lnTo>
                    <a:lnTo>
                      <a:pt x="126" y="103"/>
                    </a:lnTo>
                    <a:lnTo>
                      <a:pt x="92" y="132"/>
                    </a:lnTo>
                    <a:lnTo>
                      <a:pt x="69" y="172"/>
                    </a:lnTo>
                    <a:lnTo>
                      <a:pt x="51" y="218"/>
                    </a:lnTo>
                    <a:lnTo>
                      <a:pt x="46" y="276"/>
                    </a:lnTo>
                    <a:lnTo>
                      <a:pt x="46" y="316"/>
                    </a:lnTo>
                    <a:lnTo>
                      <a:pt x="57" y="356"/>
                    </a:lnTo>
                    <a:lnTo>
                      <a:pt x="74" y="385"/>
                    </a:lnTo>
                    <a:lnTo>
                      <a:pt x="92" y="408"/>
                    </a:lnTo>
                    <a:lnTo>
                      <a:pt x="115" y="431"/>
                    </a:lnTo>
                    <a:lnTo>
                      <a:pt x="143" y="442"/>
                    </a:lnTo>
                    <a:lnTo>
                      <a:pt x="172" y="454"/>
                    </a:lnTo>
                    <a:lnTo>
                      <a:pt x="207" y="454"/>
                    </a:lnTo>
                    <a:lnTo>
                      <a:pt x="253" y="454"/>
                    </a:lnTo>
                    <a:lnTo>
                      <a:pt x="276" y="448"/>
                    </a:lnTo>
                    <a:lnTo>
                      <a:pt x="304" y="437"/>
                    </a:lnTo>
                    <a:lnTo>
                      <a:pt x="327" y="419"/>
                    </a:lnTo>
                    <a:lnTo>
                      <a:pt x="356" y="402"/>
                    </a:lnTo>
                    <a:lnTo>
                      <a:pt x="379" y="373"/>
                    </a:lnTo>
                    <a:lnTo>
                      <a:pt x="402" y="339"/>
                    </a:lnTo>
                    <a:lnTo>
                      <a:pt x="494" y="207"/>
                    </a:lnTo>
                    <a:lnTo>
                      <a:pt x="534" y="155"/>
                    </a:lnTo>
                    <a:lnTo>
                      <a:pt x="563" y="126"/>
                    </a:lnTo>
                    <a:lnTo>
                      <a:pt x="592" y="103"/>
                    </a:lnTo>
                    <a:lnTo>
                      <a:pt x="621" y="86"/>
                    </a:lnTo>
                    <a:lnTo>
                      <a:pt x="661" y="69"/>
                    </a:lnTo>
                    <a:lnTo>
                      <a:pt x="695" y="63"/>
                    </a:lnTo>
                    <a:lnTo>
                      <a:pt x="741" y="57"/>
                    </a:lnTo>
                    <a:lnTo>
                      <a:pt x="787" y="63"/>
                    </a:lnTo>
                    <a:lnTo>
                      <a:pt x="833" y="80"/>
                    </a:lnTo>
                    <a:lnTo>
                      <a:pt x="874" y="103"/>
                    </a:lnTo>
                    <a:lnTo>
                      <a:pt x="908" y="132"/>
                    </a:lnTo>
                    <a:lnTo>
                      <a:pt x="937" y="178"/>
                    </a:lnTo>
                    <a:lnTo>
                      <a:pt x="960" y="224"/>
                    </a:lnTo>
                    <a:lnTo>
                      <a:pt x="977" y="281"/>
                    </a:lnTo>
                    <a:lnTo>
                      <a:pt x="977" y="350"/>
                    </a:lnTo>
                    <a:lnTo>
                      <a:pt x="971" y="419"/>
                    </a:lnTo>
                    <a:lnTo>
                      <a:pt x="960" y="477"/>
                    </a:lnTo>
                    <a:lnTo>
                      <a:pt x="948" y="529"/>
                    </a:lnTo>
                    <a:lnTo>
                      <a:pt x="920" y="540"/>
                    </a:lnTo>
                    <a:lnTo>
                      <a:pt x="874" y="546"/>
                    </a:lnTo>
                    <a:lnTo>
                      <a:pt x="822" y="552"/>
                    </a:lnTo>
                    <a:lnTo>
                      <a:pt x="776" y="552"/>
                    </a:lnTo>
                    <a:lnTo>
                      <a:pt x="770" y="546"/>
                    </a:lnTo>
                    <a:lnTo>
                      <a:pt x="770" y="534"/>
                    </a:lnTo>
                    <a:lnTo>
                      <a:pt x="770" y="523"/>
                    </a:lnTo>
                    <a:lnTo>
                      <a:pt x="776" y="517"/>
                    </a:lnTo>
                    <a:lnTo>
                      <a:pt x="828" y="500"/>
                    </a:lnTo>
                    <a:lnTo>
                      <a:pt x="856" y="483"/>
                    </a:lnTo>
                    <a:lnTo>
                      <a:pt x="879" y="465"/>
                    </a:lnTo>
                    <a:lnTo>
                      <a:pt x="902" y="442"/>
                    </a:lnTo>
                    <a:lnTo>
                      <a:pt x="920" y="414"/>
                    </a:lnTo>
                    <a:lnTo>
                      <a:pt x="931" y="373"/>
                    </a:lnTo>
                    <a:lnTo>
                      <a:pt x="937" y="327"/>
                    </a:lnTo>
                    <a:lnTo>
                      <a:pt x="931" y="281"/>
                    </a:lnTo>
                    <a:lnTo>
                      <a:pt x="920" y="241"/>
                    </a:lnTo>
                    <a:lnTo>
                      <a:pt x="902" y="212"/>
                    </a:lnTo>
                    <a:lnTo>
                      <a:pt x="885" y="189"/>
                    </a:lnTo>
                    <a:lnTo>
                      <a:pt x="856" y="172"/>
                    </a:lnTo>
                    <a:lnTo>
                      <a:pt x="833" y="166"/>
                    </a:lnTo>
                    <a:lnTo>
                      <a:pt x="805" y="161"/>
                    </a:lnTo>
                    <a:lnTo>
                      <a:pt x="782" y="155"/>
                    </a:lnTo>
                    <a:lnTo>
                      <a:pt x="753" y="161"/>
                    </a:lnTo>
                    <a:lnTo>
                      <a:pt x="724" y="166"/>
                    </a:lnTo>
                    <a:lnTo>
                      <a:pt x="695" y="178"/>
                    </a:lnTo>
                    <a:lnTo>
                      <a:pt x="672" y="195"/>
                    </a:lnTo>
                    <a:lnTo>
                      <a:pt x="638" y="235"/>
                    </a:lnTo>
                    <a:lnTo>
                      <a:pt x="603" y="276"/>
                    </a:lnTo>
                    <a:lnTo>
                      <a:pt x="534" y="385"/>
                    </a:lnTo>
                    <a:lnTo>
                      <a:pt x="483" y="454"/>
                    </a:lnTo>
                    <a:lnTo>
                      <a:pt x="460" y="483"/>
                    </a:lnTo>
                    <a:lnTo>
                      <a:pt x="425" y="506"/>
                    </a:lnTo>
                    <a:lnTo>
                      <a:pt x="391" y="529"/>
                    </a:lnTo>
                    <a:lnTo>
                      <a:pt x="350" y="546"/>
                    </a:lnTo>
                    <a:lnTo>
                      <a:pt x="310" y="557"/>
                    </a:lnTo>
                    <a:lnTo>
                      <a:pt x="258" y="563"/>
                    </a:lnTo>
                    <a:lnTo>
                      <a:pt x="201" y="557"/>
                    </a:lnTo>
                    <a:lnTo>
                      <a:pt x="155" y="540"/>
                    </a:lnTo>
                    <a:lnTo>
                      <a:pt x="109" y="511"/>
                    </a:lnTo>
                    <a:lnTo>
                      <a:pt x="69" y="477"/>
                    </a:lnTo>
                    <a:lnTo>
                      <a:pt x="40" y="437"/>
                    </a:lnTo>
                    <a:lnTo>
                      <a:pt x="17" y="385"/>
                    </a:lnTo>
                    <a:lnTo>
                      <a:pt x="5" y="322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Freeform 46"/>
              <p:cNvSpPr>
                <a:spLocks/>
              </p:cNvSpPr>
              <p:nvPr/>
            </p:nvSpPr>
            <p:spPr bwMode="auto">
              <a:xfrm>
                <a:off x="9255" y="5375"/>
                <a:ext cx="1000" cy="679"/>
              </a:xfrm>
              <a:custGeom>
                <a:avLst/>
                <a:gdLst>
                  <a:gd name="T0" fmla="*/ 713 w 1000"/>
                  <a:gd name="T1" fmla="*/ 190 h 679"/>
                  <a:gd name="T2" fmla="*/ 793 w 1000"/>
                  <a:gd name="T3" fmla="*/ 156 h 679"/>
                  <a:gd name="T4" fmla="*/ 822 w 1000"/>
                  <a:gd name="T5" fmla="*/ 144 h 679"/>
                  <a:gd name="T6" fmla="*/ 839 w 1000"/>
                  <a:gd name="T7" fmla="*/ 127 h 679"/>
                  <a:gd name="T8" fmla="*/ 851 w 1000"/>
                  <a:gd name="T9" fmla="*/ 110 h 679"/>
                  <a:gd name="T10" fmla="*/ 857 w 1000"/>
                  <a:gd name="T11" fmla="*/ 92 h 679"/>
                  <a:gd name="T12" fmla="*/ 857 w 1000"/>
                  <a:gd name="T13" fmla="*/ 69 h 679"/>
                  <a:gd name="T14" fmla="*/ 851 w 1000"/>
                  <a:gd name="T15" fmla="*/ 46 h 679"/>
                  <a:gd name="T16" fmla="*/ 839 w 1000"/>
                  <a:gd name="T17" fmla="*/ 12 h 679"/>
                  <a:gd name="T18" fmla="*/ 845 w 1000"/>
                  <a:gd name="T19" fmla="*/ 6 h 679"/>
                  <a:gd name="T20" fmla="*/ 851 w 1000"/>
                  <a:gd name="T21" fmla="*/ 0 h 679"/>
                  <a:gd name="T22" fmla="*/ 862 w 1000"/>
                  <a:gd name="T23" fmla="*/ 0 h 679"/>
                  <a:gd name="T24" fmla="*/ 874 w 1000"/>
                  <a:gd name="T25" fmla="*/ 0 h 679"/>
                  <a:gd name="T26" fmla="*/ 931 w 1000"/>
                  <a:gd name="T27" fmla="*/ 167 h 679"/>
                  <a:gd name="T28" fmla="*/ 1000 w 1000"/>
                  <a:gd name="T29" fmla="*/ 328 h 679"/>
                  <a:gd name="T30" fmla="*/ 1000 w 1000"/>
                  <a:gd name="T31" fmla="*/ 334 h 679"/>
                  <a:gd name="T32" fmla="*/ 989 w 1000"/>
                  <a:gd name="T33" fmla="*/ 340 h 679"/>
                  <a:gd name="T34" fmla="*/ 977 w 1000"/>
                  <a:gd name="T35" fmla="*/ 345 h 679"/>
                  <a:gd name="T36" fmla="*/ 972 w 1000"/>
                  <a:gd name="T37" fmla="*/ 345 h 679"/>
                  <a:gd name="T38" fmla="*/ 954 w 1000"/>
                  <a:gd name="T39" fmla="*/ 311 h 679"/>
                  <a:gd name="T40" fmla="*/ 943 w 1000"/>
                  <a:gd name="T41" fmla="*/ 288 h 679"/>
                  <a:gd name="T42" fmla="*/ 926 w 1000"/>
                  <a:gd name="T43" fmla="*/ 271 h 679"/>
                  <a:gd name="T44" fmla="*/ 914 w 1000"/>
                  <a:gd name="T45" fmla="*/ 259 h 679"/>
                  <a:gd name="T46" fmla="*/ 891 w 1000"/>
                  <a:gd name="T47" fmla="*/ 259 h 679"/>
                  <a:gd name="T48" fmla="*/ 868 w 1000"/>
                  <a:gd name="T49" fmla="*/ 259 h 679"/>
                  <a:gd name="T50" fmla="*/ 839 w 1000"/>
                  <a:gd name="T51" fmla="*/ 265 h 679"/>
                  <a:gd name="T52" fmla="*/ 753 w 1000"/>
                  <a:gd name="T53" fmla="*/ 299 h 679"/>
                  <a:gd name="T54" fmla="*/ 287 w 1000"/>
                  <a:gd name="T55" fmla="*/ 489 h 679"/>
                  <a:gd name="T56" fmla="*/ 207 w 1000"/>
                  <a:gd name="T57" fmla="*/ 524 h 679"/>
                  <a:gd name="T58" fmla="*/ 178 w 1000"/>
                  <a:gd name="T59" fmla="*/ 535 h 679"/>
                  <a:gd name="T60" fmla="*/ 161 w 1000"/>
                  <a:gd name="T61" fmla="*/ 552 h 679"/>
                  <a:gd name="T62" fmla="*/ 149 w 1000"/>
                  <a:gd name="T63" fmla="*/ 570 h 679"/>
                  <a:gd name="T64" fmla="*/ 144 w 1000"/>
                  <a:gd name="T65" fmla="*/ 587 h 679"/>
                  <a:gd name="T66" fmla="*/ 149 w 1000"/>
                  <a:gd name="T67" fmla="*/ 604 h 679"/>
                  <a:gd name="T68" fmla="*/ 155 w 1000"/>
                  <a:gd name="T69" fmla="*/ 633 h 679"/>
                  <a:gd name="T70" fmla="*/ 161 w 1000"/>
                  <a:gd name="T71" fmla="*/ 667 h 679"/>
                  <a:gd name="T72" fmla="*/ 155 w 1000"/>
                  <a:gd name="T73" fmla="*/ 673 h 679"/>
                  <a:gd name="T74" fmla="*/ 149 w 1000"/>
                  <a:gd name="T75" fmla="*/ 679 h 679"/>
                  <a:gd name="T76" fmla="*/ 138 w 1000"/>
                  <a:gd name="T77" fmla="*/ 679 h 679"/>
                  <a:gd name="T78" fmla="*/ 126 w 1000"/>
                  <a:gd name="T79" fmla="*/ 679 h 679"/>
                  <a:gd name="T80" fmla="*/ 69 w 1000"/>
                  <a:gd name="T81" fmla="*/ 512 h 679"/>
                  <a:gd name="T82" fmla="*/ 0 w 1000"/>
                  <a:gd name="T83" fmla="*/ 351 h 679"/>
                  <a:gd name="T84" fmla="*/ 0 w 1000"/>
                  <a:gd name="T85" fmla="*/ 345 h 679"/>
                  <a:gd name="T86" fmla="*/ 11 w 1000"/>
                  <a:gd name="T87" fmla="*/ 340 h 679"/>
                  <a:gd name="T88" fmla="*/ 17 w 1000"/>
                  <a:gd name="T89" fmla="*/ 334 h 679"/>
                  <a:gd name="T90" fmla="*/ 29 w 1000"/>
                  <a:gd name="T91" fmla="*/ 334 h 679"/>
                  <a:gd name="T92" fmla="*/ 46 w 1000"/>
                  <a:gd name="T93" fmla="*/ 368 h 679"/>
                  <a:gd name="T94" fmla="*/ 63 w 1000"/>
                  <a:gd name="T95" fmla="*/ 391 h 679"/>
                  <a:gd name="T96" fmla="*/ 75 w 1000"/>
                  <a:gd name="T97" fmla="*/ 409 h 679"/>
                  <a:gd name="T98" fmla="*/ 92 w 1000"/>
                  <a:gd name="T99" fmla="*/ 420 h 679"/>
                  <a:gd name="T100" fmla="*/ 109 w 1000"/>
                  <a:gd name="T101" fmla="*/ 420 h 679"/>
                  <a:gd name="T102" fmla="*/ 132 w 1000"/>
                  <a:gd name="T103" fmla="*/ 420 h 679"/>
                  <a:gd name="T104" fmla="*/ 161 w 1000"/>
                  <a:gd name="T105" fmla="*/ 414 h 679"/>
                  <a:gd name="T106" fmla="*/ 247 w 1000"/>
                  <a:gd name="T107" fmla="*/ 380 h 679"/>
                  <a:gd name="T108" fmla="*/ 713 w 1000"/>
                  <a:gd name="T109" fmla="*/ 190 h 6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0"/>
                  <a:gd name="T166" fmla="*/ 0 h 679"/>
                  <a:gd name="T167" fmla="*/ 1000 w 1000"/>
                  <a:gd name="T168" fmla="*/ 679 h 6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0" h="679">
                    <a:moveTo>
                      <a:pt x="713" y="190"/>
                    </a:moveTo>
                    <a:lnTo>
                      <a:pt x="793" y="156"/>
                    </a:lnTo>
                    <a:lnTo>
                      <a:pt x="822" y="144"/>
                    </a:lnTo>
                    <a:lnTo>
                      <a:pt x="839" y="127"/>
                    </a:lnTo>
                    <a:lnTo>
                      <a:pt x="851" y="110"/>
                    </a:lnTo>
                    <a:lnTo>
                      <a:pt x="857" y="92"/>
                    </a:lnTo>
                    <a:lnTo>
                      <a:pt x="857" y="69"/>
                    </a:lnTo>
                    <a:lnTo>
                      <a:pt x="851" y="46"/>
                    </a:lnTo>
                    <a:lnTo>
                      <a:pt x="839" y="12"/>
                    </a:lnTo>
                    <a:lnTo>
                      <a:pt x="845" y="6"/>
                    </a:lnTo>
                    <a:lnTo>
                      <a:pt x="851" y="0"/>
                    </a:lnTo>
                    <a:lnTo>
                      <a:pt x="862" y="0"/>
                    </a:lnTo>
                    <a:lnTo>
                      <a:pt x="874" y="0"/>
                    </a:lnTo>
                    <a:lnTo>
                      <a:pt x="931" y="167"/>
                    </a:lnTo>
                    <a:lnTo>
                      <a:pt x="1000" y="328"/>
                    </a:lnTo>
                    <a:lnTo>
                      <a:pt x="1000" y="334"/>
                    </a:lnTo>
                    <a:lnTo>
                      <a:pt x="989" y="340"/>
                    </a:lnTo>
                    <a:lnTo>
                      <a:pt x="977" y="345"/>
                    </a:lnTo>
                    <a:lnTo>
                      <a:pt x="972" y="345"/>
                    </a:lnTo>
                    <a:lnTo>
                      <a:pt x="954" y="311"/>
                    </a:lnTo>
                    <a:lnTo>
                      <a:pt x="943" y="288"/>
                    </a:lnTo>
                    <a:lnTo>
                      <a:pt x="926" y="271"/>
                    </a:lnTo>
                    <a:lnTo>
                      <a:pt x="914" y="259"/>
                    </a:lnTo>
                    <a:lnTo>
                      <a:pt x="891" y="259"/>
                    </a:lnTo>
                    <a:lnTo>
                      <a:pt x="868" y="259"/>
                    </a:lnTo>
                    <a:lnTo>
                      <a:pt x="839" y="265"/>
                    </a:lnTo>
                    <a:lnTo>
                      <a:pt x="753" y="299"/>
                    </a:lnTo>
                    <a:lnTo>
                      <a:pt x="287" y="489"/>
                    </a:lnTo>
                    <a:lnTo>
                      <a:pt x="207" y="524"/>
                    </a:lnTo>
                    <a:lnTo>
                      <a:pt x="178" y="535"/>
                    </a:lnTo>
                    <a:lnTo>
                      <a:pt x="161" y="552"/>
                    </a:lnTo>
                    <a:lnTo>
                      <a:pt x="149" y="570"/>
                    </a:lnTo>
                    <a:lnTo>
                      <a:pt x="144" y="587"/>
                    </a:lnTo>
                    <a:lnTo>
                      <a:pt x="149" y="604"/>
                    </a:lnTo>
                    <a:lnTo>
                      <a:pt x="155" y="633"/>
                    </a:lnTo>
                    <a:lnTo>
                      <a:pt x="161" y="667"/>
                    </a:lnTo>
                    <a:lnTo>
                      <a:pt x="155" y="673"/>
                    </a:lnTo>
                    <a:lnTo>
                      <a:pt x="149" y="679"/>
                    </a:lnTo>
                    <a:lnTo>
                      <a:pt x="138" y="679"/>
                    </a:lnTo>
                    <a:lnTo>
                      <a:pt x="126" y="679"/>
                    </a:lnTo>
                    <a:lnTo>
                      <a:pt x="69" y="512"/>
                    </a:lnTo>
                    <a:lnTo>
                      <a:pt x="0" y="351"/>
                    </a:lnTo>
                    <a:lnTo>
                      <a:pt x="0" y="345"/>
                    </a:lnTo>
                    <a:lnTo>
                      <a:pt x="11" y="340"/>
                    </a:lnTo>
                    <a:lnTo>
                      <a:pt x="17" y="334"/>
                    </a:lnTo>
                    <a:lnTo>
                      <a:pt x="29" y="334"/>
                    </a:lnTo>
                    <a:lnTo>
                      <a:pt x="46" y="368"/>
                    </a:lnTo>
                    <a:lnTo>
                      <a:pt x="63" y="391"/>
                    </a:lnTo>
                    <a:lnTo>
                      <a:pt x="75" y="409"/>
                    </a:lnTo>
                    <a:lnTo>
                      <a:pt x="92" y="420"/>
                    </a:lnTo>
                    <a:lnTo>
                      <a:pt x="109" y="420"/>
                    </a:lnTo>
                    <a:lnTo>
                      <a:pt x="132" y="420"/>
                    </a:lnTo>
                    <a:lnTo>
                      <a:pt x="161" y="414"/>
                    </a:lnTo>
                    <a:lnTo>
                      <a:pt x="247" y="380"/>
                    </a:lnTo>
                    <a:lnTo>
                      <a:pt x="713" y="190"/>
                    </a:lnTo>
                    <a:close/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5" name="CasellaDiTesto 14"/>
            <p:cNvSpPr txBox="1"/>
            <p:nvPr/>
          </p:nvSpPr>
          <p:spPr>
            <a:xfrm>
              <a:off x="7798434" y="1588133"/>
              <a:ext cx="3436606" cy="738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00" b="1" dirty="0">
                  <a:solidFill>
                    <a:srgbClr val="002060"/>
                  </a:solidFill>
                </a:rPr>
                <a:t>Dati Registro Nazionale  PMA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8" y="1733395"/>
            <a:ext cx="2990850" cy="73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7" name="Grafico 56"/>
          <p:cNvGraphicFramePr>
            <a:graphicFrameLocks/>
          </p:cNvGraphicFramePr>
          <p:nvPr/>
        </p:nvGraphicFramePr>
        <p:xfrm>
          <a:off x="97973" y="2411731"/>
          <a:ext cx="4155438" cy="2839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981858" y="5042321"/>
            <a:ext cx="698863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75" b="1" dirty="0">
                <a:solidFill>
                  <a:srgbClr val="002060"/>
                </a:solidFill>
              </a:rPr>
              <a:t>2021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4031385" y="3425324"/>
            <a:ext cx="698863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75" b="1" dirty="0">
                <a:solidFill>
                  <a:srgbClr val="002060"/>
                </a:solidFill>
              </a:rPr>
              <a:t>400249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F5F7DB9-4BB7-4096-AE6E-5324B60B0354}"/>
              </a:ext>
            </a:extLst>
          </p:cNvPr>
          <p:cNvSpPr txBox="1"/>
          <p:nvPr/>
        </p:nvSpPr>
        <p:spPr>
          <a:xfrm>
            <a:off x="4191729" y="5042321"/>
            <a:ext cx="698863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75" b="1" dirty="0">
                <a:solidFill>
                  <a:srgbClr val="002060"/>
                </a:solidFill>
              </a:rPr>
              <a:t>2022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993E9938-E7A0-424B-8D5C-67DB969C76C1}"/>
              </a:ext>
            </a:extLst>
          </p:cNvPr>
          <p:cNvSpPr txBox="1"/>
          <p:nvPr/>
        </p:nvSpPr>
        <p:spPr>
          <a:xfrm>
            <a:off x="4110882" y="3553901"/>
            <a:ext cx="698863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75" b="1" dirty="0">
                <a:solidFill>
                  <a:srgbClr val="002060"/>
                </a:solidFill>
              </a:rPr>
              <a:t>393333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501680F-6626-47F1-B0D4-9672836B6307}"/>
              </a:ext>
            </a:extLst>
          </p:cNvPr>
          <p:cNvCxnSpPr/>
          <p:nvPr/>
        </p:nvCxnSpPr>
        <p:spPr>
          <a:xfrm>
            <a:off x="3931783" y="3522921"/>
            <a:ext cx="278702" cy="688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289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3215D0C6-17DD-DD62-660D-D41EF8E8B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203" y="1435894"/>
            <a:ext cx="4716692" cy="454923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E296B50-70AF-AC15-4773-A24887EB533D}"/>
              </a:ext>
            </a:extLst>
          </p:cNvPr>
          <p:cNvSpPr/>
          <p:nvPr/>
        </p:nvSpPr>
        <p:spPr>
          <a:xfrm>
            <a:off x="0" y="857250"/>
            <a:ext cx="3207544" cy="81768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3B754A7-253C-692D-9DB0-95C6966857CF}"/>
              </a:ext>
            </a:extLst>
          </p:cNvPr>
          <p:cNvSpPr txBox="1"/>
          <p:nvPr/>
        </p:nvSpPr>
        <p:spPr>
          <a:xfrm>
            <a:off x="103240" y="953114"/>
            <a:ext cx="43212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300" dirty="0">
                <a:solidFill>
                  <a:srgbClr val="006FC0"/>
                </a:solidFill>
                <a:latin typeface="Abadi" panose="020B0604020104020204" pitchFamily="34" charset="0"/>
              </a:rPr>
              <a:t>Donazione di ovociti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9151967-5D70-1B8F-A776-5450111B725F}"/>
              </a:ext>
            </a:extLst>
          </p:cNvPr>
          <p:cNvSpPr txBox="1"/>
          <p:nvPr/>
        </p:nvSpPr>
        <p:spPr>
          <a:xfrm>
            <a:off x="103240" y="1674934"/>
            <a:ext cx="43212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solidFill>
                  <a:srgbClr val="0E354A"/>
                </a:solidFill>
                <a:latin typeface="Abadi" panose="020B0604020104020204" pitchFamily="34" charset="0"/>
              </a:rPr>
              <a:t>I dati in Italia (2022)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CE22C5A8-BF6C-61C1-77C2-B47EC677A9A2}"/>
              </a:ext>
            </a:extLst>
          </p:cNvPr>
          <p:cNvGraphicFramePr/>
          <p:nvPr/>
        </p:nvGraphicFramePr>
        <p:xfrm>
          <a:off x="258139" y="2205849"/>
          <a:ext cx="4605791" cy="323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71ED9E-95CE-B2A8-A804-482083FC041A}"/>
              </a:ext>
            </a:extLst>
          </p:cNvPr>
          <p:cNvSpPr txBox="1"/>
          <p:nvPr/>
        </p:nvSpPr>
        <p:spPr>
          <a:xfrm>
            <a:off x="2719978" y="3504682"/>
            <a:ext cx="1002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50" dirty="0">
                <a:latin typeface="Abadi" panose="020B0604020104020204" pitchFamily="34" charset="0"/>
              </a:rPr>
              <a:t>Donazione di ovociti</a:t>
            </a:r>
          </a:p>
          <a:p>
            <a:pPr algn="ctr"/>
            <a:r>
              <a:rPr lang="it-IT" sz="1350" dirty="0">
                <a:latin typeface="Abadi" panose="020B0604020104020204" pitchFamily="34" charset="0"/>
              </a:rPr>
              <a:t>11542</a:t>
            </a:r>
          </a:p>
          <a:p>
            <a:pPr algn="ctr"/>
            <a:r>
              <a:rPr lang="it-IT" sz="1350" dirty="0">
                <a:latin typeface="Abadi" panose="020B0604020104020204" pitchFamily="34" charset="0"/>
              </a:rPr>
              <a:t>79.4%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75C0961-0BC6-6742-8A65-BD33F0885847}"/>
              </a:ext>
            </a:extLst>
          </p:cNvPr>
          <p:cNvSpPr txBox="1"/>
          <p:nvPr/>
        </p:nvSpPr>
        <p:spPr>
          <a:xfrm>
            <a:off x="1162417" y="2604435"/>
            <a:ext cx="1002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50" dirty="0">
                <a:latin typeface="Abadi" panose="020B0604020104020204" pitchFamily="34" charset="0"/>
              </a:rPr>
              <a:t>Donazione di seme</a:t>
            </a:r>
          </a:p>
          <a:p>
            <a:pPr algn="ctr"/>
            <a:r>
              <a:rPr lang="it-IT" sz="1350" dirty="0">
                <a:latin typeface="Abadi" panose="020B0604020104020204" pitchFamily="34" charset="0"/>
              </a:rPr>
              <a:t>2076</a:t>
            </a:r>
          </a:p>
          <a:p>
            <a:pPr algn="ctr"/>
            <a:r>
              <a:rPr lang="it-IT" sz="1350" dirty="0">
                <a:latin typeface="Abadi" panose="020B0604020104020204" pitchFamily="34" charset="0"/>
              </a:rPr>
              <a:t>14.3%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A08A76A-6051-39F0-4A13-C8310F7A6C27}"/>
              </a:ext>
            </a:extLst>
          </p:cNvPr>
          <p:cNvSpPr txBox="1"/>
          <p:nvPr/>
        </p:nvSpPr>
        <p:spPr>
          <a:xfrm>
            <a:off x="1964779" y="2190667"/>
            <a:ext cx="1002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50" dirty="0">
                <a:latin typeface="Abadi" panose="020B0604020104020204" pitchFamily="34" charset="0"/>
              </a:rPr>
              <a:t>Doppia donazione</a:t>
            </a:r>
          </a:p>
          <a:p>
            <a:pPr algn="ctr"/>
            <a:r>
              <a:rPr lang="it-IT" sz="1350" dirty="0">
                <a:latin typeface="Abadi" panose="020B0604020104020204" pitchFamily="34" charset="0"/>
              </a:rPr>
              <a:t>925</a:t>
            </a:r>
          </a:p>
          <a:p>
            <a:pPr algn="ctr"/>
            <a:r>
              <a:rPr lang="it-IT" sz="1350" dirty="0">
                <a:latin typeface="Abadi" panose="020B0604020104020204" pitchFamily="34" charset="0"/>
              </a:rPr>
              <a:t>6.4%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B0492FCD-C5A1-C605-4A5A-F41D10C1C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267" y="1266093"/>
            <a:ext cx="948260" cy="42596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6C550B49-CAE3-11B2-5FA7-A38BE8242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2714" y="1718822"/>
            <a:ext cx="1890083" cy="546906"/>
          </a:xfrm>
          <a:prstGeom prst="rect">
            <a:avLst/>
          </a:prstGeom>
        </p:spPr>
      </p:pic>
      <p:grpSp>
        <p:nvGrpSpPr>
          <p:cNvPr id="26" name="Gruppo 25">
            <a:extLst>
              <a:ext uri="{FF2B5EF4-FFF2-40B4-BE49-F238E27FC236}">
                <a16:creationId xmlns:a16="http://schemas.microsoft.com/office/drawing/2014/main" id="{154E4DF9-3C25-7151-0C14-9FD7AACAB451}"/>
              </a:ext>
            </a:extLst>
          </p:cNvPr>
          <p:cNvGrpSpPr/>
          <p:nvPr/>
        </p:nvGrpSpPr>
        <p:grpSpPr>
          <a:xfrm>
            <a:off x="103240" y="4408311"/>
            <a:ext cx="2750344" cy="1652972"/>
            <a:chOff x="-123825" y="4730238"/>
            <a:chExt cx="3667125" cy="2203962"/>
          </a:xfrm>
        </p:grpSpPr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951027BE-521C-39C9-035D-DD9E3ABD8029}"/>
                </a:ext>
              </a:extLst>
            </p:cNvPr>
            <p:cNvSpPr/>
            <p:nvPr/>
          </p:nvSpPr>
          <p:spPr>
            <a:xfrm>
              <a:off x="-123825" y="4730238"/>
              <a:ext cx="3667125" cy="2203962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FDE4DF92-7F4B-E714-3A54-13322FE25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343" y="4853936"/>
              <a:ext cx="3346787" cy="2004064"/>
            </a:xfrm>
            <a:prstGeom prst="rect">
              <a:avLst/>
            </a:prstGeom>
          </p:spPr>
        </p:pic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8FD6C254-4B7B-4DB0-A132-7826A7DFD129}"/>
              </a:ext>
            </a:extLst>
          </p:cNvPr>
          <p:cNvSpPr/>
          <p:nvPr/>
        </p:nvSpPr>
        <p:spPr>
          <a:xfrm>
            <a:off x="8213272" y="2334986"/>
            <a:ext cx="498021" cy="171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C5E8555-1392-4BFE-8D23-C7DA77F27F97}"/>
              </a:ext>
            </a:extLst>
          </p:cNvPr>
          <p:cNvSpPr/>
          <p:nvPr/>
        </p:nvSpPr>
        <p:spPr>
          <a:xfrm>
            <a:off x="8229600" y="4784271"/>
            <a:ext cx="498021" cy="171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1317549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P spid="13" grpId="0"/>
      <p:bldP spid="14" grpId="0"/>
      <p:bldP spid="2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383A50-8328-FBE5-0621-6A41BC6C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C24C93F-B530-7A4E-F08C-EBE840143E8D}"/>
              </a:ext>
            </a:extLst>
          </p:cNvPr>
          <p:cNvSpPr txBox="1"/>
          <p:nvPr/>
        </p:nvSpPr>
        <p:spPr>
          <a:xfrm>
            <a:off x="380012" y="1686296"/>
            <a:ext cx="2208810" cy="261610"/>
          </a:xfrm>
          <a:prstGeom prst="rect">
            <a:avLst/>
          </a:prstGeom>
          <a:solidFill>
            <a:srgbClr val="CDF0E7"/>
          </a:solidFill>
          <a:ln w="19050">
            <a:solidFill>
              <a:srgbClr val="0C3D5E"/>
            </a:solidFill>
          </a:ln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rgbClr val="1E1E4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DCA n° 182 del 29/04/2019 </a:t>
            </a:r>
            <a:endParaRPr lang="it-IT" sz="1100" dirty="0">
              <a:solidFill>
                <a:srgbClr val="1E1E4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44891A-AEDD-A74F-1646-E75C430FBB1B}"/>
              </a:ext>
            </a:extLst>
          </p:cNvPr>
          <p:cNvSpPr txBox="1"/>
          <p:nvPr/>
        </p:nvSpPr>
        <p:spPr>
          <a:xfrm>
            <a:off x="3364434" y="1009403"/>
            <a:ext cx="1772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58C8A2"/>
                </a:solidFill>
              </a:rPr>
              <a:t>Progetto Pilota</a:t>
            </a:r>
          </a:p>
        </p:txBody>
      </p:sp>
      <p:sp>
        <p:nvSpPr>
          <p:cNvPr id="8" name="Freccia destra 7">
            <a:extLst>
              <a:ext uri="{FF2B5EF4-FFF2-40B4-BE49-F238E27FC236}">
                <a16:creationId xmlns:a16="http://schemas.microsoft.com/office/drawing/2014/main" id="{38AAD83C-74E4-71C4-66FF-DEC089442BAA}"/>
              </a:ext>
            </a:extLst>
          </p:cNvPr>
          <p:cNvSpPr/>
          <p:nvPr/>
        </p:nvSpPr>
        <p:spPr>
          <a:xfrm>
            <a:off x="2737263" y="1763240"/>
            <a:ext cx="1341912" cy="1538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428326-517F-BA84-ADD4-D97198C4092F}"/>
              </a:ext>
            </a:extLst>
          </p:cNvPr>
          <p:cNvSpPr txBox="1"/>
          <p:nvPr/>
        </p:nvSpPr>
        <p:spPr>
          <a:xfrm>
            <a:off x="4166260" y="1471068"/>
            <a:ext cx="4773880" cy="600164"/>
          </a:xfrm>
          <a:prstGeom prst="rect">
            <a:avLst/>
          </a:prstGeom>
          <a:solidFill>
            <a:srgbClr val="CDF0E7"/>
          </a:solidFill>
          <a:ln w="19050"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1E1E4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it-IT" sz="1100" dirty="0">
                <a:solidFill>
                  <a:srgbClr val="1E1E4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 Regione Lazio ha realizzato la Rete per la Preservazione della Fertilità Femminile  mediante l’individuazione dei “Centri per la presa in carico integrata del paziente e per l’esecuzione del PDTA”</a:t>
            </a:r>
            <a:r>
              <a:rPr lang="it-IT" sz="1100" dirty="0">
                <a:solidFill>
                  <a:srgbClr val="1E1E41"/>
                </a:solidFill>
                <a:effectLst/>
              </a:rPr>
              <a:t> </a:t>
            </a:r>
            <a:endParaRPr lang="it-IT" sz="1100" dirty="0">
              <a:solidFill>
                <a:srgbClr val="1E1E4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A9D7C69-48C3-E97C-8F48-028ACCDA922D}"/>
              </a:ext>
            </a:extLst>
          </p:cNvPr>
          <p:cNvSpPr txBox="1"/>
          <p:nvPr/>
        </p:nvSpPr>
        <p:spPr>
          <a:xfrm>
            <a:off x="135084" y="2815962"/>
            <a:ext cx="2541318" cy="253916"/>
          </a:xfrm>
          <a:prstGeom prst="rect">
            <a:avLst/>
          </a:prstGeom>
          <a:solidFill>
            <a:srgbClr val="CDF0E7"/>
          </a:solidFill>
          <a:ln w="19050">
            <a:solidFill>
              <a:srgbClr val="0C3D5E"/>
            </a:solidFill>
          </a:ln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rgbClr val="1E1E4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it-IT" sz="1050" dirty="0">
                <a:solidFill>
                  <a:srgbClr val="1E1E4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eterminazione Regionale n. 24/ 2020</a:t>
            </a:r>
            <a:r>
              <a:rPr lang="it-IT" sz="1050" dirty="0">
                <a:solidFill>
                  <a:srgbClr val="1E1E41"/>
                </a:solidFill>
                <a:effectLst/>
              </a:rPr>
              <a:t> </a:t>
            </a:r>
            <a:endParaRPr lang="it-IT" sz="1050" dirty="0">
              <a:solidFill>
                <a:srgbClr val="1E1E41"/>
              </a:solidFill>
            </a:endParaRPr>
          </a:p>
        </p:txBody>
      </p:sp>
      <p:sp>
        <p:nvSpPr>
          <p:cNvPr id="12" name="Freccia destra 11">
            <a:extLst>
              <a:ext uri="{FF2B5EF4-FFF2-40B4-BE49-F238E27FC236}">
                <a16:creationId xmlns:a16="http://schemas.microsoft.com/office/drawing/2014/main" id="{CB576357-6723-2DF1-20EB-6A4C2CA867CC}"/>
              </a:ext>
            </a:extLst>
          </p:cNvPr>
          <p:cNvSpPr/>
          <p:nvPr/>
        </p:nvSpPr>
        <p:spPr>
          <a:xfrm>
            <a:off x="2737263" y="2915990"/>
            <a:ext cx="1341912" cy="1538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8C135DA-B8D9-FE20-8521-F2284C303B87}"/>
              </a:ext>
            </a:extLst>
          </p:cNvPr>
          <p:cNvSpPr txBox="1"/>
          <p:nvPr/>
        </p:nvSpPr>
        <p:spPr>
          <a:xfrm>
            <a:off x="4162540" y="2500569"/>
            <a:ext cx="4712524" cy="1061829"/>
          </a:xfrm>
          <a:prstGeom prst="rect">
            <a:avLst/>
          </a:prstGeom>
          <a:solidFill>
            <a:srgbClr val="CDF0E7"/>
          </a:solidFill>
          <a:ln w="19050">
            <a:solidFill>
              <a:srgbClr val="0C3D5E"/>
            </a:solidFill>
          </a:ln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1E1E4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it-IT" sz="1050" dirty="0">
                <a:solidFill>
                  <a:srgbClr val="1E1E4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iene istituita la </a:t>
            </a:r>
            <a:r>
              <a:rPr lang="it-IT" sz="1050" b="1" dirty="0">
                <a:solidFill>
                  <a:srgbClr val="1E1E4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Rete oncologica regionale per la gestione del tumore della mammella</a:t>
            </a:r>
            <a:r>
              <a:rPr lang="it-IT" sz="1050" b="1" dirty="0">
                <a:solidFill>
                  <a:srgbClr val="1E1E41"/>
                </a:solidFill>
                <a:effectLst/>
              </a:rPr>
              <a:t> e la </a:t>
            </a:r>
            <a:r>
              <a:rPr lang="it-IT" sz="1050" b="1" dirty="0">
                <a:solidFill>
                  <a:srgbClr val="1E1E4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Biobanca Regionale Ovociti </a:t>
            </a:r>
            <a:r>
              <a:rPr lang="it-IT" sz="1050" dirty="0">
                <a:solidFill>
                  <a:srgbClr val="1E1E4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per la  preservazione della fertilità nelle donne affette da patologie oncologiche o a rischio di esaurimento della funzionalità ovarica presso  </a:t>
            </a:r>
            <a:r>
              <a:rPr lang="it-IT" sz="1050" b="1" dirty="0">
                <a:solidFill>
                  <a:srgbClr val="1E1E4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l’Ospedale Sandro Pertini </a:t>
            </a:r>
            <a:r>
              <a:rPr lang="it-IT" sz="1050" dirty="0">
                <a:solidFill>
                  <a:srgbClr val="1E1E4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-  Centro PMA ASL Roma2  con un apposito finanziamento derivante dai Fondi Finalizzati Ministero Salute Legge 40/2024. </a:t>
            </a:r>
            <a:endParaRPr lang="it-IT" sz="1050" dirty="0">
              <a:solidFill>
                <a:srgbClr val="1E1E4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53A47A2-9D18-40BE-8F60-CADB8F368F44}"/>
              </a:ext>
            </a:extLst>
          </p:cNvPr>
          <p:cNvSpPr txBox="1"/>
          <p:nvPr/>
        </p:nvSpPr>
        <p:spPr>
          <a:xfrm>
            <a:off x="135083" y="4719088"/>
            <a:ext cx="4907477" cy="1335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449580" algn="l"/>
              </a:tabLst>
            </a:pPr>
            <a:r>
              <a:rPr lang="it-IT" sz="1100" b="1" dirty="0">
                <a:solidFill>
                  <a:srgbClr val="1E1E4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Pertanto, per quanto su dimostrato, si ritiene  che anche le donne affetti da </a:t>
            </a:r>
            <a:r>
              <a:rPr lang="it-IT" sz="1100" b="1" dirty="0">
                <a:solidFill>
                  <a:srgbClr val="1E1E41"/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Endometriosi di III o IV grado e/o in tutti quei casi in cui si prefigura una compromissione della qualità e della riserva ovarica conseguente alla patologia </a:t>
            </a:r>
            <a:r>
              <a:rPr lang="it-IT" sz="1100" b="1" dirty="0" err="1">
                <a:solidFill>
                  <a:srgbClr val="1E1E41"/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endometriosica</a:t>
            </a:r>
            <a:r>
              <a:rPr lang="it-IT" sz="1100" b="1" dirty="0">
                <a:solidFill>
                  <a:srgbClr val="1E1E41"/>
                </a:solidFill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, debbano poter accedere alla preservazione  della fertilità presso la Biobanca del Pertini.</a:t>
            </a:r>
            <a:endParaRPr lang="it-IT" sz="14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DA3ECAB-8DDA-6B44-EB5F-C608975CC8B6}"/>
              </a:ext>
            </a:extLst>
          </p:cNvPr>
          <p:cNvSpPr txBox="1"/>
          <p:nvPr/>
        </p:nvSpPr>
        <p:spPr>
          <a:xfrm>
            <a:off x="5266975" y="4719088"/>
            <a:ext cx="3511374" cy="1335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449580" algn="l"/>
              </a:tabLst>
            </a:pPr>
            <a:r>
              <a:rPr lang="it-IT" sz="1100" b="1" dirty="0">
                <a:solidFill>
                  <a:srgbClr val="0C3D5E"/>
                </a:solidFill>
                <a:effectLst/>
                <a:highlight>
                  <a:srgbClr val="CDF0E7"/>
                </a:highlight>
                <a:ea typeface="MS Mincho" panose="02020609040205080304" pitchFamily="49" charset="-128"/>
                <a:cs typeface="Calibri" panose="020F0502020204030204" pitchFamily="34" charset="0"/>
              </a:rPr>
              <a:t>Progetto pilota, per il trattamento di 100 donne affetti da endometriosi  mediante  un finanziamento di 200.000 euro comprensivo del costo del personale a favore della ASL Roma 2 Centro di PMA del Pertini  a far capo sul Bilancio 2025.</a:t>
            </a:r>
            <a:endParaRPr lang="it-IT" sz="1100" dirty="0">
              <a:solidFill>
                <a:srgbClr val="0C3D5E"/>
              </a:solidFill>
              <a:effectLst/>
              <a:highlight>
                <a:srgbClr val="CDF0E7"/>
              </a:highlight>
              <a:ea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86EE050-B2B4-4B4B-AEDE-AEEC19467FF8}"/>
              </a:ext>
            </a:extLst>
          </p:cNvPr>
          <p:cNvSpPr txBox="1"/>
          <p:nvPr/>
        </p:nvSpPr>
        <p:spPr>
          <a:xfrm>
            <a:off x="319150" y="4000307"/>
            <a:ext cx="2357251" cy="253916"/>
          </a:xfrm>
          <a:prstGeom prst="rect">
            <a:avLst/>
          </a:prstGeom>
          <a:solidFill>
            <a:srgbClr val="CDF0E7"/>
          </a:solidFill>
          <a:ln w="19050">
            <a:solidFill>
              <a:srgbClr val="0C3D5E"/>
            </a:solidFill>
          </a:ln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rgbClr val="1E1E4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it-IT" sz="1050" dirty="0">
                <a:solidFill>
                  <a:srgbClr val="1E1E4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elibera Regionale n. 1182/ 202a</a:t>
            </a:r>
            <a:r>
              <a:rPr lang="it-IT" sz="1050" dirty="0">
                <a:solidFill>
                  <a:srgbClr val="1E1E41"/>
                </a:solidFill>
                <a:effectLst/>
              </a:rPr>
              <a:t> </a:t>
            </a:r>
            <a:endParaRPr lang="it-IT" sz="1050" dirty="0">
              <a:solidFill>
                <a:srgbClr val="1E1E41"/>
              </a:solidFill>
            </a:endParaRPr>
          </a:p>
        </p:txBody>
      </p:sp>
      <p:sp>
        <p:nvSpPr>
          <p:cNvPr id="17" name="Freccia destra 11">
            <a:extLst>
              <a:ext uri="{FF2B5EF4-FFF2-40B4-BE49-F238E27FC236}">
                <a16:creationId xmlns:a16="http://schemas.microsoft.com/office/drawing/2014/main" id="{D3458ACA-BCA9-4DFF-A3E9-EBCB5C934A49}"/>
              </a:ext>
            </a:extLst>
          </p:cNvPr>
          <p:cNvSpPr/>
          <p:nvPr/>
        </p:nvSpPr>
        <p:spPr>
          <a:xfrm>
            <a:off x="2737263" y="4100335"/>
            <a:ext cx="1341912" cy="1538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75FDC1B-E43A-4645-96FB-F0F0663C83D5}"/>
              </a:ext>
            </a:extLst>
          </p:cNvPr>
          <p:cNvSpPr txBox="1"/>
          <p:nvPr/>
        </p:nvSpPr>
        <p:spPr>
          <a:xfrm>
            <a:off x="4162540" y="3684914"/>
            <a:ext cx="4712524" cy="577081"/>
          </a:xfrm>
          <a:prstGeom prst="rect">
            <a:avLst/>
          </a:prstGeom>
          <a:solidFill>
            <a:srgbClr val="CDF0E7"/>
          </a:solidFill>
          <a:ln w="19050">
            <a:solidFill>
              <a:srgbClr val="0C3D5E"/>
            </a:solidFill>
          </a:ln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1E1E4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Istituzione Rete Regionale PMA </a:t>
            </a:r>
            <a:r>
              <a:rPr lang="it-IT" sz="1050" dirty="0">
                <a:solidFill>
                  <a:srgbClr val="1E1E4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Definizione centri Hub e </a:t>
            </a:r>
            <a:r>
              <a:rPr lang="it-IT" sz="1050" dirty="0" err="1">
                <a:solidFill>
                  <a:srgbClr val="1E1E4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Spoke</a:t>
            </a:r>
            <a:r>
              <a:rPr lang="it-IT" sz="1050" dirty="0">
                <a:solidFill>
                  <a:srgbClr val="1E1E4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– Centro PMA Ospedale Pertini viene individuato come Hub Regionale  e fra i compiti vi è la preservazione delle fertilità per presenza di una Biobanca dedicata.</a:t>
            </a:r>
            <a:endParaRPr lang="it-IT" sz="1050" dirty="0">
              <a:solidFill>
                <a:srgbClr val="1E1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58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5615FD1-A40F-4656-977A-0D2FAB47B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382207"/>
            <a:ext cx="7535333" cy="36185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48D958B-68EB-4AD0-8B96-6CDCF7B0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870" y="857250"/>
            <a:ext cx="948260" cy="54690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44829D-5B95-4019-AEE6-C122134B7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600" y="1581968"/>
            <a:ext cx="3230033" cy="54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1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vestiti, persona, Attrezzature mediche, Viso umano&#10;&#10;Descrizione generata automaticamente">
            <a:extLst>
              <a:ext uri="{FF2B5EF4-FFF2-40B4-BE49-F238E27FC236}">
                <a16:creationId xmlns:a16="http://schemas.microsoft.com/office/drawing/2014/main" id="{31A18539-FC41-682F-09D8-D6789519E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0" y="1311614"/>
            <a:ext cx="4214754" cy="2343494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F2AEA5ED-71DA-F563-1F1D-E3C3E276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751" y="1709641"/>
            <a:ext cx="4281298" cy="9583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1200" dirty="0"/>
              <a:t>In Europa </a:t>
            </a:r>
            <a:r>
              <a:rPr lang="it-IT" sz="1200" b="1" dirty="0">
                <a:solidFill>
                  <a:srgbClr val="0F9ED5"/>
                </a:solidFill>
              </a:rPr>
              <a:t>+25/30% </a:t>
            </a:r>
            <a:r>
              <a:rPr lang="it-IT" sz="1200" dirty="0"/>
              <a:t>all’anno dal 2016 ad oggi (dati ESHRE) </a:t>
            </a:r>
          </a:p>
          <a:p>
            <a:pPr marL="0" indent="0">
              <a:buNone/>
            </a:pPr>
            <a:r>
              <a:rPr lang="it-IT" sz="1200" dirty="0"/>
              <a:t>In USA </a:t>
            </a:r>
            <a:r>
              <a:rPr lang="it-IT" sz="1200" b="1" dirty="0">
                <a:solidFill>
                  <a:srgbClr val="0F9ED5"/>
                </a:solidFill>
              </a:rPr>
              <a:t>+46% </a:t>
            </a:r>
            <a:r>
              <a:rPr lang="it-IT" sz="1200" dirty="0"/>
              <a:t>(SART e ESHRE) </a:t>
            </a:r>
          </a:p>
          <a:p>
            <a:pPr marL="0" indent="0">
              <a:buNone/>
            </a:pPr>
            <a:r>
              <a:rPr lang="it-IT" sz="1200" dirty="0"/>
              <a:t>In Australia e Nuova Zelanda </a:t>
            </a:r>
            <a:r>
              <a:rPr lang="it-IT" sz="1200" b="1" dirty="0">
                <a:solidFill>
                  <a:srgbClr val="0F9ED5"/>
                </a:solidFill>
              </a:rPr>
              <a:t>46-70%</a:t>
            </a:r>
            <a:r>
              <a:rPr lang="it-IT" sz="1200" dirty="0"/>
              <a:t> nel biennio 2020-2021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000C458-351E-48F7-B223-DF6F98E6BB0B}"/>
              </a:ext>
            </a:extLst>
          </p:cNvPr>
          <p:cNvSpPr txBox="1">
            <a:spLocks/>
          </p:cNvSpPr>
          <p:nvPr/>
        </p:nvSpPr>
        <p:spPr>
          <a:xfrm>
            <a:off x="481693" y="3429000"/>
            <a:ext cx="8180615" cy="2343494"/>
          </a:xfr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dirty="0">
                <a:highlight>
                  <a:srgbClr val="FFFF00"/>
                </a:highlight>
              </a:rPr>
              <a:t>Minore ricorso all’ovodonazione </a:t>
            </a:r>
            <a:r>
              <a:rPr lang="it-IT" sz="1350" b="1" dirty="0">
                <a:highlight>
                  <a:srgbClr val="FFFF00"/>
                </a:highlight>
              </a:rPr>
              <a:t>(15.131 cicli nel 2022 pari al 13.8%) </a:t>
            </a:r>
            <a:endParaRPr lang="it-IT" sz="1500" b="1" dirty="0">
              <a:highlight>
                <a:srgbClr val="FFFF00"/>
              </a:highlight>
            </a:endParaRPr>
          </a:p>
          <a:p>
            <a:r>
              <a:rPr lang="it-IT" sz="1500" dirty="0">
                <a:highlight>
                  <a:srgbClr val="FFFF00"/>
                </a:highlight>
              </a:rPr>
              <a:t>Minore rischio di anomalie cromosomiche </a:t>
            </a:r>
            <a:r>
              <a:rPr lang="it-IT" sz="1350" b="1" dirty="0">
                <a:highlight>
                  <a:srgbClr val="FFFF00"/>
                </a:highlight>
              </a:rPr>
              <a:t>(1/526 a 20 anni vs 1/21 a 45 anni)</a:t>
            </a:r>
            <a:endParaRPr lang="it-IT" sz="1500" b="1" dirty="0">
              <a:highlight>
                <a:srgbClr val="FFFF00"/>
              </a:highlight>
            </a:endParaRPr>
          </a:p>
          <a:p>
            <a:r>
              <a:rPr lang="it-IT" sz="1500" dirty="0">
                <a:highlight>
                  <a:srgbClr val="FFFF00"/>
                </a:highlight>
              </a:rPr>
              <a:t>Maggiore autonomia delle donne rispetto alle scelte riproduttive </a:t>
            </a:r>
            <a:r>
              <a:rPr lang="it-IT" sz="1200" dirty="0"/>
              <a:t/>
            </a:r>
            <a:br>
              <a:rPr lang="it-IT" sz="1200" dirty="0"/>
            </a:br>
            <a:endParaRPr lang="it-IT" sz="1200" b="1" dirty="0"/>
          </a:p>
          <a:p>
            <a:r>
              <a:rPr lang="it-IT" sz="1200" b="1" dirty="0"/>
              <a:t>Gli ovociti non utilizzati dalle pazienti più giovani potrebbero essere donati ai fini dell’ovodonazione</a:t>
            </a:r>
            <a:endParaRPr lang="it-IT" sz="1200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269BABE-0057-4FAD-8094-244BA4F3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19" y="3429001"/>
            <a:ext cx="2587325" cy="452216"/>
          </a:xfrm>
        </p:spPr>
        <p:txBody>
          <a:bodyPr anchor="ctr">
            <a:noAutofit/>
          </a:bodyPr>
          <a:lstStyle/>
          <a:p>
            <a:r>
              <a:rPr lang="it-IT" sz="2400" dirty="0"/>
              <a:t>Vantaggi del «social freezing»</a:t>
            </a:r>
          </a:p>
        </p:txBody>
      </p:sp>
    </p:spTree>
    <p:extLst>
      <p:ext uri="{BB962C8B-B14F-4D97-AF65-F5344CB8AC3E}">
        <p14:creationId xmlns:p14="http://schemas.microsoft.com/office/powerpoint/2010/main" val="1371071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7FC30E1B-28A8-41A7-90F8-7228BCAEE300}"/>
              </a:ext>
            </a:extLst>
          </p:cNvPr>
          <p:cNvSpPr txBox="1">
            <a:spLocks/>
          </p:cNvSpPr>
          <p:nvPr/>
        </p:nvSpPr>
        <p:spPr>
          <a:xfrm>
            <a:off x="6262688" y="1795463"/>
            <a:ext cx="3008312" cy="46910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b="1" dirty="0">
                <a:latin typeface="+mj-lt"/>
              </a:rPr>
              <a:t>BIOLOGI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dirty="0">
                <a:latin typeface="+mj-lt"/>
              </a:rPr>
              <a:t>Emanuele Licata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dirty="0" err="1">
                <a:latin typeface="+mj-lt"/>
              </a:rPr>
              <a:t>Mariagrazia</a:t>
            </a:r>
            <a:r>
              <a:rPr lang="it-IT" sz="1600" dirty="0">
                <a:latin typeface="+mj-lt"/>
              </a:rPr>
              <a:t> Gallo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dirty="0">
                <a:latin typeface="+mj-lt"/>
              </a:rPr>
              <a:t>Gemma Paciotti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dirty="0">
                <a:latin typeface="+mj-lt"/>
              </a:rPr>
              <a:t>Renata Passerini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1600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b="1" dirty="0">
                <a:latin typeface="+mj-lt"/>
              </a:rPr>
              <a:t>OSTETRICHE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b="1" dirty="0">
                <a:latin typeface="+mj-lt"/>
              </a:rPr>
              <a:t>Monica Papalia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dirty="0">
                <a:latin typeface="+mj-lt"/>
              </a:rPr>
              <a:t>Alessandra Gioia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dirty="0">
                <a:latin typeface="+mj-lt"/>
              </a:rPr>
              <a:t>Alessandra Iorio Gnisci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dirty="0">
                <a:latin typeface="+mj-lt"/>
              </a:rPr>
              <a:t>Chiara </a:t>
            </a:r>
            <a:r>
              <a:rPr lang="it-IT" sz="1600" dirty="0" err="1">
                <a:latin typeface="+mj-lt"/>
              </a:rPr>
              <a:t>Arbanti</a:t>
            </a:r>
            <a:endParaRPr lang="it-IT" sz="1600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dirty="0">
                <a:latin typeface="+mj-lt"/>
              </a:rPr>
              <a:t>Deborah Aquilanti</a:t>
            </a:r>
            <a:br>
              <a:rPr lang="it-IT" sz="1600" dirty="0">
                <a:latin typeface="+mj-lt"/>
              </a:rPr>
            </a:br>
            <a:r>
              <a:rPr lang="it-IT" sz="1600" dirty="0">
                <a:latin typeface="+mj-lt"/>
              </a:rPr>
              <a:t>Roberta Laurenzi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>
                <a:latin typeface="+mj-lt"/>
              </a:rPr>
              <a:t>Lorena Oddi</a:t>
            </a:r>
            <a:endParaRPr lang="it-IT" sz="1600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1600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/>
          </a:p>
        </p:txBody>
      </p:sp>
      <p:pic>
        <p:nvPicPr>
          <p:cNvPr id="89091" name="Immagine 1">
            <a:extLst>
              <a:ext uri="{FF2B5EF4-FFF2-40B4-BE49-F238E27FC236}">
                <a16:creationId xmlns:a16="http://schemas.microsoft.com/office/drawing/2014/main" id="{C0426F5A-16B4-4CEC-83DB-316EBEA41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5595938"/>
            <a:ext cx="9525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18904-08C6-4200-A28C-F513345753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78FC1D4E-5DB0-407F-91AD-02F1FD7BAB8F}"/>
              </a:ext>
            </a:extLst>
          </p:cNvPr>
          <p:cNvSpPr txBox="1">
            <a:spLocks/>
          </p:cNvSpPr>
          <p:nvPr/>
        </p:nvSpPr>
        <p:spPr>
          <a:xfrm>
            <a:off x="1575244" y="1107056"/>
            <a:ext cx="5688632" cy="52638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dirty="0"/>
              <a:t>Grazie per l’attenzione!</a:t>
            </a:r>
          </a:p>
        </p:txBody>
      </p:sp>
      <p:sp>
        <p:nvSpPr>
          <p:cNvPr id="7" name="Segnaposto testo 7">
            <a:extLst>
              <a:ext uri="{FF2B5EF4-FFF2-40B4-BE49-F238E27FC236}">
                <a16:creationId xmlns:a16="http://schemas.microsoft.com/office/drawing/2014/main" id="{474A3BDE-524D-49ED-BE84-AA66EE2FC8B4}"/>
              </a:ext>
            </a:extLst>
          </p:cNvPr>
          <p:cNvSpPr txBox="1">
            <a:spLocks/>
          </p:cNvSpPr>
          <p:nvPr/>
        </p:nvSpPr>
        <p:spPr>
          <a:xfrm>
            <a:off x="439738" y="1976438"/>
            <a:ext cx="3008312" cy="46910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b="1" dirty="0">
                <a:latin typeface="+mj-lt"/>
              </a:rPr>
              <a:t>MEDICI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b="1" dirty="0">
                <a:latin typeface="+mj-lt"/>
              </a:rPr>
              <a:t>Rocco </a:t>
            </a:r>
            <a:r>
              <a:rPr lang="it-IT" sz="1600" b="1" dirty="0" err="1">
                <a:latin typeface="+mj-lt"/>
              </a:rPr>
              <a:t>Rago</a:t>
            </a:r>
            <a:endParaRPr lang="it-IT" sz="1600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dirty="0">
                <a:latin typeface="+mj-lt"/>
              </a:rPr>
              <a:t>Alessandro Dal Lago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dirty="0">
                <a:latin typeface="+mj-lt"/>
              </a:rPr>
              <a:t>Marcello </a:t>
            </a:r>
            <a:r>
              <a:rPr lang="it-IT" sz="1600" dirty="0" err="1">
                <a:latin typeface="+mj-lt"/>
              </a:rPr>
              <a:t>Amodei</a:t>
            </a:r>
            <a:endParaRPr lang="it-IT" sz="1600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dirty="0">
                <a:latin typeface="+mj-lt"/>
              </a:rPr>
              <a:t>Caterina Meneghini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dirty="0">
                <a:latin typeface="+mj-lt"/>
              </a:rPr>
              <a:t>Cristina Fabiani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dirty="0">
                <a:latin typeface="+mj-lt"/>
              </a:rPr>
              <a:t>Domenico Antonaci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dirty="0">
                <a:latin typeface="+mj-lt"/>
              </a:rPr>
              <a:t>Donatella Miriello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dirty="0">
                <a:latin typeface="+mj-lt"/>
              </a:rPr>
              <a:t>Roberta Corno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dirty="0">
                <a:latin typeface="+mj-lt"/>
              </a:rPr>
              <a:t>Antonella Guarino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dirty="0">
                <a:latin typeface="+mj-lt"/>
              </a:rPr>
              <a:t>Francesco Galanti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1600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b="1" dirty="0">
                <a:latin typeface="+mj-lt"/>
              </a:rPr>
              <a:t>PSICOLOGA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1600" dirty="0">
                <a:latin typeface="+mj-lt"/>
              </a:rPr>
              <a:t>Teresa </a:t>
            </a:r>
            <a:r>
              <a:rPr lang="it-IT" sz="1600" dirty="0" err="1">
                <a:latin typeface="+mj-lt"/>
              </a:rPr>
              <a:t>Cocchiaro</a:t>
            </a:r>
            <a:endParaRPr lang="it-IT" sz="1600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1600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1600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1600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1600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1600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1600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/>
          </a:p>
        </p:txBody>
      </p:sp>
      <p:pic>
        <p:nvPicPr>
          <p:cNvPr id="89095" name="Immagine 8" descr="Metalmarious_Medicine_And_A_Stethoscope_clip_art_hight.PNG">
            <a:extLst>
              <a:ext uri="{FF2B5EF4-FFF2-40B4-BE49-F238E27FC236}">
                <a16:creationId xmlns:a16="http://schemas.microsoft.com/office/drawing/2014/main" id="{F5BCE411-067E-4CB5-BD02-D127F9A53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4082">
            <a:off x="1571625" y="1473200"/>
            <a:ext cx="8159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Immagine 9" descr="microscope-clip-art-44865.jpg">
            <a:extLst>
              <a:ext uri="{FF2B5EF4-FFF2-40B4-BE49-F238E27FC236}">
                <a16:creationId xmlns:a16="http://schemas.microsoft.com/office/drawing/2014/main" id="{C8727D6A-9FD1-4126-82B1-B9305985B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6039">
            <a:off x="8207375" y="2232025"/>
            <a:ext cx="6715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Immagine 13" descr="imagesCASSE8ZE.jpg">
            <a:extLst>
              <a:ext uri="{FF2B5EF4-FFF2-40B4-BE49-F238E27FC236}">
                <a16:creationId xmlns:a16="http://schemas.microsoft.com/office/drawing/2014/main" id="{E5538F44-BB19-47B7-BB52-E2363E03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492625"/>
            <a:ext cx="59848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8" name="Immagine 1">
            <a:extLst>
              <a:ext uri="{FF2B5EF4-FFF2-40B4-BE49-F238E27FC236}">
                <a16:creationId xmlns:a16="http://schemas.microsoft.com/office/drawing/2014/main" id="{943FC086-E313-4DB4-B2CC-896923723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941513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041" y="1848055"/>
            <a:ext cx="3486043" cy="1401137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4910574" y="3559343"/>
            <a:ext cx="2447597" cy="808050"/>
          </a:xfrm>
          <a:prstGeom prst="ellipse">
            <a:avLst/>
          </a:prstGeom>
          <a:solidFill>
            <a:srgbClr val="FFCCFF"/>
          </a:solidFill>
          <a:ln>
            <a:solidFill>
              <a:srgbClr val="FF00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rgbClr val="FF0000"/>
                </a:solidFill>
              </a:rPr>
              <a:t>OSPEDALE </a:t>
            </a:r>
          </a:p>
          <a:p>
            <a:pPr algn="ctr"/>
            <a:r>
              <a:rPr lang="it-IT" sz="1350" b="1" dirty="0">
                <a:solidFill>
                  <a:srgbClr val="FF0000"/>
                </a:solidFill>
              </a:rPr>
              <a:t>S. PERTINI</a:t>
            </a:r>
          </a:p>
          <a:p>
            <a:pPr algn="ctr"/>
            <a:r>
              <a:rPr lang="it-IT" sz="900" b="1" dirty="0">
                <a:solidFill>
                  <a:srgbClr val="660033"/>
                </a:solidFill>
              </a:rPr>
              <a:t>BIOBANCA DEGLI OVOCITI </a:t>
            </a:r>
            <a:r>
              <a:rPr lang="it-IT" sz="900" b="1" dirty="0"/>
              <a:t>’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891935" y="1495826"/>
            <a:ext cx="536013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  <a:latin typeface="+mj-lt"/>
              </a:rPr>
              <a:t>  “LA RETE ONCOFERTILITA’ DEL LAZIO”  (2019)</a:t>
            </a:r>
          </a:p>
        </p:txBody>
      </p:sp>
      <p:sp>
        <p:nvSpPr>
          <p:cNvPr id="8" name="Ovale 7"/>
          <p:cNvSpPr/>
          <p:nvPr/>
        </p:nvSpPr>
        <p:spPr>
          <a:xfrm>
            <a:off x="1640043" y="3638512"/>
            <a:ext cx="2732294" cy="771992"/>
          </a:xfrm>
          <a:prstGeom prst="ellipse">
            <a:avLst/>
          </a:prstGeom>
          <a:solidFill>
            <a:srgbClr val="FFCCFF"/>
          </a:solidFill>
          <a:ln>
            <a:solidFill>
              <a:srgbClr val="FF00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rgbClr val="FF0000"/>
                </a:solidFill>
              </a:rPr>
              <a:t>IFO</a:t>
            </a:r>
            <a:r>
              <a:rPr lang="it-IT" sz="105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900" b="1" dirty="0">
                <a:solidFill>
                  <a:srgbClr val="660033"/>
                </a:solidFill>
              </a:rPr>
              <a:t>BIOBANCA TESSUTO OVARICO</a:t>
            </a:r>
          </a:p>
        </p:txBody>
      </p:sp>
      <p:pic>
        <p:nvPicPr>
          <p:cNvPr id="9" name="Picture 2" descr="Risultato immagine per asl rom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2993" y="3385738"/>
            <a:ext cx="1242761" cy="2869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" name="Picture 4" descr="Risultato immagine per ire is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6895" y="3251261"/>
            <a:ext cx="821027" cy="537778"/>
          </a:xfrm>
          <a:prstGeom prst="rect">
            <a:avLst/>
          </a:prstGeom>
          <a:noFill/>
        </p:spPr>
      </p:pic>
      <p:sp>
        <p:nvSpPr>
          <p:cNvPr id="11" name="Ovale 10"/>
          <p:cNvSpPr/>
          <p:nvPr/>
        </p:nvSpPr>
        <p:spPr>
          <a:xfrm>
            <a:off x="3236316" y="4773492"/>
            <a:ext cx="2898058" cy="6299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>
                <a:solidFill>
                  <a:srgbClr val="FF0000"/>
                </a:solidFill>
              </a:rPr>
              <a:t>POL. UMBERTO 1 </a:t>
            </a:r>
          </a:p>
          <a:p>
            <a:pPr algn="ctr"/>
            <a:r>
              <a:rPr lang="it-IT" sz="1050" b="1" dirty="0"/>
              <a:t>BIOBANCA LIQUIDO  SEMINALE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28" y="4493452"/>
            <a:ext cx="1756631" cy="406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95130" y="5627916"/>
            <a:ext cx="7381163" cy="30008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/>
            <a:r>
              <a:rPr lang="it-IT" sz="1350" dirty="0">
                <a:solidFill>
                  <a:srgbClr val="FFFF00"/>
                </a:solidFill>
              </a:rPr>
              <a:t>CONVENZIONE  CON IL CENTRO DI RIFERIMENTO NAZIONALE TRAPIANTO DI UTERO</a:t>
            </a:r>
          </a:p>
        </p:txBody>
      </p:sp>
    </p:spTree>
    <p:extLst>
      <p:ext uri="{BB962C8B-B14F-4D97-AF65-F5344CB8AC3E}">
        <p14:creationId xmlns:p14="http://schemas.microsoft.com/office/powerpoint/2010/main" val="66535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045" r="3452" b="7112"/>
          <a:stretch>
            <a:fillRect/>
          </a:stretch>
        </p:blipFill>
        <p:spPr bwMode="auto">
          <a:xfrm>
            <a:off x="1143003" y="3126314"/>
            <a:ext cx="3435856" cy="245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1470"/>
          <a:stretch>
            <a:fillRect/>
          </a:stretch>
        </p:blipFill>
        <p:spPr bwMode="auto">
          <a:xfrm>
            <a:off x="4541099" y="3126314"/>
            <a:ext cx="3459900" cy="2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regione-lazio-1-1-1200x6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869686"/>
            <a:ext cx="1620000" cy="810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8856" y="2542729"/>
            <a:ext cx="6480000" cy="4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9F73BA4-0263-FBD1-7213-636DBCA305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78" t="10449" r="4796" b="13774"/>
          <a:stretch/>
        </p:blipFill>
        <p:spPr>
          <a:xfrm>
            <a:off x="2260713" y="936229"/>
            <a:ext cx="4636286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7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reast Cancer Ribbon PNG, Cancer Symbol Free Download - Free Transparent  PNG Logos">
            <a:extLst>
              <a:ext uri="{FF2B5EF4-FFF2-40B4-BE49-F238E27FC236}">
                <a16:creationId xmlns:a16="http://schemas.microsoft.com/office/drawing/2014/main" id="{B9492631-B1BF-5CEE-8E8A-3E04CFF2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827" y="1326363"/>
            <a:ext cx="497813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944C80C-A796-615D-DD28-B9333490C7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2804"/>
          <a:stretch/>
        </p:blipFill>
        <p:spPr>
          <a:xfrm>
            <a:off x="222211" y="1889279"/>
            <a:ext cx="4032575" cy="326709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E78776-2260-F7AC-0557-78416B8885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163"/>
          <a:stretch/>
        </p:blipFill>
        <p:spPr>
          <a:xfrm>
            <a:off x="3971555" y="2136364"/>
            <a:ext cx="4772084" cy="289561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E8C476-15B0-FAB6-E9C1-FCE9ACAA64BC}"/>
              </a:ext>
            </a:extLst>
          </p:cNvPr>
          <p:cNvSpPr txBox="1"/>
          <p:nvPr/>
        </p:nvSpPr>
        <p:spPr>
          <a:xfrm>
            <a:off x="3770503" y="1486252"/>
            <a:ext cx="177484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BRCA carriers</a:t>
            </a:r>
          </a:p>
        </p:txBody>
      </p:sp>
      <p:pic>
        <p:nvPicPr>
          <p:cNvPr id="2" name="Picture 2" descr="LOGO-ROMA-2">
            <a:extLst>
              <a:ext uri="{FF2B5EF4-FFF2-40B4-BE49-F238E27FC236}">
                <a16:creationId xmlns:a16="http://schemas.microsoft.com/office/drawing/2014/main" id="{5B372698-FF2A-7451-5DEC-5976816DD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616" y="1073334"/>
            <a:ext cx="1028700" cy="33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82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piè di pagina 5">
            <a:extLst>
              <a:ext uri="{FF2B5EF4-FFF2-40B4-BE49-F238E27FC236}">
                <a16:creationId xmlns:a16="http://schemas.microsoft.com/office/drawing/2014/main" id="{9545D827-8385-4DF6-A9B1-B1C35211B82D}"/>
              </a:ext>
            </a:extLst>
          </p:cNvPr>
          <p:cNvSpPr txBox="1">
            <a:spLocks/>
          </p:cNvSpPr>
          <p:nvPr/>
        </p:nvSpPr>
        <p:spPr bwMode="auto">
          <a:xfrm>
            <a:off x="2041923" y="5444730"/>
            <a:ext cx="2244328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825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825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altLang="it-IT" sz="825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8915" name="Immagine 11">
            <a:extLst>
              <a:ext uri="{FF2B5EF4-FFF2-40B4-BE49-F238E27FC236}">
                <a16:creationId xmlns:a16="http://schemas.microsoft.com/office/drawing/2014/main" id="{67EB1346-A20A-4D93-A410-D383BC7F2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1" y="2825096"/>
            <a:ext cx="3859526" cy="153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Immagine 5">
            <a:extLst>
              <a:ext uri="{FF2B5EF4-FFF2-40B4-BE49-F238E27FC236}">
                <a16:creationId xmlns:a16="http://schemas.microsoft.com/office/drawing/2014/main" id="{4C81C3F2-FE2F-41B5-9163-E21EC11A1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31" y="4309697"/>
            <a:ext cx="1738313" cy="108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7" name="Gruppo 13">
            <a:extLst>
              <a:ext uri="{FF2B5EF4-FFF2-40B4-BE49-F238E27FC236}">
                <a16:creationId xmlns:a16="http://schemas.microsoft.com/office/drawing/2014/main" id="{7F82178B-D45C-48FA-87A4-708BCCB4F260}"/>
              </a:ext>
            </a:extLst>
          </p:cNvPr>
          <p:cNvGrpSpPr>
            <a:grpSpLocks/>
          </p:cNvGrpSpPr>
          <p:nvPr/>
        </p:nvGrpSpPr>
        <p:grpSpPr bwMode="auto">
          <a:xfrm>
            <a:off x="144662" y="1568585"/>
            <a:ext cx="3965859" cy="3622794"/>
            <a:chOff x="331168" y="908720"/>
            <a:chExt cx="6932946" cy="6920386"/>
          </a:xfrm>
        </p:grpSpPr>
        <p:pic>
          <p:nvPicPr>
            <p:cNvPr id="38921" name="Immagine 4">
              <a:extLst>
                <a:ext uri="{FF2B5EF4-FFF2-40B4-BE49-F238E27FC236}">
                  <a16:creationId xmlns:a16="http://schemas.microsoft.com/office/drawing/2014/main" id="{540F2671-0E7A-4D98-BD0D-09D934C68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68" y="908720"/>
              <a:ext cx="5697475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DE5FD1E5-4A7E-4FCE-80CD-307702155D53}"/>
                </a:ext>
              </a:extLst>
            </p:cNvPr>
            <p:cNvSpPr txBox="1"/>
            <p:nvPr/>
          </p:nvSpPr>
          <p:spPr>
            <a:xfrm>
              <a:off x="5801995" y="6859030"/>
              <a:ext cx="1462119" cy="9700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350" b="1" dirty="0">
                  <a:solidFill>
                    <a:schemeClr val="bg1">
                      <a:lumMod val="50000"/>
                    </a:schemeClr>
                  </a:solidFill>
                </a:rPr>
                <a:t>Aprile 2021</a:t>
              </a:r>
            </a:p>
          </p:txBody>
        </p:sp>
      </p:grpSp>
      <p:pic>
        <p:nvPicPr>
          <p:cNvPr id="38918" name="Immagine 1">
            <a:extLst>
              <a:ext uri="{FF2B5EF4-FFF2-40B4-BE49-F238E27FC236}">
                <a16:creationId xmlns:a16="http://schemas.microsoft.com/office/drawing/2014/main" id="{CF7A7716-5C42-4ADC-AF90-393B7DEC0A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" y="4683547"/>
            <a:ext cx="138651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Immagine 16">
            <a:extLst>
              <a:ext uri="{FF2B5EF4-FFF2-40B4-BE49-F238E27FC236}">
                <a16:creationId xmlns:a16="http://schemas.microsoft.com/office/drawing/2014/main" id="{34429069-C726-4F25-9042-1F605FF8E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2" y="2409909"/>
            <a:ext cx="3794522" cy="33761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e 18">
            <a:extLst>
              <a:ext uri="{FF2B5EF4-FFF2-40B4-BE49-F238E27FC236}">
                <a16:creationId xmlns:a16="http://schemas.microsoft.com/office/drawing/2014/main" id="{9E75A1D3-9781-449C-B45B-01654A587D6E}"/>
              </a:ext>
            </a:extLst>
          </p:cNvPr>
          <p:cNvSpPr/>
          <p:nvPr/>
        </p:nvSpPr>
        <p:spPr>
          <a:xfrm>
            <a:off x="3476435" y="3976587"/>
            <a:ext cx="579743" cy="23342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343EEF20-B982-429F-9885-42B20583F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53675" y="1405572"/>
            <a:ext cx="2807896" cy="37861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altLang="it-IT" sz="1200" dirty="0"/>
              <a:t>Paziente oncologica: qualità </a:t>
            </a:r>
            <a:r>
              <a:rPr lang="it-IT" altLang="it-IT" sz="1200" dirty="0" err="1"/>
              <a:t>ovocitaria</a:t>
            </a:r>
            <a:r>
              <a:rPr lang="it-IT" altLang="it-IT" sz="1200" dirty="0"/>
              <a:t> 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CC621247-B22F-4AD2-BC68-12BEB761BFDA}"/>
              </a:ext>
            </a:extLst>
          </p:cNvPr>
          <p:cNvSpPr txBox="1">
            <a:spLocks/>
          </p:cNvSpPr>
          <p:nvPr/>
        </p:nvSpPr>
        <p:spPr bwMode="auto">
          <a:xfrm>
            <a:off x="7122695" y="4580257"/>
            <a:ext cx="1809750" cy="2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it-IT" altLang="it-IT" sz="165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66D2C89-EAA0-4BB6-859E-C9FCC3767E93}"/>
              </a:ext>
            </a:extLst>
          </p:cNvPr>
          <p:cNvPicPr/>
          <p:nvPr/>
        </p:nvPicPr>
        <p:blipFill>
          <a:blip r:embed="rId8"/>
          <a:srcRect l="14401" t="55952" r="28725" b="18254"/>
          <a:stretch>
            <a:fillRect/>
          </a:stretch>
        </p:blipFill>
        <p:spPr bwMode="auto">
          <a:xfrm>
            <a:off x="4512248" y="3179067"/>
            <a:ext cx="3556397" cy="864394"/>
          </a:xfrm>
          <a:prstGeom prst="rect">
            <a:avLst/>
          </a:prstGeom>
          <a:noFill/>
          <a:ln w="9525">
            <a:solidFill>
              <a:schemeClr val="accent5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D7691A0-FD9B-4260-90E4-93973DF06DBE}"/>
              </a:ext>
            </a:extLst>
          </p:cNvPr>
          <p:cNvPicPr/>
          <p:nvPr/>
        </p:nvPicPr>
        <p:blipFill>
          <a:blip r:embed="rId8"/>
          <a:srcRect l="14401" t="23016" r="47597" b="50397"/>
          <a:stretch>
            <a:fillRect/>
          </a:stretch>
        </p:blipFill>
        <p:spPr bwMode="auto">
          <a:xfrm>
            <a:off x="5065041" y="4035126"/>
            <a:ext cx="2322910" cy="810815"/>
          </a:xfrm>
          <a:prstGeom prst="rect">
            <a:avLst/>
          </a:prstGeom>
          <a:noFill/>
          <a:ln w="9525">
            <a:solidFill>
              <a:schemeClr val="accent5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18" name="Immagine 4">
            <a:extLst>
              <a:ext uri="{FF2B5EF4-FFF2-40B4-BE49-F238E27FC236}">
                <a16:creationId xmlns:a16="http://schemas.microsoft.com/office/drawing/2014/main" id="{EB146695-F4E8-48FD-AC42-F9262C734F4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823753"/>
            <a:ext cx="4388774" cy="138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14">
            <a:extLst>
              <a:ext uri="{FF2B5EF4-FFF2-40B4-BE49-F238E27FC236}">
                <a16:creationId xmlns:a16="http://schemas.microsoft.com/office/drawing/2014/main" id="{99968417-AE7A-4116-9D8F-6359F58D24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71" y="5051187"/>
            <a:ext cx="3794522" cy="40124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20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014710C4-6322-58A7-8220-1ADF53E1C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51"/>
          <a:stretch/>
        </p:blipFill>
        <p:spPr>
          <a:xfrm>
            <a:off x="2433690" y="2127482"/>
            <a:ext cx="4224561" cy="2754000"/>
          </a:xfrm>
          <a:prstGeom prst="rect">
            <a:avLst/>
          </a:prstGeom>
        </p:spPr>
      </p:pic>
      <p:pic>
        <p:nvPicPr>
          <p:cNvPr id="4" name="Picture 2" descr="LOGO-ROMA-2">
            <a:extLst>
              <a:ext uri="{FF2B5EF4-FFF2-40B4-BE49-F238E27FC236}">
                <a16:creationId xmlns:a16="http://schemas.microsoft.com/office/drawing/2014/main" id="{ABE6EBCE-A458-B5FE-848B-31546CC5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4641" y="984238"/>
            <a:ext cx="1028700" cy="33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40560D-2AEB-EB27-764B-28A6AEC44A26}"/>
              </a:ext>
            </a:extLst>
          </p:cNvPr>
          <p:cNvSpPr txBox="1"/>
          <p:nvPr/>
        </p:nvSpPr>
        <p:spPr>
          <a:xfrm>
            <a:off x="3354778" y="1509629"/>
            <a:ext cx="238238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13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UOC Genetica Medica San Camillo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ED63A1-0AFC-C5A4-701C-21C30043309C}"/>
              </a:ext>
            </a:extLst>
          </p:cNvPr>
          <p:cNvSpPr txBox="1"/>
          <p:nvPr/>
        </p:nvSpPr>
        <p:spPr>
          <a:xfrm>
            <a:off x="327243" y="2318739"/>
            <a:ext cx="2454518" cy="1027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13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Ospedale Pertini</a:t>
            </a:r>
          </a:p>
          <a:p>
            <a:pPr algn="ctr"/>
            <a:r>
              <a:rPr lang="it-IT" sz="1013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 Regionale di Riferimento </a:t>
            </a:r>
          </a:p>
          <a:p>
            <a:pPr algn="ctr"/>
            <a:r>
              <a:rPr lang="it-IT" sz="1013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la Preservazione della Fertilità </a:t>
            </a:r>
          </a:p>
          <a:p>
            <a:pPr algn="ctr"/>
            <a:r>
              <a:rPr lang="it-IT" sz="1013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Banca degli Ovociti</a:t>
            </a:r>
          </a:p>
          <a:p>
            <a:pPr algn="ctr"/>
            <a:r>
              <a:rPr lang="it-IT" sz="1013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nelle pazienti oncologiche e </a:t>
            </a:r>
          </a:p>
          <a:p>
            <a:pPr algn="ctr"/>
            <a:r>
              <a:rPr lang="it-IT" sz="1013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nelle donne BRCA mutate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CDDC5E-E3A0-8041-E01B-73DD61AF581E}"/>
              </a:ext>
            </a:extLst>
          </p:cNvPr>
          <p:cNvSpPr txBox="1"/>
          <p:nvPr/>
        </p:nvSpPr>
        <p:spPr>
          <a:xfrm>
            <a:off x="6871704" y="2976611"/>
            <a:ext cx="146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Breast</a:t>
            </a:r>
            <a:r>
              <a:rPr lang="it-IT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54CF49D-11FA-5381-06A6-B31077C3F187}"/>
              </a:ext>
            </a:extLst>
          </p:cNvPr>
          <p:cNvSpPr txBox="1"/>
          <p:nvPr/>
        </p:nvSpPr>
        <p:spPr>
          <a:xfrm>
            <a:off x="2646088" y="4965612"/>
            <a:ext cx="4094391" cy="559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13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Attivazione PAC PV 840 Regione Lazio per la sorveglianza e </a:t>
            </a:r>
          </a:p>
          <a:p>
            <a:pPr algn="ctr"/>
            <a:r>
              <a:rPr lang="it-IT" sz="1013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diagnosi precoce del carcinoma mammario-ovarico</a:t>
            </a:r>
          </a:p>
          <a:p>
            <a:pPr algn="ctr"/>
            <a:r>
              <a:rPr lang="it-IT" sz="1013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donne al alto rischio genetico-familiare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6746425-7A14-CC3B-DDF7-C0D225EAB2C6}"/>
              </a:ext>
            </a:extLst>
          </p:cNvPr>
          <p:cNvSpPr txBox="1"/>
          <p:nvPr/>
        </p:nvSpPr>
        <p:spPr>
          <a:xfrm>
            <a:off x="2433690" y="984238"/>
            <a:ext cx="4519186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25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PDTA tumore seno ASL ROMA 2 </a:t>
            </a:r>
          </a:p>
        </p:txBody>
      </p:sp>
    </p:spTree>
    <p:extLst>
      <p:ext uri="{BB962C8B-B14F-4D97-AF65-F5344CB8AC3E}">
        <p14:creationId xmlns:p14="http://schemas.microsoft.com/office/powerpoint/2010/main" val="379770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FB44D950-0FE7-40FF-8522-1AE7FBA7D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50" y="1507579"/>
            <a:ext cx="5829300" cy="823631"/>
          </a:xfrm>
        </p:spPr>
        <p:txBody>
          <a:bodyPr/>
          <a:lstStyle/>
          <a:p>
            <a:pPr>
              <a:defRPr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AMBULATORIO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ONCOFERTILITA’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48FDC4C8-2EDC-45D7-BD7E-941F20A26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181" y="2314575"/>
            <a:ext cx="6243638" cy="1048941"/>
          </a:xfrm>
        </p:spPr>
        <p:txBody>
          <a:bodyPr>
            <a:normAutofit lnSpcReduction="10000"/>
          </a:bodyPr>
          <a:lstStyle/>
          <a:p>
            <a:pPr marL="257175" indent="-257175" algn="just">
              <a:buFont typeface="Wingdings" panose="05000000000000000000" pitchFamily="2" charset="2"/>
              <a:buChar char="v"/>
              <a:defRPr/>
            </a:pPr>
            <a:r>
              <a:rPr lang="it-IT" sz="1350" b="1" u="sng" dirty="0">
                <a:solidFill>
                  <a:schemeClr val="accent4">
                    <a:lumMod val="50000"/>
                  </a:schemeClr>
                </a:solidFill>
              </a:rPr>
              <a:t>ACCESSO IMMEDIATO e DIRETTO (entro </a:t>
            </a:r>
            <a:r>
              <a:rPr lang="it-IT" sz="1350" b="1" u="sng" dirty="0" err="1">
                <a:solidFill>
                  <a:schemeClr val="accent4">
                    <a:lumMod val="50000"/>
                  </a:schemeClr>
                </a:solidFill>
              </a:rPr>
              <a:t>max</a:t>
            </a:r>
            <a:r>
              <a:rPr lang="it-IT" sz="1350" b="1" u="sng" dirty="0">
                <a:solidFill>
                  <a:schemeClr val="accent4">
                    <a:lumMod val="50000"/>
                  </a:schemeClr>
                </a:solidFill>
              </a:rPr>
              <a:t> 72 h)  </a:t>
            </a:r>
          </a:p>
          <a:p>
            <a:pPr marL="214313" indent="-214313" algn="just">
              <a:buFont typeface="Wingdings" panose="05000000000000000000" pitchFamily="2" charset="2"/>
              <a:buChar char="v"/>
              <a:defRPr/>
            </a:pPr>
            <a:r>
              <a:rPr lang="it-IT" sz="1350" b="1" dirty="0">
                <a:solidFill>
                  <a:schemeClr val="accent4">
                    <a:lumMod val="50000"/>
                  </a:schemeClr>
                </a:solidFill>
              </a:rPr>
              <a:t> Acquisizione di </a:t>
            </a:r>
            <a:r>
              <a:rPr lang="it-IT" sz="1350" b="1" u="sng" dirty="0">
                <a:solidFill>
                  <a:schemeClr val="accent4">
                    <a:lumMod val="50000"/>
                  </a:schemeClr>
                </a:solidFill>
              </a:rPr>
              <a:t>NULLA OSTA ONCOLOGICO </a:t>
            </a:r>
          </a:p>
          <a:p>
            <a:pPr marL="214313" indent="-214313" algn="just">
              <a:buFont typeface="Wingdings" panose="05000000000000000000" pitchFamily="2" charset="2"/>
              <a:buChar char="v"/>
              <a:defRPr/>
            </a:pPr>
            <a:r>
              <a:rPr lang="it-IT" sz="1350" b="1" dirty="0">
                <a:solidFill>
                  <a:schemeClr val="accent4">
                    <a:lumMod val="50000"/>
                  </a:schemeClr>
                </a:solidFill>
              </a:rPr>
              <a:t> Valutazione della </a:t>
            </a:r>
            <a:r>
              <a:rPr lang="it-IT" sz="1350" b="1" u="sng" dirty="0">
                <a:solidFill>
                  <a:schemeClr val="accent4">
                    <a:lumMod val="50000"/>
                  </a:schemeClr>
                </a:solidFill>
              </a:rPr>
              <a:t>riserva ovarica </a:t>
            </a:r>
            <a:r>
              <a:rPr lang="it-IT" sz="1350" b="1" dirty="0">
                <a:solidFill>
                  <a:schemeClr val="accent4">
                    <a:lumMod val="50000"/>
                  </a:schemeClr>
                </a:solidFill>
              </a:rPr>
              <a:t>e della patologia di base</a:t>
            </a:r>
          </a:p>
          <a:p>
            <a:pPr marL="214313" indent="-214313" algn="just">
              <a:buFont typeface="Wingdings" panose="05000000000000000000" pitchFamily="2" charset="2"/>
              <a:buChar char="v"/>
              <a:defRPr/>
            </a:pPr>
            <a:r>
              <a:rPr lang="it-IT" sz="1350" b="1" dirty="0">
                <a:solidFill>
                  <a:schemeClr val="accent4">
                    <a:lumMod val="50000"/>
                  </a:schemeClr>
                </a:solidFill>
              </a:rPr>
              <a:t> Valutazione dei criteri di inclusione al percorso</a:t>
            </a:r>
          </a:p>
          <a:p>
            <a:pPr algn="l">
              <a:defRPr/>
            </a:pPr>
            <a:endParaRPr lang="it-IT" u="sng" dirty="0"/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it-IT" dirty="0"/>
          </a:p>
        </p:txBody>
      </p:sp>
      <p:pic>
        <p:nvPicPr>
          <p:cNvPr id="72708" name="Picture 2" descr="simbolo-della-donna-incinta-51392307">
            <a:extLst>
              <a:ext uri="{FF2B5EF4-FFF2-40B4-BE49-F238E27FC236}">
                <a16:creationId xmlns:a16="http://schemas.microsoft.com/office/drawing/2014/main" id="{10926740-0186-49B7-A11D-2E54547B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1531145"/>
            <a:ext cx="1357313" cy="162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3" descr="Ovocita">
            <a:extLst>
              <a:ext uri="{FF2B5EF4-FFF2-40B4-BE49-F238E27FC236}">
                <a16:creationId xmlns:a16="http://schemas.microsoft.com/office/drawing/2014/main" id="{EE4CA0B1-1A6F-484C-AA3B-8B2D6BAAB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" y="1251471"/>
            <a:ext cx="782240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Segnaposto piè di pagina 1">
            <a:extLst>
              <a:ext uri="{FF2B5EF4-FFF2-40B4-BE49-F238E27FC236}">
                <a16:creationId xmlns:a16="http://schemas.microsoft.com/office/drawing/2014/main" id="{6E635DB0-35F9-4757-BB54-07E94F1DC1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387026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CCF3155-E39F-4093-BC84-9A2030454D3A}"/>
              </a:ext>
            </a:extLst>
          </p:cNvPr>
          <p:cNvSpPr/>
          <p:nvPr/>
        </p:nvSpPr>
        <p:spPr>
          <a:xfrm>
            <a:off x="1345407" y="3443288"/>
            <a:ext cx="2875360" cy="2123658"/>
          </a:xfrm>
          <a:prstGeom prst="rect">
            <a:avLst/>
          </a:prstGeom>
          <a:solidFill>
            <a:srgbClr val="CCCCFF"/>
          </a:solidFill>
        </p:spPr>
        <p:txBody>
          <a:bodyPr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ü"/>
              <a:defRPr/>
            </a:pPr>
            <a:r>
              <a:rPr lang="it-IT" sz="1200" dirty="0">
                <a:solidFill>
                  <a:schemeClr val="accent4">
                    <a:lumMod val="50000"/>
                  </a:schemeClr>
                </a:solidFill>
              </a:rPr>
              <a:t>Esecuzione degli esami preliminari alla procedura</a:t>
            </a:r>
          </a:p>
          <a:p>
            <a:pPr marL="214313" indent="-214313" algn="just">
              <a:buFont typeface="Wingdings" panose="05000000000000000000" pitchFamily="2" charset="2"/>
              <a:buChar char="ü"/>
              <a:defRPr/>
            </a:pPr>
            <a:endParaRPr lang="it-IT" sz="1200" dirty="0">
              <a:solidFill>
                <a:schemeClr val="accent4">
                  <a:lumMod val="50000"/>
                </a:schemeClr>
              </a:solidFill>
            </a:endParaRPr>
          </a:p>
          <a:p>
            <a:pPr marL="214313" indent="-214313" algn="just">
              <a:buFont typeface="Wingdings" panose="05000000000000000000" pitchFamily="2" charset="2"/>
              <a:buChar char="ü"/>
              <a:defRPr/>
            </a:pPr>
            <a:r>
              <a:rPr lang="it-IT" sz="1200" dirty="0">
                <a:solidFill>
                  <a:schemeClr val="accent4">
                    <a:lumMod val="50000"/>
                  </a:schemeClr>
                </a:solidFill>
              </a:rPr>
              <a:t>Programmazione, in accordo con il medico curante, di un </a:t>
            </a:r>
            <a:r>
              <a:rPr lang="it-IT" sz="1200" b="1" u="sng" dirty="0">
                <a:solidFill>
                  <a:schemeClr val="accent4">
                    <a:lumMod val="50000"/>
                  </a:schemeClr>
                </a:solidFill>
              </a:rPr>
              <a:t>protocollo di stimolazione ormonale dell’ovulazione multipla personalizzato </a:t>
            </a:r>
          </a:p>
          <a:p>
            <a:pPr marL="214313" indent="-214313" algn="just">
              <a:buFont typeface="Wingdings" panose="05000000000000000000" pitchFamily="2" charset="2"/>
              <a:buChar char="ü"/>
              <a:defRPr/>
            </a:pPr>
            <a:endParaRPr lang="it-IT" sz="1200" u="sng" dirty="0">
              <a:solidFill>
                <a:schemeClr val="accent4">
                  <a:lumMod val="50000"/>
                </a:schemeClr>
              </a:solidFill>
            </a:endParaRPr>
          </a:p>
          <a:p>
            <a:pPr marL="214313" indent="-214313" algn="just">
              <a:buFont typeface="Wingdings" panose="05000000000000000000" pitchFamily="2" charset="2"/>
              <a:buChar char="ü"/>
              <a:defRPr/>
            </a:pPr>
            <a:r>
              <a:rPr lang="it-IT" sz="1200" dirty="0">
                <a:solidFill>
                  <a:schemeClr val="accent4">
                    <a:lumMod val="50000"/>
                  </a:schemeClr>
                </a:solidFill>
              </a:rPr>
              <a:t> Valutazione anestesiologica</a:t>
            </a:r>
          </a:p>
          <a:p>
            <a:pPr marL="214313" indent="-214313" algn="just">
              <a:buFont typeface="Wingdings" panose="05000000000000000000" pitchFamily="2" charset="2"/>
              <a:buChar char="ü"/>
              <a:defRPr/>
            </a:pPr>
            <a:endParaRPr lang="it-IT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85FC538-1313-483F-B7FD-46FC12D0BC55}"/>
              </a:ext>
            </a:extLst>
          </p:cNvPr>
          <p:cNvSpPr/>
          <p:nvPr/>
        </p:nvSpPr>
        <p:spPr>
          <a:xfrm>
            <a:off x="4572000" y="3443288"/>
            <a:ext cx="2867025" cy="2308324"/>
          </a:xfrm>
          <a:prstGeom prst="rect">
            <a:avLst/>
          </a:prstGeom>
          <a:solidFill>
            <a:srgbClr val="CCCCFF"/>
          </a:solidFill>
        </p:spPr>
        <p:txBody>
          <a:bodyPr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ü"/>
              <a:defRPr/>
            </a:pPr>
            <a:r>
              <a:rPr lang="it-IT" sz="1200" dirty="0">
                <a:solidFill>
                  <a:schemeClr val="accent4">
                    <a:lumMod val="50000"/>
                  </a:schemeClr>
                </a:solidFill>
              </a:rPr>
              <a:t>Colloquio PSICOLOGICO</a:t>
            </a:r>
          </a:p>
          <a:p>
            <a:pPr marL="214313" indent="-214313" algn="just">
              <a:buFont typeface="Wingdings" panose="05000000000000000000" pitchFamily="2" charset="2"/>
              <a:buChar char="ü"/>
              <a:defRPr/>
            </a:pPr>
            <a:endParaRPr lang="it-IT" sz="1200" dirty="0">
              <a:solidFill>
                <a:schemeClr val="accent4">
                  <a:lumMod val="50000"/>
                </a:schemeClr>
              </a:solidFill>
            </a:endParaRPr>
          </a:p>
          <a:p>
            <a:pPr marL="214313" indent="-214313" algn="just">
              <a:buFont typeface="Wingdings" panose="05000000000000000000" pitchFamily="2" charset="2"/>
              <a:buChar char="ü"/>
              <a:defRPr/>
            </a:pPr>
            <a:r>
              <a:rPr lang="it-IT" sz="1200" dirty="0">
                <a:solidFill>
                  <a:schemeClr val="accent4">
                    <a:lumMod val="50000"/>
                  </a:schemeClr>
                </a:solidFill>
              </a:rPr>
              <a:t>Controlli quotidiani ormonali ed ecografici della risposta ovarica</a:t>
            </a:r>
          </a:p>
          <a:p>
            <a:pPr marL="214313" indent="-214313" algn="just">
              <a:buFont typeface="Wingdings" panose="05000000000000000000" pitchFamily="2" charset="2"/>
              <a:buChar char="ü"/>
              <a:defRPr/>
            </a:pPr>
            <a:endParaRPr lang="it-IT" sz="1200" dirty="0">
              <a:solidFill>
                <a:schemeClr val="accent4">
                  <a:lumMod val="50000"/>
                </a:schemeClr>
              </a:solidFill>
            </a:endParaRPr>
          </a:p>
          <a:p>
            <a:pPr marL="214313" indent="-214313" algn="just">
              <a:buFont typeface="Wingdings" panose="05000000000000000000" pitchFamily="2" charset="2"/>
              <a:buChar char="ü"/>
              <a:defRPr/>
            </a:pPr>
            <a:r>
              <a:rPr lang="it-IT" sz="1200" dirty="0">
                <a:solidFill>
                  <a:schemeClr val="accent4">
                    <a:lumMod val="50000"/>
                  </a:schemeClr>
                </a:solidFill>
              </a:rPr>
              <a:t> Programmazione del prelievo </a:t>
            </a:r>
            <a:r>
              <a:rPr lang="it-IT" sz="1200" dirty="0" err="1">
                <a:solidFill>
                  <a:schemeClr val="accent4">
                    <a:lumMod val="50000"/>
                  </a:schemeClr>
                </a:solidFill>
              </a:rPr>
              <a:t>ovocitario</a:t>
            </a:r>
            <a:endParaRPr lang="it-IT" sz="1200" dirty="0">
              <a:solidFill>
                <a:schemeClr val="accent4">
                  <a:lumMod val="50000"/>
                </a:schemeClr>
              </a:solidFill>
            </a:endParaRPr>
          </a:p>
          <a:p>
            <a:pPr marL="214313" indent="-214313" algn="just">
              <a:buFont typeface="Wingdings" panose="05000000000000000000" pitchFamily="2" charset="2"/>
              <a:buChar char="ü"/>
              <a:defRPr/>
            </a:pPr>
            <a:endParaRPr lang="it-IT" sz="1200" dirty="0">
              <a:solidFill>
                <a:schemeClr val="accent4">
                  <a:lumMod val="50000"/>
                </a:schemeClr>
              </a:solidFill>
            </a:endParaRPr>
          </a:p>
          <a:p>
            <a:pPr marL="214313" indent="-214313" algn="just">
              <a:buFont typeface="Wingdings" panose="05000000000000000000" pitchFamily="2" charset="2"/>
              <a:buChar char="ü"/>
              <a:defRPr/>
            </a:pPr>
            <a:endParaRPr lang="it-IT" sz="1200" dirty="0">
              <a:solidFill>
                <a:schemeClr val="accent4">
                  <a:lumMod val="50000"/>
                </a:schemeClr>
              </a:solidFill>
            </a:endParaRPr>
          </a:p>
          <a:p>
            <a:pPr marL="214313" indent="-214313" algn="just">
              <a:buFont typeface="Wingdings" panose="05000000000000000000" pitchFamily="2" charset="2"/>
              <a:buChar char="ü"/>
              <a:defRPr/>
            </a:pPr>
            <a:r>
              <a:rPr lang="it-IT" sz="1200" b="1" dirty="0">
                <a:solidFill>
                  <a:schemeClr val="accent4">
                    <a:lumMod val="50000"/>
                  </a:schemeClr>
                </a:solidFill>
              </a:rPr>
              <a:t>CRIOCONSERVAZIONE degli OVOCITI prelevati mediante VITRIFICAZIONE</a:t>
            </a:r>
          </a:p>
        </p:txBody>
      </p:sp>
    </p:spTree>
    <p:extLst>
      <p:ext uri="{BB962C8B-B14F-4D97-AF65-F5344CB8AC3E}">
        <p14:creationId xmlns:p14="http://schemas.microsoft.com/office/powerpoint/2010/main" val="26267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Tabella 4"/>
          <p:cNvGraphicFramePr/>
          <p:nvPr>
            <p:extLst>
              <p:ext uri="{D42A27DB-BD31-4B8C-83A1-F6EECF244321}">
                <p14:modId xmlns:p14="http://schemas.microsoft.com/office/powerpoint/2010/main" val="2712227834"/>
              </p:ext>
            </p:extLst>
          </p:nvPr>
        </p:nvGraphicFramePr>
        <p:xfrm>
          <a:off x="300130" y="1852222"/>
          <a:ext cx="8534160" cy="4525380"/>
        </p:xfrm>
        <a:graphic>
          <a:graphicData uri="http://schemas.openxmlformats.org/drawingml/2006/table">
            <a:tbl>
              <a:tblPr/>
              <a:tblGrid>
                <a:gridCol w="1171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6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6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64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64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6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64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64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64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64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64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64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64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64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648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232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412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5882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INDICAZIONI CONGELAMENTO OVOCITARIO15</a:t>
                      </a:r>
                      <a:endParaRPr lang="it-IT" sz="10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A9D0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  <a:endParaRPr lang="it-IT" sz="10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it-IT" sz="10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endParaRPr lang="it-IT" sz="10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  <a:endParaRPr lang="it-IT" sz="10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  <a:endParaRPr lang="it-IT" sz="10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  <a:endParaRPr lang="it-IT" sz="10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endParaRPr lang="it-IT" sz="10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endParaRPr lang="it-IT" sz="10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000" b="0" strike="noStrike" spc="-1">
                          <a:latin typeface="Times New Roman"/>
                        </a:rPr>
                        <a:t> </a:t>
                      </a:r>
                      <a:r>
                        <a:rPr lang="it-IT" sz="1000" b="1" strike="noStrike" spc="-1">
                          <a:latin typeface="Times New Roman"/>
                        </a:rPr>
                        <a:t>Apr 2025</a:t>
                      </a:r>
                      <a:endParaRPr lang="it-IT" sz="10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3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it-IT" sz="7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N° paz</a:t>
                      </a:r>
                      <a:endParaRPr lang="it-IT" sz="7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N° Ovo</a:t>
                      </a:r>
                      <a:endParaRPr lang="it-IT" sz="7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N° paz</a:t>
                      </a:r>
                      <a:endParaRPr lang="it-IT" sz="7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N° Ovo</a:t>
                      </a:r>
                      <a:endParaRPr lang="it-IT" sz="7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N° paz</a:t>
                      </a:r>
                      <a:endParaRPr lang="it-IT" sz="7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N° Ovo</a:t>
                      </a:r>
                      <a:endParaRPr lang="it-IT" sz="7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N° paz</a:t>
                      </a:r>
                      <a:endParaRPr lang="it-IT" sz="7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N° Ovo</a:t>
                      </a:r>
                      <a:endParaRPr lang="it-IT" sz="7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N° paz</a:t>
                      </a:r>
                      <a:endParaRPr lang="it-IT" sz="7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N° Ovo</a:t>
                      </a:r>
                      <a:endParaRPr lang="it-IT" sz="7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N° paz</a:t>
                      </a:r>
                      <a:endParaRPr lang="it-IT" sz="7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N° Ovo</a:t>
                      </a:r>
                      <a:endParaRPr lang="it-IT" sz="7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N° paz</a:t>
                      </a:r>
                      <a:endParaRPr lang="it-IT" sz="7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N° Ovo</a:t>
                      </a:r>
                      <a:endParaRPr lang="it-IT" sz="7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N° paz</a:t>
                      </a:r>
                      <a:endParaRPr lang="it-IT" sz="7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N° Ovo</a:t>
                      </a:r>
                      <a:endParaRPr lang="it-IT" sz="7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N° paz</a:t>
                      </a:r>
                      <a:endParaRPr lang="it-IT" sz="7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N° Ovo</a:t>
                      </a:r>
                      <a:endParaRPr lang="it-IT" sz="7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N° paz</a:t>
                      </a:r>
                      <a:endParaRPr lang="it-IT" sz="7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7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N° Ovo</a:t>
                      </a:r>
                      <a:endParaRPr lang="it-IT" sz="7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0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Patologie onco-ematologiche </a:t>
                      </a:r>
                      <a:endParaRPr lang="it-IT" sz="1000" b="0" strike="noStrike" spc="-1" dirty="0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>
                          <a:latin typeface="Times New Roman"/>
                        </a:rPr>
                        <a:t>15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>
                          <a:latin typeface="Times New Roman"/>
                        </a:rPr>
                        <a:t>141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strike="noStrike" spc="-1">
                          <a:latin typeface="Times New Roman"/>
                        </a:rPr>
                        <a:t>6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strike="noStrike" spc="-1">
                          <a:latin typeface="Times New Roman"/>
                        </a:rPr>
                        <a:t>65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0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Patologie ematologiche non oncologiche</a:t>
                      </a:r>
                      <a:endParaRPr lang="it-IT" sz="1000" b="0" strike="noStrike" spc="-1" dirty="0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>
                          <a:latin typeface="Times New Roman"/>
                        </a:rPr>
                        <a:t>0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>
                          <a:latin typeface="Times New Roman"/>
                        </a:rPr>
                        <a:t>0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strike="noStrike" spc="-1">
                          <a:latin typeface="Times New Roman"/>
                        </a:rPr>
                        <a:t>0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strike="noStrike" spc="-1">
                          <a:latin typeface="Times New Roman"/>
                        </a:rPr>
                        <a:t>0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0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Tumori mammari</a:t>
                      </a:r>
                      <a:endParaRPr lang="it-IT" sz="1000" b="0" strike="noStrike" spc="-1" dirty="0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331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265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263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225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347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407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>
                          <a:latin typeface="Times New Roman"/>
                        </a:rPr>
                        <a:t>29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>
                          <a:latin typeface="Times New Roman"/>
                        </a:rPr>
                        <a:t>285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strike="noStrike" spc="-1">
                          <a:latin typeface="Times New Roman"/>
                        </a:rPr>
                        <a:t>22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strike="noStrike" spc="-1">
                          <a:latin typeface="Times New Roman"/>
                        </a:rPr>
                        <a:t>196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1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0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Altri tumori solidi</a:t>
                      </a:r>
                      <a:endParaRPr lang="it-IT" sz="1000" b="0" strike="noStrike" spc="-1" dirty="0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>
                          <a:latin typeface="Times New Roman"/>
                        </a:rPr>
                        <a:t>11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>
                          <a:latin typeface="Times New Roman"/>
                        </a:rPr>
                        <a:t>84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strike="noStrike" spc="-1">
                          <a:latin typeface="Times New Roman"/>
                        </a:rPr>
                        <a:t>2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strike="noStrike" spc="-1">
                          <a:latin typeface="Times New Roman"/>
                        </a:rPr>
                        <a:t>18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Patologie ovariche maligne </a:t>
                      </a:r>
                      <a:endParaRPr lang="it-IT" sz="10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>
                          <a:latin typeface="Times New Roman"/>
                        </a:rPr>
                        <a:t>8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>
                          <a:latin typeface="Times New Roman"/>
                        </a:rPr>
                        <a:t>60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strike="noStrike" spc="-1">
                          <a:latin typeface="Times New Roman"/>
                        </a:rPr>
                        <a:t>3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strike="noStrike" spc="-1">
                          <a:latin typeface="Times New Roman"/>
                        </a:rPr>
                        <a:t>17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0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Patologie ovariche benigne </a:t>
                      </a:r>
                      <a:endParaRPr lang="it-IT" sz="1000" b="0" strike="noStrike" spc="-1" dirty="0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>
                          <a:latin typeface="Times New Roman"/>
                        </a:rPr>
                        <a:t>2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>
                          <a:latin typeface="Times New Roman"/>
                        </a:rPr>
                        <a:t>16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strike="noStrike" spc="-1">
                          <a:latin typeface="Times New Roman"/>
                        </a:rPr>
                        <a:t>0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strike="noStrike" spc="-1">
                          <a:latin typeface="Times New Roman"/>
                        </a:rPr>
                        <a:t>0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Endometriosi </a:t>
                      </a:r>
                      <a:endParaRPr lang="it-IT" sz="10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>
                          <a:latin typeface="Times New Roman"/>
                        </a:rPr>
                        <a:t>0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>
                          <a:latin typeface="Times New Roman"/>
                        </a:rPr>
                        <a:t>0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strike="noStrike" spc="-1">
                          <a:latin typeface="Times New Roman"/>
                        </a:rPr>
                        <a:t>0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strike="noStrike" spc="-1">
                          <a:latin typeface="Times New Roman"/>
                        </a:rPr>
                        <a:t>0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0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Patologie autoimmuni</a:t>
                      </a:r>
                      <a:endParaRPr lang="it-IT" sz="1000" b="0" strike="noStrike" spc="-1" dirty="0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>
                          <a:latin typeface="Times New Roman"/>
                        </a:rPr>
                        <a:t>0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>
                          <a:latin typeface="Times New Roman"/>
                        </a:rPr>
                        <a:t>0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strike="noStrike" spc="-1">
                          <a:latin typeface="Times New Roman"/>
                        </a:rPr>
                        <a:t>0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strike="noStrike" spc="-1">
                          <a:latin typeface="Times New Roman"/>
                        </a:rPr>
                        <a:t>0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Patologie genetiche / endocrinologiche / POI</a:t>
                      </a:r>
                      <a:endParaRPr lang="it-IT" sz="10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endParaRPr lang="it-IT" sz="12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>
                          <a:latin typeface="Times New Roman"/>
                        </a:rPr>
                        <a:t>8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>
                          <a:latin typeface="Times New Roman"/>
                        </a:rPr>
                        <a:t>107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strike="noStrike" spc="-1">
                          <a:latin typeface="Times New Roman"/>
                        </a:rPr>
                        <a:t>1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strike="noStrike" spc="-1">
                          <a:latin typeface="Times New Roman"/>
                        </a:rPr>
                        <a:t>17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0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9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Totale</a:t>
                      </a:r>
                      <a:endParaRPr lang="it-IT" sz="900" b="0" strike="noStrike" spc="-1" dirty="0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it-IT" sz="11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  <a:endParaRPr lang="it-IT" sz="11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it-IT" sz="11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201</a:t>
                      </a:r>
                      <a:endParaRPr lang="it-IT" sz="11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  <a:endParaRPr lang="it-IT" sz="11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477</a:t>
                      </a:r>
                      <a:endParaRPr lang="it-IT" sz="11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  <a:endParaRPr lang="it-IT" sz="11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478</a:t>
                      </a:r>
                      <a:endParaRPr lang="it-IT" sz="11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  <a:endParaRPr lang="it-IT" sz="11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461</a:t>
                      </a:r>
                      <a:endParaRPr lang="it-IT" sz="11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  <a:endParaRPr lang="it-IT" sz="11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400</a:t>
                      </a:r>
                      <a:endParaRPr lang="it-IT" sz="11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  <a:endParaRPr lang="it-IT" sz="11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519</a:t>
                      </a:r>
                      <a:endParaRPr lang="it-IT" sz="11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74</a:t>
                      </a:r>
                      <a:endParaRPr lang="it-IT" sz="1100" b="0" strike="noStrike" spc="-1">
                        <a:latin typeface="Times New Roman"/>
                      </a:endParaRPr>
                    </a:p>
                  </a:txBody>
                  <a:tcPr marL="5760" marR="5760"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623</a:t>
                      </a:r>
                      <a:endParaRPr lang="it-IT" sz="1100" b="0" strike="noStrike" spc="-1">
                        <a:latin typeface="Times New Roman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>
                          <a:latin typeface="Times New Roman"/>
                        </a:rPr>
                        <a:t>73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strike="noStrike" spc="-1">
                          <a:latin typeface="Times New Roman"/>
                        </a:rPr>
                        <a:t>693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strike="noStrike" spc="-1">
                          <a:latin typeface="Times New Roman"/>
                        </a:rPr>
                        <a:t>34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strike="noStrike" spc="-1" dirty="0">
                          <a:latin typeface="Times New Roman"/>
                        </a:rPr>
                        <a:t>313</a:t>
                      </a: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22" name="Ovale 8"/>
          <p:cNvSpPr/>
          <p:nvPr/>
        </p:nvSpPr>
        <p:spPr>
          <a:xfrm>
            <a:off x="7370287" y="919620"/>
            <a:ext cx="1557360" cy="75744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66"/>
            </a:solidFill>
          </a:ln>
          <a:effectLst>
            <a:glow rad="63360">
              <a:srgbClr val="1465F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000" b="1" strike="noStrike" spc="-1">
                <a:solidFill>
                  <a:srgbClr val="FF0000"/>
                </a:solidFill>
                <a:latin typeface="Calibri"/>
              </a:rPr>
              <a:t>OSPEDALE S. PERTINI</a:t>
            </a:r>
            <a:endParaRPr lang="it-IT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000" b="1" strike="noStrike" spc="-1">
                <a:solidFill>
                  <a:srgbClr val="FFFFFF"/>
                </a:solidFill>
                <a:latin typeface="Calibri"/>
              </a:rPr>
              <a:t>BANCA DEGLI </a:t>
            </a:r>
            <a:r>
              <a:rPr lang="it-IT" sz="1200" b="1" strike="noStrike" spc="-1">
                <a:solidFill>
                  <a:srgbClr val="FFFFFF"/>
                </a:solidFill>
                <a:latin typeface="Calibri"/>
              </a:rPr>
              <a:t>OVOCITI 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223" name="Titolo 1"/>
          <p:cNvSpPr txBox="1"/>
          <p:nvPr/>
        </p:nvSpPr>
        <p:spPr>
          <a:xfrm>
            <a:off x="609064" y="824828"/>
            <a:ext cx="6645600" cy="57048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CRIOCONSERVAZIONE OVOCITARIA </a:t>
            </a:r>
            <a:r>
              <a:rPr sz="1200" dirty="0"/>
              <a:t/>
            </a:r>
            <a:br>
              <a:rPr sz="1200" dirty="0"/>
            </a:br>
            <a:r>
              <a:rPr lang="it-IT" sz="1400" b="1" strike="noStrike" spc="-1" dirty="0">
                <a:solidFill>
                  <a:srgbClr val="002060"/>
                </a:solidFill>
                <a:latin typeface="Arial"/>
              </a:rPr>
              <a:t>(dati annualmente inviati al REGISTRO PROCREAZIONE ASSISTITA dell’ISS) </a:t>
            </a:r>
            <a:r>
              <a:rPr sz="1200" dirty="0"/>
              <a:t/>
            </a:r>
            <a:br>
              <a:rPr sz="1200" dirty="0"/>
            </a:br>
            <a:endParaRPr lang="it-IT" sz="1400" b="0" strike="noStrike" spc="-1" dirty="0">
              <a:latin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648336-543F-45F1-8C53-F8773F99DFDE}"/>
              </a:ext>
            </a:extLst>
          </p:cNvPr>
          <p:cNvSpPr txBox="1"/>
          <p:nvPr/>
        </p:nvSpPr>
        <p:spPr>
          <a:xfrm>
            <a:off x="3755254" y="136959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495 donne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11058</TotalTime>
  <Words>1830</Words>
  <Application>Microsoft Office PowerPoint</Application>
  <PresentationFormat>Presentazione su schermo (4:3)</PresentationFormat>
  <Paragraphs>525</Paragraphs>
  <Slides>22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22</vt:i4>
      </vt:variant>
    </vt:vector>
  </HeadingPairs>
  <TitlesOfParts>
    <vt:vector size="39" baseType="lpstr">
      <vt:lpstr>ＭＳ Ｐゴシック</vt:lpstr>
      <vt:lpstr>Abadi</vt:lpstr>
      <vt:lpstr>Arial</vt:lpstr>
      <vt:lpstr>Calibri</vt:lpstr>
      <vt:lpstr>DejaVu Sans</vt:lpstr>
      <vt:lpstr>Helvetica</vt:lpstr>
      <vt:lpstr>MS Mincho</vt:lpstr>
      <vt:lpstr>Symbol</vt:lpstr>
      <vt:lpstr>Tahoma</vt:lpstr>
      <vt:lpstr>Times New Roman</vt:lpstr>
      <vt:lpstr>Trebuchet MS</vt:lpstr>
      <vt:lpstr>Wingdings</vt:lpstr>
      <vt:lpstr>Office Theme</vt:lpstr>
      <vt:lpstr>Office Theme</vt:lpstr>
      <vt:lpstr>Office Theme</vt:lpstr>
      <vt:lpstr>Office Theme</vt:lpstr>
      <vt:lpstr>Office Theme</vt:lpstr>
      <vt:lpstr>Audizione indagine conoscitiva Oncofertilità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Paziente oncologica: qualità ovocitaria </vt:lpstr>
      <vt:lpstr>Presentazione standard di PowerPoint</vt:lpstr>
      <vt:lpstr>AMBULATORIO DI ONCOFERTILITA’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Preservazione della fertilità: indicazioni cliniche non oncologiche</vt:lpstr>
      <vt:lpstr>Presentazione standard di PowerPoint</vt:lpstr>
      <vt:lpstr>Presentazione standard di PowerPoint</vt:lpstr>
      <vt:lpstr>Trend dei nati vivi  </vt:lpstr>
      <vt:lpstr>Presentazione standard di PowerPoint</vt:lpstr>
      <vt:lpstr>Presentazione standard di PowerPoint</vt:lpstr>
      <vt:lpstr>Vantaggi del «social freezing»</vt:lpstr>
      <vt:lpstr>Presentazione standard di PowerPoint</vt:lpstr>
    </vt:vector>
  </TitlesOfParts>
  <Company>Deloitte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Calabrese, Biagio (IT - Roma)</dc:creator>
  <dc:description/>
  <cp:lastModifiedBy>Cdd</cp:lastModifiedBy>
  <cp:revision>193</cp:revision>
  <cp:lastPrinted>2025-05-13T14:11:36Z</cp:lastPrinted>
  <dcterms:created xsi:type="dcterms:W3CDTF">2017-10-03T20:50:49Z</dcterms:created>
  <dcterms:modified xsi:type="dcterms:W3CDTF">2025-05-13T14:12:35Z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51</vt:i4>
  </property>
  <property fmtid="{D5CDD505-2E9C-101B-9397-08002B2CF9AE}" pid="3" name="PresentationFormat">
    <vt:lpwstr>Presentazione su schermo (4:3)</vt:lpwstr>
  </property>
  <property fmtid="{D5CDD505-2E9C-101B-9397-08002B2CF9AE}" pid="4" name="Slides">
    <vt:i4>108</vt:i4>
  </property>
</Properties>
</file>