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notesMasterIdLst>
    <p:notesMasterId r:id="rId29"/>
  </p:notesMasterIdLst>
  <p:handoutMasterIdLst>
    <p:handoutMasterId r:id="rId30"/>
  </p:handoutMasterIdLst>
  <p:sldIdLst>
    <p:sldId id="256" r:id="rId6"/>
    <p:sldId id="4567" r:id="rId7"/>
    <p:sldId id="4576" r:id="rId8"/>
    <p:sldId id="4564" r:id="rId9"/>
    <p:sldId id="4587" r:id="rId10"/>
    <p:sldId id="4575" r:id="rId11"/>
    <p:sldId id="4568" r:id="rId12"/>
    <p:sldId id="4586" r:id="rId13"/>
    <p:sldId id="4569" r:id="rId14"/>
    <p:sldId id="4571" r:id="rId15"/>
    <p:sldId id="4584" r:id="rId16"/>
    <p:sldId id="4570" r:id="rId17"/>
    <p:sldId id="282" r:id="rId18"/>
    <p:sldId id="4560" r:id="rId19"/>
    <p:sldId id="2147375620" r:id="rId20"/>
    <p:sldId id="4745" r:id="rId21"/>
    <p:sldId id="4599" r:id="rId22"/>
    <p:sldId id="4585" r:id="rId23"/>
    <p:sldId id="4594" r:id="rId24"/>
    <p:sldId id="4597" r:id="rId25"/>
    <p:sldId id="4596" r:id="rId26"/>
    <p:sldId id="4592" r:id="rId27"/>
    <p:sldId id="279" r:id="rId28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FBFBF"/>
    <a:srgbClr val="F09304"/>
    <a:srgbClr val="B78936"/>
    <a:srgbClr val="5B9BD5"/>
    <a:srgbClr val="E7E6E6"/>
    <a:srgbClr val="000000"/>
    <a:srgbClr val="838383"/>
    <a:srgbClr val="147BC1"/>
    <a:srgbClr val="00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867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genas-my.sharepoint.com/personal/cella_agenas_it/Documents/File%20di%20chat%20di%20Microsoft%20Teams/Grafico%20a%20Torta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807571661086563E-2"/>
          <c:y val="0.12985151375980497"/>
          <c:w val="0.85181475554062602"/>
          <c:h val="0.7812747032700746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7F3-48DC-8BA7-5F171AC5E6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7F3-48DC-8BA7-5F171AC5E69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7F3-48DC-8BA7-5F171AC5E6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7F3-48DC-8BA7-5F171AC5E69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7F3-48DC-8BA7-5F171AC5E693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7F3-48DC-8BA7-5F171AC5E693}"/>
              </c:ext>
            </c:extLst>
          </c:dPt>
          <c:dLbls>
            <c:dLbl>
              <c:idx val="0"/>
              <c:layout>
                <c:manualLayout>
                  <c:x val="-7.4564212543754824E-2"/>
                  <c:y val="-0.35534621385043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F3-48DC-8BA7-5F171AC5E693}"/>
                </c:ext>
              </c:extLst>
            </c:dLbl>
            <c:dLbl>
              <c:idx val="1"/>
              <c:layout>
                <c:manualLayout>
                  <c:x val="-8.8215104930711996E-2"/>
                  <c:y val="-0.11565141055033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51ECCF-80EE-42D9-A633-A3BFCD1B42C5}" type="CATEGORYNAME">
                      <a:rPr lang="en-US"/>
                      <a:pPr>
                        <a:defRPr/>
                      </a:pPr>
                      <a:t>[NOME CATEGORIA]</a:t>
                    </a:fld>
                    <a:r>
                      <a:rPr lang="en-US"/>
                      <a:t>
</a:t>
                    </a:r>
                    <a:fld id="{C27E77B7-7A56-49F9-9B9A-7BB0F2FE0C18}" type="PERCENTAGE">
                      <a:rPr lang="en-US"/>
                      <a:pPr>
                        <a:defRPr/>
                      </a:pPr>
                      <a:t>[PERCENTUALE]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F3-48DC-8BA7-5F171AC5E693}"/>
                </c:ext>
              </c:extLst>
            </c:dLbl>
            <c:dLbl>
              <c:idx val="2"/>
              <c:layout>
                <c:manualLayout>
                  <c:x val="-7.1497838015253633E-3"/>
                  <c:y val="-6.15735195882368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809DAD-D0B7-4DC2-BD6C-F75F77930940}" type="CATEGORYNAME">
                      <a:rPr lang="it-IT" sz="900"/>
                      <a:pPr>
                        <a:defRPr sz="900"/>
                      </a:pPr>
                      <a:t>[NOME CATEGORIA]</a:t>
                    </a:fld>
                    <a:r>
                      <a:rPr lang="it-IT" sz="900"/>
                      <a:t>
</a:t>
                    </a:r>
                    <a:fld id="{D52C44EE-AF9D-4EB8-80F3-FAE1CA6254F7}" type="PERCENTAGE">
                      <a:rPr lang="it-IT" sz="900"/>
                      <a:pPr>
                        <a:defRPr sz="900"/>
                      </a:pPr>
                      <a:t>[PERCENTUALE]</a:t>
                    </a:fld>
                    <a:endParaRPr lang="it-IT" sz="90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33603079721403"/>
                      <c:h val="0.116278624072610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F3-48DC-8BA7-5F171AC5E693}"/>
                </c:ext>
              </c:extLst>
            </c:dLbl>
            <c:dLbl>
              <c:idx val="3"/>
              <c:layout>
                <c:manualLayout>
                  <c:x val="-4.2127794253518924E-3"/>
                  <c:y val="1.32775240093591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F3-48DC-8BA7-5F171AC5E693}"/>
                </c:ext>
              </c:extLst>
            </c:dLbl>
            <c:dLbl>
              <c:idx val="4"/>
              <c:layout>
                <c:manualLayout>
                  <c:x val="-2.7484512535937703E-2"/>
                  <c:y val="3.753286502231417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F3-48DC-8BA7-5F171AC5E693}"/>
                </c:ext>
              </c:extLst>
            </c:dLbl>
            <c:dLbl>
              <c:idx val="5"/>
              <c:layout>
                <c:manualLayout>
                  <c:x val="3.291879634683887E-2"/>
                  <c:y val="-4.48692697644623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F3-48DC-8BA7-5F171AC5E693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'[Grafico a Torta v1.xlsx]Foglio1'!$P$9:$P$14</c:f>
              <c:strCache>
                <c:ptCount val="6"/>
                <c:pt idx="0">
                  <c:v>Società Scientifiche e Professionali (22)</c:v>
                </c:pt>
                <c:pt idx="1">
                  <c:v>Associazioni Pazienti (7)</c:v>
                </c:pt>
                <c:pt idx="2">
                  <c:v>Associazioni Cittadini/Consumatori (2)</c:v>
                </c:pt>
                <c:pt idx="3">
                  <c:v>Organizzazioni ambito sanità (4)</c:v>
                </c:pt>
                <c:pt idx="4">
                  <c:v>Organizzazioni Imprese (5)</c:v>
                </c:pt>
                <c:pt idx="5">
                  <c:v>Altre Organizzazioni (1)</c:v>
                </c:pt>
              </c:strCache>
            </c:strRef>
          </c:cat>
          <c:val>
            <c:numRef>
              <c:f>'[Grafico a Torta v1.xlsx]Foglio1'!$Q$9:$Q$14</c:f>
              <c:numCache>
                <c:formatCode>General</c:formatCode>
                <c:ptCount val="6"/>
                <c:pt idx="0">
                  <c:v>22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F3-48DC-8BA7-5F171AC5E6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1AB54-1911-7A46-A2A7-94C0BFEB732C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53131-6F1C-B547-94AF-9D3195A2AE0F}">
      <dgm:prSet phldrT="[Text]" custT="1"/>
      <dgm:spPr>
        <a:solidFill>
          <a:schemeClr val="bg2"/>
        </a:solidFill>
        <a:ln w="3175">
          <a:solidFill>
            <a:schemeClr val="bg1"/>
          </a:solidFill>
        </a:ln>
        <a:effectLst/>
      </dgm:spPr>
      <dgm:t>
        <a:bodyPr/>
        <a:lstStyle/>
        <a:p>
          <a:r>
            <a:rPr lang="en-US" sz="1600">
              <a:solidFill>
                <a:schemeClr val="tx1"/>
              </a:solidFill>
              <a:latin typeface="Raleway "/>
            </a:rPr>
            <a:t>Digital Health Technologies (DHT)</a:t>
          </a:r>
        </a:p>
      </dgm:t>
    </dgm:pt>
    <dgm:pt modelId="{D03055C9-E660-E740-99C9-A198564D8F51}" type="parTrans" cxnId="{D3C811A2-8BF9-5F41-9EC6-AD4955D17B70}">
      <dgm:prSet/>
      <dgm:spPr/>
      <dgm:t>
        <a:bodyPr/>
        <a:lstStyle/>
        <a:p>
          <a:endParaRPr lang="en-US" sz="1600"/>
        </a:p>
      </dgm:t>
    </dgm:pt>
    <dgm:pt modelId="{7613DCF4-465B-564D-B029-FA0C175F6263}" type="sibTrans" cxnId="{D3C811A2-8BF9-5F41-9EC6-AD4955D17B70}">
      <dgm:prSet/>
      <dgm:spPr/>
      <dgm:t>
        <a:bodyPr/>
        <a:lstStyle/>
        <a:p>
          <a:endParaRPr lang="en-US" sz="1600"/>
        </a:p>
      </dgm:t>
    </dgm:pt>
    <dgm:pt modelId="{1B2AC051-ADB6-864B-8EDF-F370BC852FC6}">
      <dgm:prSet phldrT="[Text]" custT="1"/>
      <dgm:spPr>
        <a:solidFill>
          <a:schemeClr val="accent3"/>
        </a:solidFill>
        <a:ln w="3175">
          <a:solidFill>
            <a:schemeClr val="bg1"/>
          </a:solidFill>
        </a:ln>
        <a:effectLst/>
      </dgm:spPr>
      <dgm:t>
        <a:bodyPr/>
        <a:lstStyle/>
        <a:p>
          <a:r>
            <a:rPr lang="en-US" sz="1600">
              <a:solidFill>
                <a:srgbClr val="FFFFFF"/>
              </a:solidFill>
              <a:latin typeface="Raleway "/>
            </a:rPr>
            <a:t>Digital Medicine (DM)</a:t>
          </a:r>
        </a:p>
      </dgm:t>
    </dgm:pt>
    <dgm:pt modelId="{C256E36D-6CB5-EF4C-86E0-38254BD54EAD}" type="parTrans" cxnId="{55493D84-1222-C94A-8589-DC4E7E21B803}">
      <dgm:prSet/>
      <dgm:spPr/>
      <dgm:t>
        <a:bodyPr/>
        <a:lstStyle/>
        <a:p>
          <a:endParaRPr lang="en-US" sz="1600"/>
        </a:p>
      </dgm:t>
    </dgm:pt>
    <dgm:pt modelId="{9958A16C-E3B2-1243-AD6A-8939E2487436}" type="sibTrans" cxnId="{55493D84-1222-C94A-8589-DC4E7E21B803}">
      <dgm:prSet/>
      <dgm:spPr/>
      <dgm:t>
        <a:bodyPr/>
        <a:lstStyle/>
        <a:p>
          <a:endParaRPr lang="en-US" sz="1600"/>
        </a:p>
      </dgm:t>
    </dgm:pt>
    <dgm:pt modelId="{0838F22B-B89F-D34E-AA19-B204B0DD4249}">
      <dgm:prSet phldrT="[Text]" custT="1"/>
      <dgm:spPr>
        <a:solidFill>
          <a:schemeClr val="accent1"/>
        </a:solidFill>
        <a:ln w="3175">
          <a:solidFill>
            <a:schemeClr val="bg1"/>
          </a:solidFill>
        </a:ln>
        <a:effectLst/>
      </dgm:spPr>
      <dgm:t>
        <a:bodyPr/>
        <a:lstStyle/>
        <a:p>
          <a:r>
            <a:rPr lang="en-US" sz="1200">
              <a:solidFill>
                <a:srgbClr val="FFFFFF"/>
              </a:solidFill>
              <a:latin typeface="Raleway "/>
            </a:rPr>
            <a:t>Digital Therapeutics (</a:t>
          </a:r>
          <a:r>
            <a:rPr lang="en-US" sz="1200" err="1">
              <a:solidFill>
                <a:srgbClr val="FFFFFF"/>
              </a:solidFill>
              <a:latin typeface="Raleway "/>
            </a:rPr>
            <a:t>DTx</a:t>
          </a:r>
          <a:r>
            <a:rPr lang="en-US" sz="1200">
              <a:solidFill>
                <a:srgbClr val="FFFFFF"/>
              </a:solidFill>
              <a:latin typeface="Raleway "/>
            </a:rPr>
            <a:t>)</a:t>
          </a:r>
        </a:p>
      </dgm:t>
    </dgm:pt>
    <dgm:pt modelId="{BF22BA80-CCFB-0340-B330-71D8CD6FB972}" type="parTrans" cxnId="{FFB01ED5-D104-3743-A9F7-FDA0E0555006}">
      <dgm:prSet/>
      <dgm:spPr/>
      <dgm:t>
        <a:bodyPr/>
        <a:lstStyle/>
        <a:p>
          <a:endParaRPr lang="en-US" sz="1600"/>
        </a:p>
      </dgm:t>
    </dgm:pt>
    <dgm:pt modelId="{A742A116-2357-8840-B626-9E808A9CB902}" type="sibTrans" cxnId="{FFB01ED5-D104-3743-A9F7-FDA0E0555006}">
      <dgm:prSet/>
      <dgm:spPr/>
      <dgm:t>
        <a:bodyPr/>
        <a:lstStyle/>
        <a:p>
          <a:endParaRPr lang="en-US" sz="1600"/>
        </a:p>
      </dgm:t>
    </dgm:pt>
    <dgm:pt modelId="{BA78D310-9619-204F-91A4-21CE31FEDBBC}" type="pres">
      <dgm:prSet presAssocID="{3941AB54-1911-7A46-A2A7-94C0BFEB732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2083B8-93AA-C64B-9AD5-546955DE2A3C}" type="pres">
      <dgm:prSet presAssocID="{3941AB54-1911-7A46-A2A7-94C0BFEB732C}" presName="comp1" presStyleCnt="0"/>
      <dgm:spPr/>
    </dgm:pt>
    <dgm:pt modelId="{CBDC1C1A-EBA1-C041-91B6-DB84A72A1EA4}" type="pres">
      <dgm:prSet presAssocID="{3941AB54-1911-7A46-A2A7-94C0BFEB732C}" presName="circle1" presStyleLbl="node1" presStyleIdx="0" presStyleCnt="3"/>
      <dgm:spPr/>
      <dgm:t>
        <a:bodyPr/>
        <a:lstStyle/>
        <a:p>
          <a:endParaRPr lang="it-IT"/>
        </a:p>
      </dgm:t>
    </dgm:pt>
    <dgm:pt modelId="{DF03A849-1D46-4745-9837-08F03C5DC6B0}" type="pres">
      <dgm:prSet presAssocID="{3941AB54-1911-7A46-A2A7-94C0BFEB732C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7DED1B-5635-764D-8831-462975B037A8}" type="pres">
      <dgm:prSet presAssocID="{3941AB54-1911-7A46-A2A7-94C0BFEB732C}" presName="comp2" presStyleCnt="0"/>
      <dgm:spPr/>
    </dgm:pt>
    <dgm:pt modelId="{19D3CC6C-315D-6D46-A1D0-2DDEC1C7A2BA}" type="pres">
      <dgm:prSet presAssocID="{3941AB54-1911-7A46-A2A7-94C0BFEB732C}" presName="circle2" presStyleLbl="node1" presStyleIdx="1" presStyleCnt="3" custScaleX="91183" custScaleY="92256" custLinFactNeighborY="3443"/>
      <dgm:spPr/>
      <dgm:t>
        <a:bodyPr/>
        <a:lstStyle/>
        <a:p>
          <a:endParaRPr lang="it-IT"/>
        </a:p>
      </dgm:t>
    </dgm:pt>
    <dgm:pt modelId="{D105EAA0-84D8-D842-918D-571852F12DD0}" type="pres">
      <dgm:prSet presAssocID="{3941AB54-1911-7A46-A2A7-94C0BFEB732C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52D8A2-7DFE-5149-BA8B-72B1E7881D15}" type="pres">
      <dgm:prSet presAssocID="{3941AB54-1911-7A46-A2A7-94C0BFEB732C}" presName="comp3" presStyleCnt="0"/>
      <dgm:spPr/>
    </dgm:pt>
    <dgm:pt modelId="{87FD9542-8FD3-C842-BF99-47B1884B62F8}" type="pres">
      <dgm:prSet presAssocID="{3941AB54-1911-7A46-A2A7-94C0BFEB732C}" presName="circle3" presStyleLbl="node1" presStyleIdx="2" presStyleCnt="3" custScaleX="80456" custScaleY="80456" custLinFactNeighborY="8978"/>
      <dgm:spPr/>
      <dgm:t>
        <a:bodyPr/>
        <a:lstStyle/>
        <a:p>
          <a:endParaRPr lang="it-IT"/>
        </a:p>
      </dgm:t>
    </dgm:pt>
    <dgm:pt modelId="{C7D44A12-3EFE-4E4C-831D-020F89A9983E}" type="pres">
      <dgm:prSet presAssocID="{3941AB54-1911-7A46-A2A7-94C0BFEB732C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037E54-AC97-4303-9127-175B165E5F1E}" type="presOf" srcId="{21553131-6F1C-B547-94AF-9D3195A2AE0F}" destId="{CBDC1C1A-EBA1-C041-91B6-DB84A72A1EA4}" srcOrd="0" destOrd="0" presId="urn:microsoft.com/office/officeart/2005/8/layout/venn2"/>
    <dgm:cxn modelId="{75689532-653C-4354-BF32-F7706CE83545}" type="presOf" srcId="{0838F22B-B89F-D34E-AA19-B204B0DD4249}" destId="{87FD9542-8FD3-C842-BF99-47B1884B62F8}" srcOrd="0" destOrd="0" presId="urn:microsoft.com/office/officeart/2005/8/layout/venn2"/>
    <dgm:cxn modelId="{479540EC-E6F1-41B0-9BD2-D2E224361DBE}" type="presOf" srcId="{1B2AC051-ADB6-864B-8EDF-F370BC852FC6}" destId="{19D3CC6C-315D-6D46-A1D0-2DDEC1C7A2BA}" srcOrd="0" destOrd="0" presId="urn:microsoft.com/office/officeart/2005/8/layout/venn2"/>
    <dgm:cxn modelId="{7AFA0378-D835-41BD-9932-86CD9B4CC6A3}" type="presOf" srcId="{21553131-6F1C-B547-94AF-9D3195A2AE0F}" destId="{DF03A849-1D46-4745-9837-08F03C5DC6B0}" srcOrd="1" destOrd="0" presId="urn:microsoft.com/office/officeart/2005/8/layout/venn2"/>
    <dgm:cxn modelId="{55493D84-1222-C94A-8589-DC4E7E21B803}" srcId="{3941AB54-1911-7A46-A2A7-94C0BFEB732C}" destId="{1B2AC051-ADB6-864B-8EDF-F370BC852FC6}" srcOrd="1" destOrd="0" parTransId="{C256E36D-6CB5-EF4C-86E0-38254BD54EAD}" sibTransId="{9958A16C-E3B2-1243-AD6A-8939E2487436}"/>
    <dgm:cxn modelId="{D3C811A2-8BF9-5F41-9EC6-AD4955D17B70}" srcId="{3941AB54-1911-7A46-A2A7-94C0BFEB732C}" destId="{21553131-6F1C-B547-94AF-9D3195A2AE0F}" srcOrd="0" destOrd="0" parTransId="{D03055C9-E660-E740-99C9-A198564D8F51}" sibTransId="{7613DCF4-465B-564D-B029-FA0C175F6263}"/>
    <dgm:cxn modelId="{FFB01ED5-D104-3743-A9F7-FDA0E0555006}" srcId="{3941AB54-1911-7A46-A2A7-94C0BFEB732C}" destId="{0838F22B-B89F-D34E-AA19-B204B0DD4249}" srcOrd="2" destOrd="0" parTransId="{BF22BA80-CCFB-0340-B330-71D8CD6FB972}" sibTransId="{A742A116-2357-8840-B626-9E808A9CB902}"/>
    <dgm:cxn modelId="{57B8B281-3412-402E-B05D-612625BDA0D2}" type="presOf" srcId="{3941AB54-1911-7A46-A2A7-94C0BFEB732C}" destId="{BA78D310-9619-204F-91A4-21CE31FEDBBC}" srcOrd="0" destOrd="0" presId="urn:microsoft.com/office/officeart/2005/8/layout/venn2"/>
    <dgm:cxn modelId="{1EBD1756-4A89-4148-8B35-452E106322BB}" type="presOf" srcId="{0838F22B-B89F-D34E-AA19-B204B0DD4249}" destId="{C7D44A12-3EFE-4E4C-831D-020F89A9983E}" srcOrd="1" destOrd="0" presId="urn:microsoft.com/office/officeart/2005/8/layout/venn2"/>
    <dgm:cxn modelId="{60F13B5C-DA60-41B5-8AF4-36100347ADDB}" type="presOf" srcId="{1B2AC051-ADB6-864B-8EDF-F370BC852FC6}" destId="{D105EAA0-84D8-D842-918D-571852F12DD0}" srcOrd="1" destOrd="0" presId="urn:microsoft.com/office/officeart/2005/8/layout/venn2"/>
    <dgm:cxn modelId="{7C76EFD5-6D36-47B6-A359-389C7F48E100}" type="presParOf" srcId="{BA78D310-9619-204F-91A4-21CE31FEDBBC}" destId="{A62083B8-93AA-C64B-9AD5-546955DE2A3C}" srcOrd="0" destOrd="0" presId="urn:microsoft.com/office/officeart/2005/8/layout/venn2"/>
    <dgm:cxn modelId="{10E293F4-C566-4AA7-8C0C-F09E220176CC}" type="presParOf" srcId="{A62083B8-93AA-C64B-9AD5-546955DE2A3C}" destId="{CBDC1C1A-EBA1-C041-91B6-DB84A72A1EA4}" srcOrd="0" destOrd="0" presId="urn:microsoft.com/office/officeart/2005/8/layout/venn2"/>
    <dgm:cxn modelId="{FFF67434-E5D3-41D0-B6C7-6CC88904497E}" type="presParOf" srcId="{A62083B8-93AA-C64B-9AD5-546955DE2A3C}" destId="{DF03A849-1D46-4745-9837-08F03C5DC6B0}" srcOrd="1" destOrd="0" presId="urn:microsoft.com/office/officeart/2005/8/layout/venn2"/>
    <dgm:cxn modelId="{CEFC9DA3-D8DA-4FA3-A8C5-10D4977A281B}" type="presParOf" srcId="{BA78D310-9619-204F-91A4-21CE31FEDBBC}" destId="{D77DED1B-5635-764D-8831-462975B037A8}" srcOrd="1" destOrd="0" presId="urn:microsoft.com/office/officeart/2005/8/layout/venn2"/>
    <dgm:cxn modelId="{09768492-4504-4B98-BEB2-2A24C92991F3}" type="presParOf" srcId="{D77DED1B-5635-764D-8831-462975B037A8}" destId="{19D3CC6C-315D-6D46-A1D0-2DDEC1C7A2BA}" srcOrd="0" destOrd="0" presId="urn:microsoft.com/office/officeart/2005/8/layout/venn2"/>
    <dgm:cxn modelId="{79AC574F-4D21-4BAA-BB3A-AFF95A05FE33}" type="presParOf" srcId="{D77DED1B-5635-764D-8831-462975B037A8}" destId="{D105EAA0-84D8-D842-918D-571852F12DD0}" srcOrd="1" destOrd="0" presId="urn:microsoft.com/office/officeart/2005/8/layout/venn2"/>
    <dgm:cxn modelId="{D625FB9B-3EC6-443F-8769-B82C307C5E08}" type="presParOf" srcId="{BA78D310-9619-204F-91A4-21CE31FEDBBC}" destId="{AA52D8A2-7DFE-5149-BA8B-72B1E7881D15}" srcOrd="2" destOrd="0" presId="urn:microsoft.com/office/officeart/2005/8/layout/venn2"/>
    <dgm:cxn modelId="{F89A4A63-DC17-4836-A6A6-4E5EE4E16C04}" type="presParOf" srcId="{AA52D8A2-7DFE-5149-BA8B-72B1E7881D15}" destId="{87FD9542-8FD3-C842-BF99-47B1884B62F8}" srcOrd="0" destOrd="0" presId="urn:microsoft.com/office/officeart/2005/8/layout/venn2"/>
    <dgm:cxn modelId="{B975E36E-94C1-4D1D-880C-3171012CA266}" type="presParOf" srcId="{AA52D8A2-7DFE-5149-BA8B-72B1E7881D15}" destId="{C7D44A12-3EFE-4E4C-831D-020F89A9983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C1C1A-EBA1-C041-91B6-DB84A72A1EA4}">
      <dsp:nvSpPr>
        <dsp:cNvPr id="0" name=""/>
        <dsp:cNvSpPr/>
      </dsp:nvSpPr>
      <dsp:spPr>
        <a:xfrm>
          <a:off x="355085" y="0"/>
          <a:ext cx="4474507" cy="4474507"/>
        </a:xfrm>
        <a:prstGeom prst="ellipse">
          <a:avLst/>
        </a:prstGeom>
        <a:solidFill>
          <a:schemeClr val="bg2"/>
        </a:solidFill>
        <a:ln w="3175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tx1"/>
              </a:solidFill>
              <a:latin typeface="Raleway "/>
            </a:rPr>
            <a:t>Digital Health Technologies (DHT)</a:t>
          </a:r>
        </a:p>
      </dsp:txBody>
      <dsp:txXfrm>
        <a:off x="1810419" y="223725"/>
        <a:ext cx="1563840" cy="671176"/>
      </dsp:txXfrm>
    </dsp:sp>
    <dsp:sp modelId="{19D3CC6C-315D-6D46-A1D0-2DDEC1C7A2BA}">
      <dsp:nvSpPr>
        <dsp:cNvPr id="0" name=""/>
        <dsp:cNvSpPr/>
      </dsp:nvSpPr>
      <dsp:spPr>
        <a:xfrm>
          <a:off x="1062343" y="1364109"/>
          <a:ext cx="3059992" cy="3096000"/>
        </a:xfrm>
        <a:prstGeom prst="ellipse">
          <a:avLst/>
        </a:prstGeom>
        <a:solidFill>
          <a:schemeClr val="accent3"/>
        </a:solidFill>
        <a:ln w="3175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rgbClr val="FFFFFF"/>
              </a:solidFill>
              <a:latin typeface="Raleway "/>
            </a:rPr>
            <a:t>Digital Medicine (DM)</a:t>
          </a:r>
        </a:p>
      </dsp:txBody>
      <dsp:txXfrm>
        <a:off x="1879361" y="1557609"/>
        <a:ext cx="1425956" cy="580500"/>
      </dsp:txXfrm>
    </dsp:sp>
    <dsp:sp modelId="{87FD9542-8FD3-C842-BF99-47B1884B62F8}">
      <dsp:nvSpPr>
        <dsp:cNvPr id="0" name=""/>
        <dsp:cNvSpPr/>
      </dsp:nvSpPr>
      <dsp:spPr>
        <a:xfrm>
          <a:off x="1692337" y="2656738"/>
          <a:ext cx="1800004" cy="1800004"/>
        </a:xfrm>
        <a:prstGeom prst="ellipse">
          <a:avLst/>
        </a:prstGeom>
        <a:solidFill>
          <a:schemeClr val="accent1"/>
        </a:solidFill>
        <a:ln w="3175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rgbClr val="FFFFFF"/>
              </a:solidFill>
              <a:latin typeface="Raleway "/>
            </a:rPr>
            <a:t>Digital Therapeutics (</a:t>
          </a:r>
          <a:r>
            <a:rPr lang="en-US" sz="1200" kern="1200" err="1">
              <a:solidFill>
                <a:srgbClr val="FFFFFF"/>
              </a:solidFill>
              <a:latin typeface="Raleway "/>
            </a:rPr>
            <a:t>DTx</a:t>
          </a:r>
          <a:r>
            <a:rPr lang="en-US" sz="1200" kern="1200">
              <a:solidFill>
                <a:srgbClr val="FFFFFF"/>
              </a:solidFill>
              <a:latin typeface="Raleway "/>
            </a:rPr>
            <a:t>)</a:t>
          </a:r>
        </a:p>
      </dsp:txBody>
      <dsp:txXfrm>
        <a:off x="1955941" y="3106739"/>
        <a:ext cx="1272795" cy="90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1A7F395-5CC6-F04F-AED9-C0D2ED0828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2AB039-22EC-9049-A0A1-06621EA4E9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C01DF-25A6-A342-96AB-6107E6CA60E8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EE3434-20A8-4C45-9BB8-979BC5302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745762-3621-AD42-9535-F838458E5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CC72C-060F-1748-88A6-595A21B5C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936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49DD-90B7-3E44-9F84-221DF22D87AB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09F67-259C-AA4A-B60A-4354E78F9F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34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DiPA</a:t>
            </a:r>
            <a:r>
              <a:rPr lang="it-IT"/>
              <a:t> per applicazioni infermieristiche – Eventualmente allargare lo scope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9F67-259C-AA4A-B60A-4354E78F9F1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20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6891D-853D-199D-5469-FB0F1D726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E7125E-8716-EE1C-CEFD-58B9D7B13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31BF3DD-AE0F-7EDB-4FFB-629AB2712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DiPA</a:t>
            </a:r>
            <a:r>
              <a:rPr lang="it-IT"/>
              <a:t> per applicazioni infermieristiche – Eventualmente allargare lo scope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5EA264-9E7F-F4F5-A18F-CFFF368E0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9F67-259C-AA4A-B60A-4354E78F9F1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93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Liberness</a:t>
            </a:r>
            <a:r>
              <a:rPr lang="it-IT"/>
              <a:t> e </a:t>
            </a:r>
            <a:r>
              <a:rPr lang="it-IT" err="1"/>
              <a:t>Deprexis</a:t>
            </a:r>
            <a:r>
              <a:rPr lang="it-IT"/>
              <a:t> (già uscita dal mercato)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9F67-259C-AA4A-B60A-4354E78F9F1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90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3684C-554D-8F05-2BB9-CFD8C467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EACC08-12EF-65CB-CF77-841CEC49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CC4A739-40CE-CC2D-ABB6-B86E37F86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DiPA</a:t>
            </a:r>
            <a:r>
              <a:rPr lang="it-IT"/>
              <a:t> per applicazioni infermieristiche – Eventualmente allargare lo scope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CF8FDA-00E8-B517-F751-43D2C1A54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9F67-259C-AA4A-B60A-4354E78F9F1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74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0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Urgenza della riforma della materia, Accesso ai pazienti per terapie, Evitare disparità di accesso a livello regionale con framework unico, Creazione di business (nuovo settore) per aziende che al momento si rivolgono a Paesi che hanno già sviluppato framework.</a:t>
            </a:r>
            <a:endParaRPr lang="it-IT">
              <a:solidFill>
                <a:schemeClr val="accent1"/>
              </a:solidFill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09F67-259C-AA4A-B60A-4354E78F9F1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9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rgbClr val="0070C0"/>
              </a:buClr>
              <a:buNone/>
              <a:defRPr sz="1400">
                <a:latin typeface="Raleway" pitchFamily="2" charset="0"/>
              </a:defRPr>
            </a:lvl1pPr>
          </a:lstStyle>
          <a:p>
            <a:pPr lvl="0"/>
            <a:r>
              <a:rPr lang="it-IT"/>
              <a:t>Testo</a:t>
            </a:r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7D0A54-5BB7-43C5-9CA1-9A4BA93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6FFB45-21F4-47CD-B5FD-DD66368C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77637F68-1A7F-404C-AB08-99B2872C10CD}"/>
              </a:ext>
            </a:extLst>
          </p:cNvPr>
          <p:cNvSpPr txBox="1">
            <a:spLocks/>
          </p:cNvSpPr>
          <p:nvPr userDrawn="1"/>
        </p:nvSpPr>
        <p:spPr>
          <a:xfrm>
            <a:off x="64457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Oswald" panose="00000500000000000000" pitchFamily="2" charset="0"/>
                <a:ea typeface="+mj-ea"/>
                <a:cs typeface="+mj-cs"/>
              </a:defRPr>
            </a:lvl1pPr>
          </a:lstStyle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0FD49D-76AA-4B72-BACE-2B51C1281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3082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ADDEB-931E-4E0D-84A2-75E385A6D4A7}" type="datetime1">
              <a:rPr lang="it-IT" smtClean="0"/>
              <a:t>12/02/2025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87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DF03-6170-499D-942D-0581FC080350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12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68C5-01EB-4CA0-9D9E-D75FE554A0EA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3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4885-4B9D-42E7-B6D1-F4F3B8CE87D7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94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4930-1436-4180-8B34-83B6E4875655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70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1F943-361A-448F-90B0-0F88EC0A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2060"/>
                </a:solidFill>
                <a:latin typeface="Oswald" panose="000005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7CA811-D2B3-4441-82BF-1B3E0EE8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5C8E-B4A9-45F4-9868-72C48115EB04}" type="datetime1">
              <a:rPr lang="it-IT" smtClean="0"/>
              <a:t>12/02/2025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761F7F-35E7-4D96-A8B1-1E30A5FB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A7433F-69A1-46B4-8C9F-CBFE0C6A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4358-B066-4624-8519-76A9C762F35F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A810-172F-43F2-9701-7BCE8CD44FE6}" type="datetime1">
              <a:rPr lang="it-IT" smtClean="0"/>
              <a:t>12/02/2025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94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ED02-D64F-41C2-BE0D-296DBBE18841}" type="datetime1">
              <a:rPr lang="it-IT" smtClean="0"/>
              <a:t>12/02/2025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8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19C9-9CB8-4890-BB0B-7845818D7393}" type="datetime1">
              <a:rPr lang="it-IT" smtClean="0"/>
              <a:t>12/02/2025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63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E110-785C-4742-A224-4659341215A1}" type="datetime1">
              <a:rPr lang="it-IT" smtClean="0"/>
              <a:t>12/02/2025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40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426-2C4F-45B5-9E60-30406D1E9ADA}" type="datetime1">
              <a:rPr lang="it-IT" smtClean="0"/>
              <a:t>12/02/2025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9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D382-18F2-4AFD-85CF-745AFA3C3319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120E-8C99-474D-A906-67427C60AD26}" type="datetime1">
              <a:rPr lang="it-IT" smtClean="0"/>
              <a:t>12/02/2025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B01F-F9DC-0949-873C-F427954CF0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dps.europa.eu/press-publications/publications/techsonar/digital-therapeutics-dtx_e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ante.gouv.fr/espace-presse/lancement-de-la-prise-en-charge-anticipee-des-dispositifs-medicaux-numeriques" TargetMode="External"/><Relationship Id="rId2" Type="http://schemas.openxmlformats.org/officeDocument/2006/relationships/hyperlink" Target="https://gnius.esante.gouv.fr/en/financing/reimbursement-profiles/early-access-reimbursement-digital-devices-pec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C7CB4426-F251-7D47-B77A-FAFC7CCE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661B16-D238-0E42-B69D-AFE098B5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" y="-4572"/>
            <a:ext cx="9144000" cy="686714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3BC7F42-FAED-AE4F-B9DC-26C0823362B5}"/>
              </a:ext>
            </a:extLst>
          </p:cNvPr>
          <p:cNvSpPr txBox="1"/>
          <p:nvPr/>
        </p:nvSpPr>
        <p:spPr>
          <a:xfrm>
            <a:off x="3215966" y="5408322"/>
            <a:ext cx="56415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1600" b="1" i="1">
                <a:solidFill>
                  <a:schemeClr val="bg1"/>
                </a:solidFill>
                <a:latin typeface="Raleway"/>
              </a:rPr>
              <a:t>Giulio Siccardi, DG f.f. AGENAS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9F402DC-1E7A-014A-8AAE-704C66785362}"/>
              </a:ext>
            </a:extLst>
          </p:cNvPr>
          <p:cNvSpPr txBox="1"/>
          <p:nvPr/>
        </p:nvSpPr>
        <p:spPr>
          <a:xfrm>
            <a:off x="2570703" y="3982496"/>
            <a:ext cx="6384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2400" b="1" dirty="0">
                <a:solidFill>
                  <a:srgbClr val="00498B"/>
                </a:solidFill>
                <a:latin typeface="Raleway "/>
                <a:ea typeface="Arial Unicode MS" panose="020B0604020202020204" pitchFamily="34" charset="-128"/>
                <a:cs typeface="Arial Unicode MS" panose="020B0604020202020204" pitchFamily="34" charset="-128"/>
              </a:rPr>
              <a:t>Relazione sulle </a:t>
            </a:r>
            <a:r>
              <a:rPr lang="it-IT" sz="2400" b="1">
                <a:solidFill>
                  <a:srgbClr val="00498B"/>
                </a:solidFill>
                <a:latin typeface="Raleway "/>
                <a:ea typeface="Arial Unicode MS" panose="020B0604020202020204" pitchFamily="34" charset="-128"/>
                <a:cs typeface="Arial Unicode MS" panose="020B0604020202020204" pitchFamily="34" charset="-128"/>
              </a:rPr>
              <a:t>Terapie Digitali</a:t>
            </a:r>
            <a:endParaRPr lang="it-IT" sz="2400" b="1" dirty="0">
              <a:solidFill>
                <a:srgbClr val="00498B"/>
              </a:solidFill>
              <a:highlight>
                <a:srgbClr val="FFFF00"/>
              </a:highlight>
              <a:latin typeface="Raleway 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F81609A1-7544-B242-AA71-0CEA9DDACDC6}"/>
              </a:ext>
            </a:extLst>
          </p:cNvPr>
          <p:cNvSpPr/>
          <p:nvPr/>
        </p:nvSpPr>
        <p:spPr>
          <a:xfrm>
            <a:off x="6400804" y="3295335"/>
            <a:ext cx="170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i="1">
                <a:solidFill>
                  <a:srgbClr val="FFFFFF"/>
                </a:solidFill>
                <a:latin typeface="Raleway SemiBold" panose="020B0503030101060003" pitchFamily="34" charset="77"/>
              </a:rPr>
              <a:t>Roma                          </a:t>
            </a:r>
          </a:p>
          <a:p>
            <a:pPr algn="r"/>
            <a:r>
              <a:rPr lang="it-IT" sz="1200" b="1" i="1">
                <a:solidFill>
                  <a:srgbClr val="FFFFFF"/>
                </a:solidFill>
                <a:latin typeface="Raleway SemiBold" panose="020B0503030101060003" pitchFamily="34" charset="77"/>
              </a:rPr>
              <a:t>12 Febbraio 2025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273DABF0-8D7A-2F44-B54C-2F6D505D1DAB}"/>
              </a:ext>
            </a:extLst>
          </p:cNvPr>
          <p:cNvCxnSpPr>
            <a:cxnSpLocks/>
          </p:cNvCxnSpPr>
          <p:nvPr/>
        </p:nvCxnSpPr>
        <p:spPr>
          <a:xfrm>
            <a:off x="6437249" y="3266901"/>
            <a:ext cx="0" cy="457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7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73011BE-7AEF-2D1A-0084-4AAA92E59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58" y="1215926"/>
            <a:ext cx="8078611" cy="3409339"/>
          </a:xfrm>
        </p:spPr>
        <p:txBody>
          <a:bodyPr>
            <a:noAutofit/>
          </a:bodyPr>
          <a:lstStyle/>
          <a:p>
            <a:pPr marL="266700" indent="-266700" algn="l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Percorso:</a:t>
            </a:r>
            <a:r>
              <a:rPr lang="it-IT" sz="1400" b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</a:p>
          <a:p>
            <a:pPr marL="444500" lvl="0" indent="-444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L’operatore dei DMD verifica se il dispositivo è idoneo e presenta la candidatura sulle piattaforme ANS </a:t>
            </a:r>
            <a:r>
              <a:rPr lang="it-IT" sz="1400" kern="100" dirty="0" err="1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Convergence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 e HAS EVATECH;</a:t>
            </a:r>
          </a:p>
          <a:p>
            <a:pPr marL="444500" indent="-444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L’idoneità viene esaminata dall'</a:t>
            </a:r>
            <a:r>
              <a:rPr lang="fr-FR" sz="1400" i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Agence Du Numérique En Santé </a:t>
            </a:r>
            <a:r>
              <a:rPr lang="fr-FR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(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ANS) e </a:t>
            </a:r>
            <a:r>
              <a:rPr lang="it-IT" sz="1400" kern="100" dirty="0">
                <a:latin typeface="Raleway" pitchFamily="2" charset="0"/>
                <a:cs typeface="Arial" panose="020B0604020202020204" pitchFamily="34" charset="0"/>
              </a:rPr>
              <a:t>dall’</a:t>
            </a:r>
            <a:r>
              <a:rPr lang="it-IT" sz="1400" dirty="0">
                <a:latin typeface="Raleway" pitchFamily="2" charset="0"/>
              </a:rPr>
              <a:t>Haute </a:t>
            </a:r>
            <a:r>
              <a:rPr lang="it-IT" sz="1400" dirty="0" err="1">
                <a:latin typeface="Raleway" pitchFamily="2" charset="0"/>
              </a:rPr>
              <a:t>Autorité</a:t>
            </a:r>
            <a:r>
              <a:rPr lang="it-IT" sz="1400" dirty="0">
                <a:latin typeface="Raleway" pitchFamily="2" charset="0"/>
              </a:rPr>
              <a:t> de santé (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HAS), presentando all'ANS tutte le prove sui requisiti di interoperabilità e sicurezza. La validazione è effettuata entro </a:t>
            </a:r>
            <a:r>
              <a:rPr lang="it-IT" sz="1400" b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45 giorni 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dal </a:t>
            </a:r>
            <a:r>
              <a:rPr lang="it-IT" sz="1400" kern="100" dirty="0" err="1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CNEDiMTS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  (HAS) e dall’ANS;</a:t>
            </a:r>
          </a:p>
          <a:p>
            <a:pPr marL="444500" lvl="0" indent="-444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Sulla base di questi pareri, la decisione sul sostegno all'avanzamento digitale viene pronunciata entro </a:t>
            </a:r>
            <a:r>
              <a:rPr lang="it-IT" sz="1400" b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30 giorni 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dai ministri responsabili della sanità e della sicurezza sociale. </a:t>
            </a:r>
          </a:p>
          <a:p>
            <a:pPr marL="444500" lvl="0" indent="-4445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Dopo la convalida, il DMD viene </a:t>
            </a:r>
            <a:r>
              <a:rPr lang="it-IT" sz="1400" b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rimborsato per un anno (non rinnovabile)</a:t>
            </a:r>
            <a:r>
              <a:rPr lang="it-IT" sz="1400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it-IT" sz="1400" b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prima di rientrare nella procedura standard di rimborso.</a:t>
            </a: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it-IT" sz="1400" kern="100" dirty="0">
              <a:solidFill>
                <a:srgbClr val="3B3D3C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400" dirty="0">
                <a:solidFill>
                  <a:srgbClr val="3B3D3C"/>
                </a:solidFill>
                <a:latin typeface="Raleway" pitchFamily="2" charset="0"/>
              </a:rPr>
              <a:t>Stabilita la copertura anticipata, sono fissati </a:t>
            </a:r>
            <a:r>
              <a:rPr lang="it-IT" sz="1400" b="1" dirty="0">
                <a:solidFill>
                  <a:srgbClr val="3B3D3C"/>
                </a:solidFill>
                <a:latin typeface="Raleway" pitchFamily="2" charset="0"/>
              </a:rPr>
              <a:t>6 mesi </a:t>
            </a:r>
            <a:r>
              <a:rPr lang="it-IT" sz="1400" dirty="0">
                <a:solidFill>
                  <a:srgbClr val="3B3D3C"/>
                </a:solidFill>
                <a:latin typeface="Raleway" pitchFamily="2" charset="0"/>
              </a:rPr>
              <a:t>per richiedere la registrazione dei dispositivi</a:t>
            </a:r>
            <a:r>
              <a:rPr lang="it-IT" sz="1400" b="1" dirty="0">
                <a:solidFill>
                  <a:srgbClr val="3B3D3C"/>
                </a:solidFill>
                <a:latin typeface="Raleway" pitchFamily="2" charset="0"/>
              </a:rPr>
              <a:t> nella lista LPPR oppure 9 mesi </a:t>
            </a:r>
            <a:r>
              <a:rPr lang="it-IT" sz="1400" dirty="0">
                <a:solidFill>
                  <a:srgbClr val="3B3D3C"/>
                </a:solidFill>
                <a:latin typeface="Raleway" pitchFamily="2" charset="0"/>
              </a:rPr>
              <a:t>per la registrazione </a:t>
            </a:r>
            <a:r>
              <a:rPr lang="it-IT" sz="1400" b="1" dirty="0">
                <a:solidFill>
                  <a:srgbClr val="3B3D3C"/>
                </a:solidFill>
                <a:latin typeface="Raleway" pitchFamily="2" charset="0"/>
              </a:rPr>
              <a:t>nella LATM (</a:t>
            </a:r>
            <a:r>
              <a:rPr lang="it-IT" sz="1400" b="1" kern="100" dirty="0">
                <a:solidFill>
                  <a:srgbClr val="3B3D3C"/>
                </a:solidFill>
                <a:latin typeface="Raleway" pitchFamily="2" charset="0"/>
                <a:cs typeface="Arial" panose="020B0604020202020204" pitchFamily="34" charset="0"/>
              </a:rPr>
              <a:t>Fase di rimborso a lungo termine). Il rimborso standard, così ottenuto, </a:t>
            </a:r>
            <a:r>
              <a:rPr lang="it-IT" sz="1400" b="1" dirty="0">
                <a:solidFill>
                  <a:srgbClr val="3B3D3C"/>
                </a:solidFill>
                <a:latin typeface="Raleway" pitchFamily="2" charset="0"/>
              </a:rPr>
              <a:t>dura diversi anni ed è rinnovabile.</a:t>
            </a:r>
            <a:endParaRPr lang="it-IT" sz="1400" b="1" kern="100" dirty="0">
              <a:solidFill>
                <a:srgbClr val="3B3D3C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it-IT" sz="1400" b="1" kern="100" dirty="0">
              <a:solidFill>
                <a:srgbClr val="3B3D3C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it-IT" sz="1400" kern="100" dirty="0">
              <a:solidFill>
                <a:srgbClr val="3B3D3C"/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endParaRPr lang="it-IT" sz="1400" kern="100" dirty="0">
              <a:solidFill>
                <a:srgbClr val="3B3D3C"/>
              </a:solidFill>
              <a:latin typeface="Raleway" pitchFamily="2" charset="0"/>
              <a:cs typeface="Arial" panose="020B0604020202020204" pitchFamily="34" charset="0"/>
            </a:endParaRPr>
          </a:p>
          <a:p>
            <a:endParaRPr lang="it-IT" sz="1400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4196941-7CCC-FF65-8BD3-ADBC62CF7751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Confronto con le </a:t>
            </a:r>
            <a:r>
              <a:rPr lang="it-IT" b="1" i="1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>
                <a:solidFill>
                  <a:schemeClr val="accent1"/>
                </a:solidFill>
                <a:latin typeface="Raleway "/>
              </a:rPr>
              <a:t> europee: Francia</a:t>
            </a:r>
          </a:p>
        </p:txBody>
      </p:sp>
    </p:spTree>
    <p:extLst>
      <p:ext uri="{BB962C8B-B14F-4D97-AF65-F5344CB8AC3E}">
        <p14:creationId xmlns:p14="http://schemas.microsoft.com/office/powerpoint/2010/main" val="128651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42F48406-3B4F-3C6A-1EC4-0111043B8C1F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Confronto con le </a:t>
            </a:r>
            <a:r>
              <a:rPr lang="it-IT" b="1" i="1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>
                <a:solidFill>
                  <a:schemeClr val="accent1"/>
                </a:solidFill>
                <a:latin typeface="Raleway "/>
              </a:rPr>
              <a:t> europee: Francia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A3AF0D-D420-A5E4-740A-596EEC4677FD}"/>
              </a:ext>
            </a:extLst>
          </p:cNvPr>
          <p:cNvSpPr txBox="1"/>
          <p:nvPr/>
        </p:nvSpPr>
        <p:spPr>
          <a:xfrm>
            <a:off x="288521" y="97541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latin typeface="Raleway "/>
                <a:cs typeface="Arial" panose="020B0604020202020204" pitchFamily="34" charset="0"/>
              </a:rPr>
              <a:t>Rappresentazione schematica del percorso:</a:t>
            </a:r>
            <a:endParaRPr lang="it-IT" sz="140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21F8D43-AD52-7592-FA4C-7280C47A3A04}"/>
              </a:ext>
            </a:extLst>
          </p:cNvPr>
          <p:cNvSpPr/>
          <p:nvPr/>
        </p:nvSpPr>
        <p:spPr>
          <a:xfrm>
            <a:off x="391385" y="3383882"/>
            <a:ext cx="1512000" cy="85914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800">
                <a:latin typeface="Raleway "/>
              </a:rPr>
              <a:t>Soluzione candidata: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it-IT" sz="800">
                <a:latin typeface="Raleway "/>
              </a:rPr>
              <a:t>Rientra nella definizione di DMN (</a:t>
            </a:r>
            <a:r>
              <a:rPr lang="it-IT" sz="800" err="1">
                <a:latin typeface="Raleway "/>
              </a:rPr>
              <a:t>Dispositifs</a:t>
            </a:r>
            <a:r>
              <a:rPr lang="it-IT" sz="800">
                <a:latin typeface="Raleway "/>
              </a:rPr>
              <a:t> </a:t>
            </a:r>
            <a:r>
              <a:rPr lang="it-IT" sz="800" err="1">
                <a:latin typeface="Raleway "/>
              </a:rPr>
              <a:t>Medicaux</a:t>
            </a:r>
            <a:r>
              <a:rPr lang="it-IT" sz="800">
                <a:latin typeface="Raleway "/>
              </a:rPr>
              <a:t> </a:t>
            </a:r>
            <a:r>
              <a:rPr lang="it-IT" sz="800" err="1">
                <a:latin typeface="Raleway "/>
              </a:rPr>
              <a:t>Numeriques</a:t>
            </a:r>
            <a:r>
              <a:rPr lang="it-IT" sz="800">
                <a:latin typeface="Raleway "/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127629-722A-A9FE-5F5D-C162438558BF}"/>
              </a:ext>
            </a:extLst>
          </p:cNvPr>
          <p:cNvSpPr/>
          <p:nvPr/>
        </p:nvSpPr>
        <p:spPr>
          <a:xfrm>
            <a:off x="391385" y="1306701"/>
            <a:ext cx="250289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Prerequisiti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61E1B7C-1A0E-870D-A37B-8AC6FFD66142}"/>
              </a:ext>
            </a:extLst>
          </p:cNvPr>
          <p:cNvSpPr/>
          <p:nvPr/>
        </p:nvSpPr>
        <p:spPr>
          <a:xfrm>
            <a:off x="7751184" y="1305283"/>
            <a:ext cx="792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latin typeface="Raleway "/>
              </a:rPr>
              <a:t>Rimborso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B11DF71-7C1A-E40E-E9EF-321EEECE1A4D}"/>
              </a:ext>
            </a:extLst>
          </p:cNvPr>
          <p:cNvSpPr/>
          <p:nvPr/>
        </p:nvSpPr>
        <p:spPr>
          <a:xfrm>
            <a:off x="7751184" y="1985774"/>
            <a:ext cx="792000" cy="77667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>
                <a:latin typeface="Raleway "/>
              </a:rPr>
              <a:t>LPPR</a:t>
            </a:r>
            <a:endParaRPr lang="it-IT" sz="1050" b="1">
              <a:latin typeface="Raleway 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1490366-DCE2-2600-1C58-2244A595D1FF}"/>
              </a:ext>
            </a:extLst>
          </p:cNvPr>
          <p:cNvSpPr/>
          <p:nvPr/>
        </p:nvSpPr>
        <p:spPr>
          <a:xfrm>
            <a:off x="3221841" y="1305283"/>
            <a:ext cx="4218142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latin typeface="Raleway "/>
              </a:rPr>
              <a:t>Requisiti &amp; Evidenza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70BD9E2-C7D4-3B35-C740-51421E490850}"/>
              </a:ext>
            </a:extLst>
          </p:cNvPr>
          <p:cNvSpPr/>
          <p:nvPr/>
        </p:nvSpPr>
        <p:spPr>
          <a:xfrm>
            <a:off x="5347563" y="4284521"/>
            <a:ext cx="1475309" cy="21922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>
                <a:latin typeface="Raleway "/>
              </a:rPr>
              <a:t>Risposta entro 45 giorni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4058BFA-E201-DD16-0344-F15BDC78582E}"/>
              </a:ext>
            </a:extLst>
          </p:cNvPr>
          <p:cNvSpPr/>
          <p:nvPr/>
        </p:nvSpPr>
        <p:spPr>
          <a:xfrm>
            <a:off x="2003388" y="3383881"/>
            <a:ext cx="890887" cy="85914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it-IT" sz="800" b="1">
              <a:latin typeface="Raleway "/>
            </a:endParaRPr>
          </a:p>
          <a:p>
            <a:pPr algn="ctr"/>
            <a:r>
              <a:rPr lang="it-IT" sz="800" b="1">
                <a:latin typeface="Raleway "/>
              </a:rPr>
              <a:t>Consultazione HAS</a:t>
            </a:r>
          </a:p>
        </p:txBody>
      </p:sp>
      <p:pic>
        <p:nvPicPr>
          <p:cNvPr id="43" name="Elemento grafico 42" descr="Chat con riempimento a tinta unita">
            <a:extLst>
              <a:ext uri="{FF2B5EF4-FFF2-40B4-BE49-F238E27FC236}">
                <a16:creationId xmlns:a16="http://schemas.microsoft.com/office/drawing/2014/main" id="{FFF44C7E-5CC2-71E5-10DE-77C15AC8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41856" y="3873394"/>
            <a:ext cx="264869" cy="264869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id="{0A9A7F07-63C4-0C51-8138-A10278D88452}"/>
              </a:ext>
            </a:extLst>
          </p:cNvPr>
          <p:cNvSpPr/>
          <p:nvPr/>
        </p:nvSpPr>
        <p:spPr>
          <a:xfrm>
            <a:off x="7770251" y="4863143"/>
            <a:ext cx="792000" cy="77667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>
                <a:latin typeface="Raleway "/>
              </a:rPr>
              <a:t>LATM</a:t>
            </a:r>
            <a:endParaRPr lang="it-IT" sz="1050" b="1">
              <a:latin typeface="Raleway "/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E68E591B-94E4-E250-55FE-87AE1783E0A9}"/>
              </a:ext>
            </a:extLst>
          </p:cNvPr>
          <p:cNvSpPr/>
          <p:nvPr/>
        </p:nvSpPr>
        <p:spPr>
          <a:xfrm>
            <a:off x="3221840" y="1982440"/>
            <a:ext cx="1342212" cy="77667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>
                <a:latin typeface="Raleway "/>
              </a:rPr>
              <a:t>DMN</a:t>
            </a:r>
          </a:p>
          <a:p>
            <a:pPr algn="ctr"/>
            <a:r>
              <a:rPr lang="it-IT" sz="1000" b="1">
                <a:latin typeface="Raleway "/>
              </a:rPr>
              <a:t>Fine Terapeutico</a:t>
            </a:r>
            <a:endParaRPr lang="it-IT" sz="1050" b="1">
              <a:latin typeface="Raleway 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A7E862CB-3583-5CA8-EFA4-7CA4AEBEBD57}"/>
              </a:ext>
            </a:extLst>
          </p:cNvPr>
          <p:cNvSpPr/>
          <p:nvPr/>
        </p:nvSpPr>
        <p:spPr>
          <a:xfrm>
            <a:off x="3221840" y="4858087"/>
            <a:ext cx="1342212" cy="77667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b="1">
                <a:latin typeface="Raleway "/>
              </a:rPr>
              <a:t>DMN</a:t>
            </a:r>
          </a:p>
          <a:p>
            <a:pPr algn="ctr"/>
            <a:r>
              <a:rPr lang="it-IT" sz="1000" b="1">
                <a:latin typeface="Raleway "/>
              </a:rPr>
              <a:t>Telemonitoraggio</a:t>
            </a:r>
            <a:endParaRPr lang="it-IT" sz="1050" b="1">
              <a:latin typeface="Raleway "/>
            </a:endParaRP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DF9857B5-BED1-8FAC-4664-F2014B8BA6B3}"/>
              </a:ext>
            </a:extLst>
          </p:cNvPr>
          <p:cNvCxnSpPr>
            <a:stCxn id="53" idx="3"/>
            <a:endCxn id="50" idx="1"/>
          </p:cNvCxnSpPr>
          <p:nvPr/>
        </p:nvCxnSpPr>
        <p:spPr>
          <a:xfrm>
            <a:off x="4564052" y="5246425"/>
            <a:ext cx="3206199" cy="5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00A2ABC-E0BB-D444-F75B-EBB399B9A5E8}"/>
              </a:ext>
            </a:extLst>
          </p:cNvPr>
          <p:cNvCxnSpPr>
            <a:stCxn id="52" idx="3"/>
            <a:endCxn id="12" idx="1"/>
          </p:cNvCxnSpPr>
          <p:nvPr/>
        </p:nvCxnSpPr>
        <p:spPr>
          <a:xfrm>
            <a:off x="4564052" y="2370778"/>
            <a:ext cx="3187132" cy="3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6728B080-0D34-FCFB-BFB3-0CC26EC1FF67}"/>
              </a:ext>
            </a:extLst>
          </p:cNvPr>
          <p:cNvSpPr/>
          <p:nvPr/>
        </p:nvSpPr>
        <p:spPr>
          <a:xfrm>
            <a:off x="4632847" y="2143602"/>
            <a:ext cx="1187511" cy="21922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>
                <a:latin typeface="Raleway "/>
              </a:rPr>
              <a:t>Evidenze robuste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853B197E-AF22-619C-5386-2A91200D0E27}"/>
              </a:ext>
            </a:extLst>
          </p:cNvPr>
          <p:cNvSpPr/>
          <p:nvPr/>
        </p:nvSpPr>
        <p:spPr>
          <a:xfrm>
            <a:off x="4633462" y="5024485"/>
            <a:ext cx="1187511" cy="21922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>
                <a:latin typeface="Raleway "/>
              </a:rPr>
              <a:t>Evidenze robuste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C0C3DCEB-68FE-1FAD-6979-6647919BEA99}"/>
              </a:ext>
            </a:extLst>
          </p:cNvPr>
          <p:cNvSpPr/>
          <p:nvPr/>
        </p:nvSpPr>
        <p:spPr>
          <a:xfrm>
            <a:off x="7513120" y="2766896"/>
            <a:ext cx="1306262" cy="435191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>
                <a:latin typeface="Raleway "/>
              </a:rPr>
              <a:t>Listing per 5 anni con rimborso, rinnovabile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B9FE435F-D4CD-EF98-49A2-8A3B5A30A373}"/>
              </a:ext>
            </a:extLst>
          </p:cNvPr>
          <p:cNvSpPr/>
          <p:nvPr/>
        </p:nvSpPr>
        <p:spPr>
          <a:xfrm>
            <a:off x="7514447" y="5646595"/>
            <a:ext cx="1306262" cy="43519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>
                <a:latin typeface="Raleway "/>
              </a:rPr>
              <a:t>Listing per 5 anni con rimborso, rinnovabile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AE0D0A73-DA2C-DCF2-5344-14A97B414688}"/>
              </a:ext>
            </a:extLst>
          </p:cNvPr>
          <p:cNvCxnSpPr>
            <a:stCxn id="52" idx="2"/>
            <a:endCxn id="53" idx="0"/>
          </p:cNvCxnSpPr>
          <p:nvPr/>
        </p:nvCxnSpPr>
        <p:spPr>
          <a:xfrm>
            <a:off x="3892946" y="2759116"/>
            <a:ext cx="0" cy="2098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>
            <a:extLst>
              <a:ext uri="{FF2B5EF4-FFF2-40B4-BE49-F238E27FC236}">
                <a16:creationId xmlns:a16="http://schemas.microsoft.com/office/drawing/2014/main" id="{37A3A17A-3F08-DF79-C4F7-D9801310ED4D}"/>
              </a:ext>
            </a:extLst>
          </p:cNvPr>
          <p:cNvSpPr/>
          <p:nvPr/>
        </p:nvSpPr>
        <p:spPr>
          <a:xfrm>
            <a:off x="4178857" y="3383881"/>
            <a:ext cx="890887" cy="85914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>
                <a:latin typeface="Raleway "/>
              </a:rPr>
              <a:t>Ulteriori Evidenze cliniche necessarie</a:t>
            </a:r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A35845A7-4C92-5EDF-A4E2-1B7154ADDDE1}"/>
              </a:ext>
            </a:extLst>
          </p:cNvPr>
          <p:cNvCxnSpPr>
            <a:stCxn id="31" idx="3"/>
            <a:endCxn id="65" idx="1"/>
          </p:cNvCxnSpPr>
          <p:nvPr/>
        </p:nvCxnSpPr>
        <p:spPr>
          <a:xfrm>
            <a:off x="2894275" y="3813453"/>
            <a:ext cx="128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>
            <a:extLst>
              <a:ext uri="{FF2B5EF4-FFF2-40B4-BE49-F238E27FC236}">
                <a16:creationId xmlns:a16="http://schemas.microsoft.com/office/drawing/2014/main" id="{6BD0C8AE-11EE-3536-8538-1855CA354C46}"/>
              </a:ext>
            </a:extLst>
          </p:cNvPr>
          <p:cNvSpPr/>
          <p:nvPr/>
        </p:nvSpPr>
        <p:spPr>
          <a:xfrm>
            <a:off x="5374914" y="3389390"/>
            <a:ext cx="1415499" cy="8591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50" b="1">
                <a:latin typeface="Raleway "/>
              </a:rPr>
              <a:t>PECAN</a:t>
            </a:r>
          </a:p>
          <a:p>
            <a:pPr algn="ctr"/>
            <a:r>
              <a:rPr lang="it-IT" sz="1000">
                <a:latin typeface="Raleway "/>
              </a:rPr>
              <a:t>(</a:t>
            </a:r>
            <a:r>
              <a:rPr lang="it-IT" sz="1000" err="1">
                <a:latin typeface="Raleway "/>
              </a:rPr>
              <a:t>Prise</a:t>
            </a:r>
            <a:r>
              <a:rPr lang="it-IT" sz="1000">
                <a:latin typeface="Raleway "/>
              </a:rPr>
              <a:t> En </a:t>
            </a:r>
            <a:r>
              <a:rPr lang="it-IT" sz="1000" err="1">
                <a:latin typeface="Raleway "/>
              </a:rPr>
              <a:t>charge</a:t>
            </a:r>
            <a:r>
              <a:rPr lang="it-IT" sz="1000">
                <a:latin typeface="Raleway "/>
              </a:rPr>
              <a:t> </a:t>
            </a:r>
            <a:r>
              <a:rPr lang="it-IT" sz="1000" err="1">
                <a:latin typeface="Raleway "/>
              </a:rPr>
              <a:t>Anticipé</a:t>
            </a:r>
            <a:r>
              <a:rPr lang="it-IT" sz="1000">
                <a:latin typeface="Raleway "/>
              </a:rPr>
              <a:t> </a:t>
            </a:r>
            <a:r>
              <a:rPr lang="it-IT" sz="1000" err="1">
                <a:latin typeface="Raleway "/>
              </a:rPr>
              <a:t>Numerique</a:t>
            </a:r>
            <a:r>
              <a:rPr lang="it-IT" sz="1000">
                <a:latin typeface="Raleway "/>
              </a:rPr>
              <a:t>)</a:t>
            </a:r>
            <a:endParaRPr lang="it-IT" sz="900">
              <a:latin typeface="Raleway "/>
            </a:endParaRPr>
          </a:p>
        </p:txBody>
      </p:sp>
      <p:cxnSp>
        <p:nvCxnSpPr>
          <p:cNvPr id="70" name="Connettore a gomito 69">
            <a:extLst>
              <a:ext uri="{FF2B5EF4-FFF2-40B4-BE49-F238E27FC236}">
                <a16:creationId xmlns:a16="http://schemas.microsoft.com/office/drawing/2014/main" id="{340D051D-3960-153E-F3F4-22AA3CF795E7}"/>
              </a:ext>
            </a:extLst>
          </p:cNvPr>
          <p:cNvCxnSpPr>
            <a:stCxn id="68" idx="3"/>
          </p:cNvCxnSpPr>
          <p:nvPr/>
        </p:nvCxnSpPr>
        <p:spPr>
          <a:xfrm flipV="1">
            <a:off x="6790413" y="2370778"/>
            <a:ext cx="302150" cy="14481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a gomito 71">
            <a:extLst>
              <a:ext uri="{FF2B5EF4-FFF2-40B4-BE49-F238E27FC236}">
                <a16:creationId xmlns:a16="http://schemas.microsoft.com/office/drawing/2014/main" id="{306849B4-1959-8F6F-8D63-B20B8BAF8BC2}"/>
              </a:ext>
            </a:extLst>
          </p:cNvPr>
          <p:cNvCxnSpPr>
            <a:stCxn id="68" idx="3"/>
          </p:cNvCxnSpPr>
          <p:nvPr/>
        </p:nvCxnSpPr>
        <p:spPr>
          <a:xfrm>
            <a:off x="6790413" y="3818962"/>
            <a:ext cx="302150" cy="142474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72">
            <a:extLst>
              <a:ext uri="{FF2B5EF4-FFF2-40B4-BE49-F238E27FC236}">
                <a16:creationId xmlns:a16="http://schemas.microsoft.com/office/drawing/2014/main" id="{36896B5E-64C3-E814-4DB6-4599C6077837}"/>
              </a:ext>
            </a:extLst>
          </p:cNvPr>
          <p:cNvSpPr/>
          <p:nvPr/>
        </p:nvSpPr>
        <p:spPr>
          <a:xfrm rot="5400000">
            <a:off x="6931467" y="2765182"/>
            <a:ext cx="553983" cy="219225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>
                <a:latin typeface="Raleway "/>
              </a:rPr>
              <a:t>6 mesi</a:t>
            </a:r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880CE375-E0C6-CBB1-A40D-6A6D3E01F41C}"/>
              </a:ext>
            </a:extLst>
          </p:cNvPr>
          <p:cNvSpPr/>
          <p:nvPr/>
        </p:nvSpPr>
        <p:spPr>
          <a:xfrm rot="5400000">
            <a:off x="6932792" y="4650965"/>
            <a:ext cx="553983" cy="21922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>
                <a:latin typeface="Raleway "/>
              </a:rPr>
              <a:t>9 mesi</a:t>
            </a:r>
          </a:p>
        </p:txBody>
      </p:sp>
      <p:pic>
        <p:nvPicPr>
          <p:cNvPr id="49" name="Elemento grafico 48" descr="Monete con riempimento a tinta unita">
            <a:extLst>
              <a:ext uri="{FF2B5EF4-FFF2-40B4-BE49-F238E27FC236}">
                <a16:creationId xmlns:a16="http://schemas.microsoft.com/office/drawing/2014/main" id="{05675319-1125-C545-7645-C6A20DB83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64597" y="4054334"/>
            <a:ext cx="218900" cy="218900"/>
          </a:xfrm>
          <a:prstGeom prst="rect">
            <a:avLst/>
          </a:prstGeom>
        </p:spPr>
      </p:pic>
      <p:pic>
        <p:nvPicPr>
          <p:cNvPr id="75" name="Elemento grafico 74" descr="Monete con riempimento a tinta unita">
            <a:extLst>
              <a:ext uri="{FF2B5EF4-FFF2-40B4-BE49-F238E27FC236}">
                <a16:creationId xmlns:a16="http://schemas.microsoft.com/office/drawing/2014/main" id="{80317A07-9D22-4539-D43B-E77F988EB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93011" y="2547996"/>
            <a:ext cx="218900" cy="218900"/>
          </a:xfrm>
          <a:prstGeom prst="rect">
            <a:avLst/>
          </a:prstGeom>
        </p:spPr>
      </p:pic>
      <p:pic>
        <p:nvPicPr>
          <p:cNvPr id="76" name="Elemento grafico 75" descr="Monete con riempimento a tinta unita">
            <a:extLst>
              <a:ext uri="{FF2B5EF4-FFF2-40B4-BE49-F238E27FC236}">
                <a16:creationId xmlns:a16="http://schemas.microsoft.com/office/drawing/2014/main" id="{EC90477F-5E7B-34FF-B574-4FA3391C5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24284" y="5415863"/>
            <a:ext cx="218900" cy="218900"/>
          </a:xfrm>
          <a:prstGeom prst="rect">
            <a:avLst/>
          </a:prstGeom>
        </p:spPr>
      </p:pic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2D098D0-2165-4652-19F0-00C88D881FC2}"/>
              </a:ext>
            </a:extLst>
          </p:cNvPr>
          <p:cNvCxnSpPr>
            <a:stCxn id="65" idx="3"/>
            <a:endCxn id="68" idx="1"/>
          </p:cNvCxnSpPr>
          <p:nvPr/>
        </p:nvCxnSpPr>
        <p:spPr>
          <a:xfrm>
            <a:off x="5069744" y="3813452"/>
            <a:ext cx="305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53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7">
            <a:extLst>
              <a:ext uri="{FF2B5EF4-FFF2-40B4-BE49-F238E27FC236}">
                <a16:creationId xmlns:a16="http://schemas.microsoft.com/office/drawing/2014/main" id="{8352E39D-F481-836C-D9F0-2D9156F28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036" y="953744"/>
            <a:ext cx="7682855" cy="1729639"/>
          </a:xfrm>
        </p:spPr>
        <p:txBody>
          <a:bodyPr>
            <a:norm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kern="10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Obiettivo:</a:t>
            </a:r>
            <a:r>
              <a:rPr lang="it-IT" sz="1200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le </a:t>
            </a:r>
            <a:r>
              <a:rPr lang="it-IT" sz="1200" i="1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app</a:t>
            </a:r>
            <a:r>
              <a:rPr lang="it-IT" sz="1200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che superano il livello M3+ diventano idonee al rimborso attraverso il NIHDI (Istituto nazionale per l’assicurazione sanitaria e l’invalidità, responsabile del rimborso di prodotti e servizi sanitari livello M3). </a:t>
            </a:r>
            <a:endParaRPr lang="it-IT" sz="120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kern="10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Oggetto:</a:t>
            </a:r>
            <a:r>
              <a:rPr lang="it-IT" sz="1200" b="1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200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applicazioni mobili che consentono la diagnosi, la terapia o il monitoraggio a distanza. Devono possedere marchio CE come dispositivo medico ed essere incluse nella piattaforma ‘’</a:t>
            </a:r>
            <a:r>
              <a:rPr lang="it-IT" sz="1200" b="1" kern="10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mHealthBelgium</a:t>
            </a:r>
            <a:r>
              <a:rPr lang="it-IT" sz="1200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”, che centralizza tutte le informazioni rilevanti, necessarie e convalidate, delle applicazioni destinate ai pazienti, ai professionisti sanitari e alle istituzioni sanitarie (ad esempio, informazioni su marchio CE, GDPR, conformità, rispetto delle regole di sicurezza e di autenticazione, costo e finanziamento della App di interesse).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it-IT" sz="1200" kern="100">
              <a:solidFill>
                <a:prstClr val="black"/>
              </a:solidFill>
              <a:latin typeface="Raleway 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schermata, linea&#10;&#10;Descrizione generata automaticamente">
            <a:extLst>
              <a:ext uri="{FF2B5EF4-FFF2-40B4-BE49-F238E27FC236}">
                <a16:creationId xmlns:a16="http://schemas.microsoft.com/office/drawing/2014/main" id="{3B6314BD-0FDF-34CF-DCF2-B7AA6F52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89" y="2782284"/>
            <a:ext cx="6663421" cy="3285187"/>
          </a:xfrm>
          <a:prstGeom prst="rect">
            <a:avLst/>
          </a:prstGeom>
        </p:spPr>
      </p:pic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ABDFF3CC-532B-1168-5FD6-C7D5D0E399AE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Confronto con le </a:t>
            </a:r>
            <a:r>
              <a:rPr lang="it-IT" b="1" i="1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>
                <a:solidFill>
                  <a:schemeClr val="accent1"/>
                </a:solidFill>
                <a:latin typeface="Raleway "/>
              </a:rPr>
              <a:t> europee: Belgio</a:t>
            </a:r>
          </a:p>
        </p:txBody>
      </p:sp>
    </p:spTree>
    <p:extLst>
      <p:ext uri="{BB962C8B-B14F-4D97-AF65-F5344CB8AC3E}">
        <p14:creationId xmlns:p14="http://schemas.microsoft.com/office/powerpoint/2010/main" val="90798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0C1EA06-E67A-00D5-92E2-B67895C37A56}"/>
              </a:ext>
            </a:extLst>
          </p:cNvPr>
          <p:cNvSpPr txBox="1">
            <a:spLocks/>
          </p:cNvSpPr>
          <p:nvPr/>
        </p:nvSpPr>
        <p:spPr>
          <a:xfrm>
            <a:off x="512245" y="1150374"/>
            <a:ext cx="7773799" cy="47710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Raleway "/>
              </a:rPr>
              <a:t>Le terapie digitali sono classificate come Dispositivi Medici poiché sono tecnicamente dei software (</a:t>
            </a:r>
            <a:r>
              <a:rPr lang="it-IT" sz="1600" dirty="0" err="1">
                <a:latin typeface="Raleway "/>
              </a:rPr>
              <a:t>Medical</a:t>
            </a:r>
            <a:r>
              <a:rPr lang="it-IT" sz="1600" dirty="0">
                <a:latin typeface="Raleway "/>
              </a:rPr>
              <a:t> Device Software, MDSW) e quindi soggette al Regolamento UE 2017/745 sui Dispositivi Medici (</a:t>
            </a:r>
            <a:r>
              <a:rPr lang="it-IT" sz="1600" dirty="0" err="1">
                <a:latin typeface="Raleway "/>
              </a:rPr>
              <a:t>Medical</a:t>
            </a:r>
            <a:r>
              <a:rPr lang="it-IT" sz="1600" dirty="0">
                <a:latin typeface="Raleway "/>
              </a:rPr>
              <a:t> Devices </a:t>
            </a:r>
            <a:r>
              <a:rPr lang="it-IT" sz="1600" dirty="0" err="1">
                <a:latin typeface="Raleway "/>
              </a:rPr>
              <a:t>Regulation</a:t>
            </a:r>
            <a:r>
              <a:rPr lang="it-IT" sz="1600" dirty="0">
                <a:latin typeface="Raleway "/>
              </a:rPr>
              <a:t>, MDR), entrato in vigore a maggio 2021.</a:t>
            </a:r>
          </a:p>
          <a:p>
            <a:pPr algn="just"/>
            <a:r>
              <a:rPr lang="it-IT" sz="1600" dirty="0">
                <a:latin typeface="Raleway "/>
              </a:rPr>
              <a:t>In particolare, 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la Regola 11 dell'Allegato VIII del Regolamento 2017/745/CE</a:t>
            </a:r>
            <a:r>
              <a:rPr lang="it-IT" sz="1600" dirty="0">
                <a:latin typeface="Raleway "/>
              </a:rPr>
              <a:t>, relativa ai software, stabilisce:</a:t>
            </a:r>
          </a:p>
          <a:p>
            <a:pPr algn="just"/>
            <a:r>
              <a:rPr lang="it-IT" sz="1600" dirty="0">
                <a:latin typeface="Raleway "/>
              </a:rPr>
              <a:t>"</a:t>
            </a:r>
            <a:r>
              <a:rPr lang="it-IT" sz="1600" i="1" dirty="0">
                <a:latin typeface="Raleway "/>
              </a:rPr>
              <a:t>Il software destinato a fornire informazioni utilizzate per prendere decisioni a fini diagnostici o terapeutici è classificato come classe IIa, a meno che tali decisioni possano: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latin typeface="Raleway "/>
              </a:rPr>
              <a:t>causare il decesso o un deterioramento irreversibile delle condizioni di salute di una persona, nel qual caso rientra nella classe III, 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latin typeface="Raleway "/>
              </a:rPr>
              <a:t>provocare un grave deterioramento delle condizioni di salute o richiedere un intervento chirurgico, nel qual caso rientra nella classe IIb.</a:t>
            </a:r>
          </a:p>
          <a:p>
            <a:pPr algn="just"/>
            <a:r>
              <a:rPr lang="it-IT" sz="1600" i="1" dirty="0">
                <a:latin typeface="Raleway "/>
              </a:rPr>
              <a:t>Il software destinato a monitorare processi fisiologici rientra nella classe IIa, a meno che sia destinato a monitorare parametri fisiologici vitali, ove variazioni tali da costituire un pericolo immediato per il paziente lo classifichino come classe IIb. Tutti gli altri software sono classificati come classe I.</a:t>
            </a:r>
            <a:r>
              <a:rPr lang="it-IT" sz="1600" dirty="0">
                <a:latin typeface="Raleway "/>
              </a:rPr>
              <a:t>"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4EFEA4E-F944-EB38-AAFB-E36985039E78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Contesto regolatorio europeo </a:t>
            </a:r>
          </a:p>
        </p:txBody>
      </p:sp>
    </p:spTree>
    <p:extLst>
      <p:ext uri="{BB962C8B-B14F-4D97-AF65-F5344CB8AC3E}">
        <p14:creationId xmlns:p14="http://schemas.microsoft.com/office/powerpoint/2010/main" val="15342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9F19FD7-3F9D-BDEF-6F24-6C913734FA26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Contesto regolatorio italiano 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0AFA3EBA-5374-CB5B-0ADE-47743AB089C0}"/>
              </a:ext>
            </a:extLst>
          </p:cNvPr>
          <p:cNvGrpSpPr/>
          <p:nvPr/>
        </p:nvGrpSpPr>
        <p:grpSpPr>
          <a:xfrm>
            <a:off x="688151" y="1613147"/>
            <a:ext cx="3967993" cy="3958765"/>
            <a:chOff x="449684" y="1695822"/>
            <a:chExt cx="3607266" cy="3598877"/>
          </a:xfrm>
        </p:grpSpPr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A92A0984-9C5B-E27D-FC8E-D85497552B60}"/>
                </a:ext>
              </a:extLst>
            </p:cNvPr>
            <p:cNvSpPr/>
            <p:nvPr/>
          </p:nvSpPr>
          <p:spPr>
            <a:xfrm>
              <a:off x="449684" y="1695822"/>
              <a:ext cx="3607266" cy="3598877"/>
            </a:xfrm>
            <a:custGeom>
              <a:avLst/>
              <a:gdLst>
                <a:gd name="connsiteX0" fmla="*/ 0 w 3355880"/>
                <a:gd name="connsiteY0" fmla="*/ 1677940 h 3355880"/>
                <a:gd name="connsiteX1" fmla="*/ 1677940 w 3355880"/>
                <a:gd name="connsiteY1" fmla="*/ 0 h 3355880"/>
                <a:gd name="connsiteX2" fmla="*/ 3355880 w 3355880"/>
                <a:gd name="connsiteY2" fmla="*/ 1677940 h 3355880"/>
                <a:gd name="connsiteX3" fmla="*/ 1677940 w 3355880"/>
                <a:gd name="connsiteY3" fmla="*/ 3355880 h 3355880"/>
                <a:gd name="connsiteX4" fmla="*/ 0 w 3355880"/>
                <a:gd name="connsiteY4" fmla="*/ 1677940 h 33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880" h="3355880">
                  <a:moveTo>
                    <a:pt x="0" y="1677940"/>
                  </a:moveTo>
                  <a:cubicBezTo>
                    <a:pt x="0" y="751239"/>
                    <a:pt x="751239" y="0"/>
                    <a:pt x="1677940" y="0"/>
                  </a:cubicBezTo>
                  <a:cubicBezTo>
                    <a:pt x="2604641" y="0"/>
                    <a:pt x="3355880" y="751239"/>
                    <a:pt x="3355880" y="1677940"/>
                  </a:cubicBezTo>
                  <a:cubicBezTo>
                    <a:pt x="3355880" y="2604641"/>
                    <a:pt x="2604641" y="3355880"/>
                    <a:pt x="1677940" y="3355880"/>
                  </a:cubicBezTo>
                  <a:cubicBezTo>
                    <a:pt x="751239" y="3355880"/>
                    <a:pt x="0" y="2604641"/>
                    <a:pt x="0" y="1677940"/>
                  </a:cubicBezTo>
                  <a:close/>
                </a:path>
              </a:pathLst>
            </a:custGeom>
            <a:solidFill>
              <a:schemeClr val="bg2"/>
            </a:solidFill>
            <a:ln w="22225">
              <a:solidFill>
                <a:schemeClr val="bg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5509" tIns="337516" rIns="1725509" bIns="3693399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/>
                <a:t> </a:t>
              </a:r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5D011D3F-35C7-BF0C-0576-2DAEB1224021}"/>
                </a:ext>
              </a:extLst>
            </p:cNvPr>
            <p:cNvSpPr/>
            <p:nvPr/>
          </p:nvSpPr>
          <p:spPr>
            <a:xfrm>
              <a:off x="952561" y="2199893"/>
              <a:ext cx="2534400" cy="2534400"/>
            </a:xfrm>
            <a:custGeom>
              <a:avLst/>
              <a:gdLst>
                <a:gd name="connsiteX0" fmla="*/ 0 w 2013528"/>
                <a:gd name="connsiteY0" fmla="*/ 1006764 h 2013528"/>
                <a:gd name="connsiteX1" fmla="*/ 1006764 w 2013528"/>
                <a:gd name="connsiteY1" fmla="*/ 0 h 2013528"/>
                <a:gd name="connsiteX2" fmla="*/ 2013528 w 2013528"/>
                <a:gd name="connsiteY2" fmla="*/ 1006764 h 2013528"/>
                <a:gd name="connsiteX3" fmla="*/ 1006764 w 2013528"/>
                <a:gd name="connsiteY3" fmla="*/ 2013528 h 2013528"/>
                <a:gd name="connsiteX4" fmla="*/ 0 w 2013528"/>
                <a:gd name="connsiteY4" fmla="*/ 1006764 h 201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528" h="2013528">
                  <a:moveTo>
                    <a:pt x="0" y="1006764"/>
                  </a:moveTo>
                  <a:cubicBezTo>
                    <a:pt x="0" y="450744"/>
                    <a:pt x="450744" y="0"/>
                    <a:pt x="1006764" y="0"/>
                  </a:cubicBezTo>
                  <a:cubicBezTo>
                    <a:pt x="1562784" y="0"/>
                    <a:pt x="2013528" y="450744"/>
                    <a:pt x="2013528" y="1006764"/>
                  </a:cubicBezTo>
                  <a:cubicBezTo>
                    <a:pt x="2013528" y="1562784"/>
                    <a:pt x="1562784" y="2013528"/>
                    <a:pt x="1006764" y="2013528"/>
                  </a:cubicBezTo>
                  <a:cubicBezTo>
                    <a:pt x="450744" y="2013528"/>
                    <a:pt x="0" y="1562784"/>
                    <a:pt x="0" y="1006764"/>
                  </a:cubicBezTo>
                  <a:close/>
                </a:path>
              </a:pathLst>
            </a:custGeom>
            <a:solidFill>
              <a:schemeClr val="accent5"/>
            </a:solidFill>
            <a:ln w="3175" cmpd="sng">
              <a:solidFill>
                <a:schemeClr val="bg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8059" tIns="328568" rIns="1278059" bIns="2834293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/>
                <a:t> </a:t>
              </a:r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47721359-01C2-7331-27DE-4123749AB12C}"/>
                </a:ext>
              </a:extLst>
            </p:cNvPr>
            <p:cNvSpPr/>
            <p:nvPr/>
          </p:nvSpPr>
          <p:spPr>
            <a:xfrm>
              <a:off x="1494445" y="2720865"/>
              <a:ext cx="1442905" cy="1439550"/>
            </a:xfrm>
            <a:custGeom>
              <a:avLst/>
              <a:gdLst>
                <a:gd name="connsiteX0" fmla="*/ 0 w 1342352"/>
                <a:gd name="connsiteY0" fmla="*/ 671176 h 1342352"/>
                <a:gd name="connsiteX1" fmla="*/ 671176 w 1342352"/>
                <a:gd name="connsiteY1" fmla="*/ 0 h 1342352"/>
                <a:gd name="connsiteX2" fmla="*/ 1342352 w 1342352"/>
                <a:gd name="connsiteY2" fmla="*/ 671176 h 1342352"/>
                <a:gd name="connsiteX3" fmla="*/ 671176 w 1342352"/>
                <a:gd name="connsiteY3" fmla="*/ 1342352 h 1342352"/>
                <a:gd name="connsiteX4" fmla="*/ 0 w 1342352"/>
                <a:gd name="connsiteY4" fmla="*/ 671176 h 134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352" h="1342352">
                  <a:moveTo>
                    <a:pt x="0" y="671176"/>
                  </a:moveTo>
                  <a:cubicBezTo>
                    <a:pt x="0" y="300496"/>
                    <a:pt x="300496" y="0"/>
                    <a:pt x="671176" y="0"/>
                  </a:cubicBezTo>
                  <a:cubicBezTo>
                    <a:pt x="1041856" y="0"/>
                    <a:pt x="1342352" y="300496"/>
                    <a:pt x="1342352" y="671176"/>
                  </a:cubicBezTo>
                  <a:cubicBezTo>
                    <a:pt x="1342352" y="1041856"/>
                    <a:pt x="1041856" y="1342352"/>
                    <a:pt x="671176" y="1342352"/>
                  </a:cubicBezTo>
                  <a:cubicBezTo>
                    <a:pt x="300496" y="1342352"/>
                    <a:pt x="0" y="1041856"/>
                    <a:pt x="0" y="671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5903" tIns="561243" rIns="375903" bIns="561243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/>
                <a:t> </a:t>
              </a:r>
            </a:p>
          </p:txBody>
        </p:sp>
        <p:sp>
          <p:nvSpPr>
            <p:cNvPr id="25" name="Segnaposto contenuto 1">
              <a:extLst>
                <a:ext uri="{FF2B5EF4-FFF2-40B4-BE49-F238E27FC236}">
                  <a16:creationId xmlns:a16="http://schemas.microsoft.com/office/drawing/2014/main" id="{F8AB6722-17B1-ED37-4CAE-4B6379739EA5}"/>
                </a:ext>
              </a:extLst>
            </p:cNvPr>
            <p:cNvSpPr txBox="1">
              <a:spLocks/>
            </p:cNvSpPr>
            <p:nvPr/>
          </p:nvSpPr>
          <p:spPr>
            <a:xfrm>
              <a:off x="1667238" y="3132016"/>
              <a:ext cx="1123691" cy="6363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it-IT" sz="1100" b="1">
                  <a:solidFill>
                    <a:schemeClr val="bg1"/>
                  </a:solidFill>
                  <a:latin typeface="Raleway "/>
                  <a:cs typeface="Arial" panose="020B0604020202020204" pitchFamily="34" charset="0"/>
                </a:rPr>
                <a:t>Terapie Digitali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it-IT" sz="1100" b="1">
                  <a:solidFill>
                    <a:schemeClr val="bg1"/>
                  </a:solidFill>
                  <a:latin typeface="Raleway "/>
                  <a:cs typeface="Arial" panose="020B0604020202020204" pitchFamily="34" charset="0"/>
                </a:rPr>
                <a:t>(</a:t>
              </a:r>
              <a:r>
                <a:rPr lang="it-IT" sz="1100" b="1" err="1">
                  <a:solidFill>
                    <a:schemeClr val="bg1"/>
                  </a:solidFill>
                  <a:latin typeface="Raleway "/>
                  <a:cs typeface="Arial" panose="020B0604020202020204" pitchFamily="34" charset="0"/>
                </a:rPr>
                <a:t>DTx</a:t>
              </a:r>
              <a:r>
                <a:rPr lang="it-IT" sz="1100" b="1">
                  <a:solidFill>
                    <a:schemeClr val="bg1"/>
                  </a:solidFill>
                  <a:latin typeface="Raleway "/>
                  <a:cs typeface="Arial" panose="020B0604020202020204" pitchFamily="34" charset="0"/>
                </a:rPr>
                <a:t>)</a:t>
              </a:r>
              <a:endParaRPr lang="it-IT" sz="1100" b="1">
                <a:solidFill>
                  <a:schemeClr val="bg1"/>
                </a:solidFill>
                <a:latin typeface="Raleway "/>
              </a:endParaRPr>
            </a:p>
          </p:txBody>
        </p:sp>
        <p:sp>
          <p:nvSpPr>
            <p:cNvPr id="26" name="Segnaposto contenuto 1">
              <a:extLst>
                <a:ext uri="{FF2B5EF4-FFF2-40B4-BE49-F238E27FC236}">
                  <a16:creationId xmlns:a16="http://schemas.microsoft.com/office/drawing/2014/main" id="{3A8612E0-BFD7-9B84-35C8-671B82B2E0D0}"/>
                </a:ext>
              </a:extLst>
            </p:cNvPr>
            <p:cNvSpPr txBox="1">
              <a:spLocks/>
            </p:cNvSpPr>
            <p:nvPr/>
          </p:nvSpPr>
          <p:spPr>
            <a:xfrm>
              <a:off x="1791206" y="1863759"/>
              <a:ext cx="857110" cy="3265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200" b="1">
                  <a:solidFill>
                    <a:schemeClr val="bg2">
                      <a:lumMod val="50000"/>
                    </a:schemeClr>
                  </a:solidFill>
                  <a:latin typeface="Raleway "/>
                </a:rPr>
                <a:t>General</a:t>
              </a:r>
              <a:endParaRPr lang="it-IT" sz="1200">
                <a:solidFill>
                  <a:schemeClr val="bg2">
                    <a:lumMod val="50000"/>
                  </a:schemeClr>
                </a:solidFill>
                <a:latin typeface="Raleway "/>
                <a:cs typeface="Arial" panose="020B0604020202020204" pitchFamily="34" charset="0"/>
              </a:endParaRPr>
            </a:p>
          </p:txBody>
        </p:sp>
      </p:grpSp>
      <p:sp>
        <p:nvSpPr>
          <p:cNvPr id="30" name="Segnaposto contenuto 1">
            <a:extLst>
              <a:ext uri="{FF2B5EF4-FFF2-40B4-BE49-F238E27FC236}">
                <a16:creationId xmlns:a16="http://schemas.microsoft.com/office/drawing/2014/main" id="{E39EFD8F-671B-58ED-6E48-DB15005BF758}"/>
              </a:ext>
            </a:extLst>
          </p:cNvPr>
          <p:cNvSpPr txBox="1">
            <a:spLocks/>
          </p:cNvSpPr>
          <p:nvPr/>
        </p:nvSpPr>
        <p:spPr>
          <a:xfrm>
            <a:off x="4996780" y="1012477"/>
            <a:ext cx="3360183" cy="724320"/>
          </a:xfrm>
          <a:prstGeom prst="rect">
            <a:avLst/>
          </a:prstGeom>
          <a:ln w="25400">
            <a:solidFill>
              <a:srgbClr val="E7E6E6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100" b="1" dirty="0">
                <a:latin typeface="Raleway "/>
                <a:cs typeface="Arial" panose="020B0604020202020204" pitchFamily="34" charset="0"/>
              </a:rPr>
              <a:t>Aspetti giuridici generali: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GDPR – Regolamento 2016/679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DM Telemedicina 22 Settembre 2022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Codice del Consumo – </a:t>
            </a:r>
            <a:r>
              <a:rPr lang="it-IT" sz="1100" dirty="0" err="1">
                <a:latin typeface="Raleway "/>
                <a:cs typeface="Arial" panose="020B0604020202020204" pitchFamily="34" charset="0"/>
              </a:rPr>
              <a:t>D.lgs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 206/2005</a:t>
            </a:r>
          </a:p>
          <a:p>
            <a:pPr algn="just"/>
            <a:endParaRPr lang="it-IT" sz="1100" dirty="0">
              <a:latin typeface="Raleway "/>
              <a:cs typeface="Arial" panose="020B0604020202020204" pitchFamily="34" charset="0"/>
            </a:endParaRPr>
          </a:p>
        </p:txBody>
      </p:sp>
      <p:sp>
        <p:nvSpPr>
          <p:cNvPr id="49" name="Segnaposto contenuto 1">
            <a:extLst>
              <a:ext uri="{FF2B5EF4-FFF2-40B4-BE49-F238E27FC236}">
                <a16:creationId xmlns:a16="http://schemas.microsoft.com/office/drawing/2014/main" id="{455C2427-89FC-45B3-D3BA-5F200E14824D}"/>
              </a:ext>
            </a:extLst>
          </p:cNvPr>
          <p:cNvSpPr txBox="1">
            <a:spLocks/>
          </p:cNvSpPr>
          <p:nvPr/>
        </p:nvSpPr>
        <p:spPr>
          <a:xfrm>
            <a:off x="4996780" y="1818870"/>
            <a:ext cx="3360183" cy="676888"/>
          </a:xfrm>
          <a:prstGeom prst="rect">
            <a:avLst/>
          </a:prstGeom>
          <a:ln w="25400">
            <a:solidFill>
              <a:srgbClr val="5B9BD5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200" b="1" dirty="0">
                <a:latin typeface="Raleway "/>
                <a:cs typeface="Arial" panose="020B0604020202020204" pitchFamily="34" charset="0"/>
              </a:rPr>
              <a:t>Nuovo Regolamento UE: 2017/745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200" dirty="0">
                <a:latin typeface="Raleway "/>
                <a:cs typeface="Arial" panose="020B0604020202020204" pitchFamily="34" charset="0"/>
              </a:rPr>
              <a:t>Essendo software, le terapie digitali sono inquadrati come DM pur mancando una trattazione specifica.</a:t>
            </a:r>
          </a:p>
        </p:txBody>
      </p:sp>
      <p:sp>
        <p:nvSpPr>
          <p:cNvPr id="50" name="Segnaposto contenuto 1">
            <a:extLst>
              <a:ext uri="{FF2B5EF4-FFF2-40B4-BE49-F238E27FC236}">
                <a16:creationId xmlns:a16="http://schemas.microsoft.com/office/drawing/2014/main" id="{3D16F2A4-FACB-6EEF-0458-B995DBF64952}"/>
              </a:ext>
            </a:extLst>
          </p:cNvPr>
          <p:cNvSpPr txBox="1">
            <a:spLocks/>
          </p:cNvSpPr>
          <p:nvPr/>
        </p:nvSpPr>
        <p:spPr>
          <a:xfrm>
            <a:off x="4996780" y="3702553"/>
            <a:ext cx="3360183" cy="1081331"/>
          </a:xfrm>
          <a:prstGeom prst="rect">
            <a:avLst/>
          </a:prstGeom>
          <a:ln w="25400">
            <a:solidFill>
              <a:srgbClr val="4472C4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100" b="1" dirty="0">
                <a:latin typeface="Raleway "/>
                <a:cs typeface="Arial" panose="020B0604020202020204" pitchFamily="34" charset="0"/>
              </a:rPr>
              <a:t>Proposta di Legge c1208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 del 7 Giugno 2023 Onorevole </a:t>
            </a:r>
            <a:r>
              <a:rPr lang="it-IT" sz="1100" dirty="0" err="1">
                <a:latin typeface="Raleway "/>
                <a:cs typeface="Arial" panose="020B0604020202020204" pitchFamily="34" charset="0"/>
              </a:rPr>
              <a:t>Loizzo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: «Disposizioni in materia di terapie digitali».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Il testo si compone di 4 articoli: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Definizione di terapie digitali.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Comitato di valutazione delle </a:t>
            </a:r>
            <a:r>
              <a:rPr lang="it-IT" sz="1100" dirty="0" err="1">
                <a:latin typeface="Raleway "/>
                <a:cs typeface="Arial" panose="020B0604020202020204" pitchFamily="34" charset="0"/>
              </a:rPr>
              <a:t>DTx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Osservatorio permanente sulle </a:t>
            </a:r>
            <a:r>
              <a:rPr lang="it-IT" sz="1100" dirty="0" err="1">
                <a:latin typeface="Raleway "/>
                <a:cs typeface="Arial" panose="020B0604020202020204" pitchFamily="34" charset="0"/>
              </a:rPr>
              <a:t>DTx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100" dirty="0">
                <a:latin typeface="Raleway "/>
                <a:cs typeface="Arial" panose="020B0604020202020204" pitchFamily="34" charset="0"/>
              </a:rPr>
              <a:t>Inserimento nei LEA.</a:t>
            </a:r>
          </a:p>
        </p:txBody>
      </p:sp>
      <p:sp>
        <p:nvSpPr>
          <p:cNvPr id="53" name="Segnaposto contenuto 1">
            <a:extLst>
              <a:ext uri="{FF2B5EF4-FFF2-40B4-BE49-F238E27FC236}">
                <a16:creationId xmlns:a16="http://schemas.microsoft.com/office/drawing/2014/main" id="{473BEFA5-34DB-6333-FA08-8D7FC03C100C}"/>
              </a:ext>
            </a:extLst>
          </p:cNvPr>
          <p:cNvSpPr txBox="1">
            <a:spLocks/>
          </p:cNvSpPr>
          <p:nvPr/>
        </p:nvSpPr>
        <p:spPr>
          <a:xfrm>
            <a:off x="2193678" y="2412577"/>
            <a:ext cx="857110" cy="32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>
                <a:solidFill>
                  <a:schemeClr val="bg1"/>
                </a:solidFill>
                <a:latin typeface="Raleway "/>
              </a:rPr>
              <a:t>DM</a:t>
            </a:r>
            <a:endParaRPr lang="it-IT" sz="1200">
              <a:solidFill>
                <a:schemeClr val="bg1"/>
              </a:solidFill>
              <a:latin typeface="Raleway "/>
              <a:cs typeface="Arial" panose="020B0604020202020204" pitchFamily="34" charset="0"/>
            </a:endParaRP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DC675432-5C24-B9CD-5944-E45CB8E9B627}"/>
              </a:ext>
            </a:extLst>
          </p:cNvPr>
          <p:cNvSpPr txBox="1">
            <a:spLocks/>
          </p:cNvSpPr>
          <p:nvPr/>
        </p:nvSpPr>
        <p:spPr>
          <a:xfrm>
            <a:off x="4996780" y="4865958"/>
            <a:ext cx="3360183" cy="1646281"/>
          </a:xfrm>
          <a:prstGeom prst="rect">
            <a:avLst/>
          </a:prstGeom>
          <a:ln w="25400">
            <a:solidFill>
              <a:srgbClr val="4472C4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000" b="1" dirty="0">
                <a:latin typeface="Raleway "/>
                <a:cs typeface="Arial" panose="020B0604020202020204" pitchFamily="34" charset="0"/>
              </a:rPr>
              <a:t>Proposta di Legge c2095</a:t>
            </a:r>
            <a:r>
              <a:rPr lang="it-IT" sz="1000" dirty="0">
                <a:latin typeface="Raleway "/>
                <a:cs typeface="Arial" panose="020B0604020202020204" pitchFamily="34" charset="0"/>
              </a:rPr>
              <a:t> del 16 Ottobre 2024 Onorevole Quartini: «Disposizioni in materia di terapie digitali».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000" dirty="0">
                <a:latin typeface="Raleway "/>
                <a:cs typeface="Arial" panose="020B0604020202020204" pitchFamily="34" charset="0"/>
              </a:rPr>
              <a:t>Il testo si compone di 4 articoli: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000" dirty="0">
                <a:latin typeface="Raleway "/>
                <a:cs typeface="Arial" panose="020B0604020202020204" pitchFamily="34" charset="0"/>
              </a:rPr>
              <a:t>Definizioni e disposizioni in materia di terapie digitali.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000" dirty="0">
                <a:latin typeface="Raleway "/>
                <a:cs typeface="Arial" panose="020B0604020202020204" pitchFamily="34" charset="0"/>
              </a:rPr>
              <a:t>Integrazione del Comitato tecnico sanitario per la valutazione delle terapie digitali.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000" dirty="0">
                <a:latin typeface="Raleway "/>
                <a:cs typeface="Arial" panose="020B0604020202020204" pitchFamily="34" charset="0"/>
              </a:rPr>
              <a:t>Registro delle terapie digitali e relazione alle Camere.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sz="1000" dirty="0">
                <a:latin typeface="Raleway "/>
                <a:cs typeface="Arial" panose="020B0604020202020204" pitchFamily="34" charset="0"/>
              </a:rPr>
              <a:t>Inserimento delle terapie digitali nei LEA.</a:t>
            </a: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3BA90620-AFF4-02DE-0196-A4F259EB75A9}"/>
              </a:ext>
            </a:extLst>
          </p:cNvPr>
          <p:cNvSpPr txBox="1">
            <a:spLocks/>
          </p:cNvSpPr>
          <p:nvPr/>
        </p:nvSpPr>
        <p:spPr>
          <a:xfrm>
            <a:off x="4996781" y="2577831"/>
            <a:ext cx="3360183" cy="1042648"/>
          </a:xfrm>
          <a:prstGeom prst="rect">
            <a:avLst/>
          </a:prstGeom>
          <a:ln w="25400">
            <a:solidFill>
              <a:srgbClr val="5B9BD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400" b="1" dirty="0">
                <a:highlight>
                  <a:srgbClr val="FFFF00"/>
                </a:highlight>
                <a:latin typeface="Raleway "/>
                <a:cs typeface="Arial" panose="020B0604020202020204" pitchFamily="34" charset="0"/>
              </a:rPr>
              <a:t>Programma nazionale HTA-DM </a:t>
            </a:r>
            <a:r>
              <a:rPr lang="it-IT" sz="900" b="1" dirty="0">
                <a:latin typeface="Raleway "/>
                <a:cs typeface="Arial" panose="020B0604020202020204" pitchFamily="34" charset="0"/>
              </a:rPr>
              <a:t>(</a:t>
            </a:r>
            <a:r>
              <a:rPr lang="it-IT" sz="900" dirty="0">
                <a:latin typeface="Raleway "/>
                <a:cs typeface="Arial" panose="020B0604020202020204" pitchFamily="34" charset="0"/>
              </a:rPr>
              <a:t>Decreto Ministero Salute 9 Giugno 2023</a:t>
            </a:r>
            <a:r>
              <a:rPr lang="it-IT" sz="900" b="1" dirty="0">
                <a:latin typeface="Raleway 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900" dirty="0">
                <a:latin typeface="Raleway "/>
                <a:cs typeface="Arial" panose="020B0604020202020204" pitchFamily="34" charset="0"/>
              </a:rPr>
              <a:t>Rafforzare e uniformare i processi decisionali a livello nazionale e regionale sulle tecnologie sanitarie per il  Servizio Sanitario Nazionale favorendo l'adozione di tecnologie innovative basate su evidenze scientifiche e sostenibilità economica.</a:t>
            </a:r>
          </a:p>
        </p:txBody>
      </p:sp>
    </p:spTree>
    <p:extLst>
      <p:ext uri="{BB962C8B-B14F-4D97-AF65-F5344CB8AC3E}">
        <p14:creationId xmlns:p14="http://schemas.microsoft.com/office/powerpoint/2010/main" val="67554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D0B8DD-D04C-D2ED-E3B6-C32ED6AD24C7}"/>
              </a:ext>
            </a:extLst>
          </p:cNvPr>
          <p:cNvSpPr txBox="1"/>
          <p:nvPr/>
        </p:nvSpPr>
        <p:spPr>
          <a:xfrm>
            <a:off x="0" y="197393"/>
            <a:ext cx="7857810" cy="8793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 dirty="0" err="1">
                <a:solidFill>
                  <a:schemeClr val="accent1"/>
                </a:solidFill>
                <a:latin typeface="Raleway "/>
              </a:rPr>
              <a:t>Programma</a:t>
            </a:r>
            <a:r>
              <a:rPr lang="en-US" sz="2400" b="1" dirty="0">
                <a:solidFill>
                  <a:schemeClr val="accent1"/>
                </a:solidFill>
                <a:latin typeface="Raleway "/>
              </a:rPr>
              <a:t> Nazionale HTA </a:t>
            </a:r>
            <a:r>
              <a:rPr lang="en-US" sz="2400" b="1" dirty="0" err="1">
                <a:solidFill>
                  <a:schemeClr val="accent1"/>
                </a:solidFill>
                <a:latin typeface="Raleway "/>
              </a:rPr>
              <a:t>Dispositivi</a:t>
            </a:r>
            <a:r>
              <a:rPr lang="en-US" sz="2400" b="1" dirty="0">
                <a:solidFill>
                  <a:schemeClr val="accent1"/>
                </a:solidFill>
                <a:latin typeface="Raleway "/>
              </a:rPr>
              <a:t> Medici 2023-2025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E772A4-B815-4852-FF51-2F77109B5B44}"/>
              </a:ext>
            </a:extLst>
          </p:cNvPr>
          <p:cNvSpPr txBox="1"/>
          <p:nvPr/>
        </p:nvSpPr>
        <p:spPr>
          <a:xfrm>
            <a:off x="96056" y="1076754"/>
            <a:ext cx="813230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498B"/>
                </a:solidFill>
              </a:rPr>
              <a:t>Intesa Conferenza Stato Regioni Rep. n. 101/CSR del 10 maggio 2023. </a:t>
            </a:r>
          </a:p>
          <a:p>
            <a:pPr marL="171450" indent="-171450">
              <a:lnSpc>
                <a:spcPct val="115000"/>
              </a:lnSpc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498B"/>
                </a:solidFill>
              </a:rPr>
              <a:t>Adottato con decreto del Ministro della Salute il 9 giugno 2023 (GU Serie Generale n.207 del 05-09-2023</a:t>
            </a:r>
            <a:r>
              <a:rPr lang="it-IT" sz="1200" dirty="0">
                <a:solidFill>
                  <a:srgbClr val="00498B"/>
                </a:solidFill>
              </a:rPr>
              <a:t>).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D76348C-3CBD-A14D-3924-4A11347F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893627"/>
            <a:ext cx="2154801" cy="2187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1EE80507-08B0-4800-9869-4D36FF11A611}"/>
              </a:ext>
            </a:extLst>
          </p:cNvPr>
          <p:cNvGrpSpPr/>
          <p:nvPr/>
        </p:nvGrpSpPr>
        <p:grpSpPr>
          <a:xfrm>
            <a:off x="96056" y="3791700"/>
            <a:ext cx="3564008" cy="1032152"/>
            <a:chOff x="2462230" y="384233"/>
            <a:chExt cx="5215797" cy="1144064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C6E64C4B-F8BB-A65C-38FC-C7AE30AD7460}"/>
                </a:ext>
              </a:extLst>
            </p:cNvPr>
            <p:cNvSpPr/>
            <p:nvPr/>
          </p:nvSpPr>
          <p:spPr>
            <a:xfrm>
              <a:off x="2462230" y="494655"/>
              <a:ext cx="5215797" cy="97470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135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547B209-2B7E-75E1-0017-3FBD29B4BDF8}"/>
                </a:ext>
              </a:extLst>
            </p:cNvPr>
            <p:cNvSpPr txBox="1"/>
            <p:nvPr/>
          </p:nvSpPr>
          <p:spPr>
            <a:xfrm>
              <a:off x="2521166" y="384233"/>
              <a:ext cx="5040659" cy="1144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75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PNHTA- DM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75" dirty="0">
                  <a:solidFill>
                    <a:srgbClr val="00498B"/>
                  </a:solidFill>
                  <a:latin typeface="Arial" panose="020B0604020202020204" pitchFamily="34" charset="0"/>
                </a:rPr>
                <a:t>Strumento a supporto delle Regioni e PPAA per rafforzare e implementare la loro governance sui processi di adozione e utilizzo delle tecnologie nei rispettivi Servizi Sanitari Regionali </a:t>
              </a: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D54FB24-EBD2-DEA2-199A-3DF6C8845379}"/>
              </a:ext>
            </a:extLst>
          </p:cNvPr>
          <p:cNvGrpSpPr/>
          <p:nvPr/>
        </p:nvGrpSpPr>
        <p:grpSpPr>
          <a:xfrm>
            <a:off x="94019" y="4890384"/>
            <a:ext cx="3566045" cy="874099"/>
            <a:chOff x="2462230" y="1756674"/>
            <a:chExt cx="5218778" cy="1258862"/>
          </a:xfrm>
        </p:grpSpPr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FC4C45D2-7170-08AE-F9B9-140C47CB02E1}"/>
                </a:ext>
              </a:extLst>
            </p:cNvPr>
            <p:cNvSpPr/>
            <p:nvPr/>
          </p:nvSpPr>
          <p:spPr>
            <a:xfrm>
              <a:off x="2462230" y="1808236"/>
              <a:ext cx="5215797" cy="12073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135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B5450F5-888D-85DB-FE6F-4944E941CFB4}"/>
                </a:ext>
              </a:extLst>
            </p:cNvPr>
            <p:cNvSpPr txBox="1"/>
            <p:nvPr/>
          </p:nvSpPr>
          <p:spPr>
            <a:xfrm>
              <a:off x="2579435" y="1756674"/>
              <a:ext cx="5101573" cy="1256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8" tIns="37148" rIns="37148" bIns="37148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75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VISION-MISSION</a:t>
              </a:r>
            </a:p>
            <a:p>
              <a:pPr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75" b="1" dirty="0">
                  <a:solidFill>
                    <a:srgbClr val="00498B"/>
                  </a:solidFill>
                  <a:latin typeface="Arial" panose="020B0604020202020204" pitchFamily="34" charset="0"/>
                </a:rPr>
                <a:t> </a:t>
              </a:r>
              <a:r>
                <a:rPr lang="it-IT" sz="975" dirty="0">
                  <a:solidFill>
                    <a:srgbClr val="00498B"/>
                  </a:solidFill>
                  <a:latin typeface="Arial" panose="020B0604020202020204" pitchFamily="34" charset="0"/>
                </a:rPr>
                <a:t>Utilizzo dell’HTA a tutti i livelli decisionali del SSN in maniera integrata e in tutti i momenti del ciclo di vita di una tecnologia</a:t>
              </a:r>
            </a:p>
          </p:txBody>
        </p:sp>
      </p:grpSp>
      <p:sp>
        <p:nvSpPr>
          <p:cNvPr id="35" name="Freccia in giù 34">
            <a:extLst>
              <a:ext uri="{FF2B5EF4-FFF2-40B4-BE49-F238E27FC236}">
                <a16:creationId xmlns:a16="http://schemas.microsoft.com/office/drawing/2014/main" id="{95AC4178-1FE3-61D7-348E-37773B494673}"/>
              </a:ext>
            </a:extLst>
          </p:cNvPr>
          <p:cNvSpPr/>
          <p:nvPr/>
        </p:nvSpPr>
        <p:spPr>
          <a:xfrm>
            <a:off x="6120050" y="4684623"/>
            <a:ext cx="444030" cy="273844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rgbClr val="FFC000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18BCA45-6C28-A36E-2B4D-C960112B4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12" y="1965130"/>
            <a:ext cx="4892719" cy="406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7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CB3385CE-1B2D-C943-CD1B-BBBD1A22A9AA}"/>
              </a:ext>
            </a:extLst>
          </p:cNvPr>
          <p:cNvSpPr/>
          <p:nvPr/>
        </p:nvSpPr>
        <p:spPr>
          <a:xfrm>
            <a:off x="0" y="3587359"/>
            <a:ext cx="3014278" cy="637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Centri Collaborativi Universitari, Regionali e Aziendali, altro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F52770-DB66-692D-8FF0-BD4C07862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58184"/>
            <a:ext cx="3014278" cy="4541632"/>
          </a:xfrm>
        </p:spPr>
        <p:txBody>
          <a:bodyPr>
            <a:normAutofit/>
          </a:bodyPr>
          <a:lstStyle/>
          <a:p>
            <a:pPr algn="l"/>
            <a:r>
              <a:rPr lang="it-IT" sz="1400" b="1" dirty="0">
                <a:solidFill>
                  <a:schemeClr val="accent1"/>
                </a:solidFill>
                <a:latin typeface="Raleway "/>
              </a:rPr>
              <a:t>AGENAS </a:t>
            </a:r>
          </a:p>
          <a:p>
            <a:pPr marL="285750" indent="-285750" algn="l">
              <a:buFontTx/>
              <a:buChar char="-"/>
            </a:pPr>
            <a:r>
              <a:rPr lang="it-IT" sz="1400" b="1" dirty="0">
                <a:solidFill>
                  <a:schemeClr val="accent1"/>
                </a:solidFill>
                <a:latin typeface="Raleway "/>
              </a:rPr>
              <a:t>ha istituito l’Albo  dei centri collaborativi pubblici e privati,  per la produzione di Valutazioni HTA.</a:t>
            </a:r>
          </a:p>
          <a:p>
            <a:pPr marL="285750" indent="-285750" algn="l">
              <a:buFontTx/>
              <a:buChar char="-"/>
            </a:pPr>
            <a:r>
              <a:rPr lang="it-IT" sz="1400" b="1" dirty="0">
                <a:solidFill>
                  <a:schemeClr val="accent1"/>
                </a:solidFill>
                <a:latin typeface="Raleway "/>
              </a:rPr>
              <a:t>ha il coordinamento a livello nazionale di tutti i centri collaborativi;</a:t>
            </a:r>
          </a:p>
          <a:p>
            <a:pPr algn="l"/>
            <a:endParaRPr lang="it-IT" sz="2100" b="1" dirty="0">
              <a:solidFill>
                <a:srgbClr val="FF0000"/>
              </a:solidFill>
              <a:latin typeface="Raleway" pitchFamily="2" charset="0"/>
            </a:endParaRPr>
          </a:p>
          <a:p>
            <a:pPr algn="l"/>
            <a:endParaRPr lang="it-IT" sz="2100" b="1" dirty="0">
              <a:solidFill>
                <a:srgbClr val="FF0000"/>
              </a:solidFill>
              <a:latin typeface="Raleway" pitchFamily="2" charset="0"/>
            </a:endParaRPr>
          </a:p>
          <a:p>
            <a:pPr algn="l"/>
            <a:endParaRPr lang="it-IT" sz="2100" b="1" dirty="0">
              <a:solidFill>
                <a:srgbClr val="FF0000"/>
              </a:solidFill>
              <a:latin typeface="Raleway" pitchFamily="2" charset="0"/>
            </a:endParaRPr>
          </a:p>
          <a:p>
            <a:pPr algn="l"/>
            <a:endParaRPr lang="it-IT" sz="2100" b="1" dirty="0">
              <a:solidFill>
                <a:srgbClr val="FF0000"/>
              </a:solidFill>
              <a:latin typeface="Raleway" pitchFamily="2" charset="0"/>
            </a:endParaRPr>
          </a:p>
          <a:p>
            <a:pPr algn="l"/>
            <a:endParaRPr lang="it-IT" sz="2100" b="1" dirty="0">
              <a:solidFill>
                <a:srgbClr val="FF0000"/>
              </a:solidFill>
              <a:latin typeface="Raleway" pitchFamily="2" charset="0"/>
            </a:endParaRPr>
          </a:p>
        </p:txBody>
      </p:sp>
      <p:sp>
        <p:nvSpPr>
          <p:cNvPr id="16" name="Titolo 4">
            <a:extLst>
              <a:ext uri="{FF2B5EF4-FFF2-40B4-BE49-F238E27FC236}">
                <a16:creationId xmlns:a16="http://schemas.microsoft.com/office/drawing/2014/main" id="{575921A8-114E-BB42-AE0A-DD1AC80F66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2030" y="299457"/>
            <a:ext cx="8007179" cy="9179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>
              <a:spcAft>
                <a:spcPts val="450"/>
              </a:spcAft>
            </a:pPr>
            <a:r>
              <a:rPr lang="en-US" sz="2400" b="1" dirty="0" err="1">
                <a:solidFill>
                  <a:schemeClr val="accent1"/>
                </a:solidFill>
                <a:latin typeface="Raleway "/>
                <a:ea typeface="+mn-ea"/>
                <a:cs typeface="+mn-cs"/>
              </a:rPr>
              <a:t>Centri</a:t>
            </a:r>
            <a:r>
              <a:rPr lang="en-US" sz="2400" b="1" dirty="0">
                <a:solidFill>
                  <a:schemeClr val="accent1"/>
                </a:solidFill>
                <a:latin typeface="Raleway 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Raleway "/>
                <a:ea typeface="+mn-ea"/>
                <a:cs typeface="+mn-cs"/>
              </a:rPr>
              <a:t>Collaborativi</a:t>
            </a:r>
            <a:r>
              <a:rPr lang="en-US" sz="2400" b="1" dirty="0">
                <a:solidFill>
                  <a:schemeClr val="accent1"/>
                </a:solidFill>
                <a:latin typeface="Raleway "/>
                <a:ea typeface="+mn-ea"/>
                <a:cs typeface="+mn-cs"/>
              </a:rPr>
              <a:t> HTA </a:t>
            </a:r>
          </a:p>
        </p:txBody>
      </p:sp>
      <p:sp>
        <p:nvSpPr>
          <p:cNvPr id="17" name="Rettangolo ad angolo ripiegato 16">
            <a:extLst>
              <a:ext uri="{FF2B5EF4-FFF2-40B4-BE49-F238E27FC236}">
                <a16:creationId xmlns:a16="http://schemas.microsoft.com/office/drawing/2014/main" id="{6936FE6B-4559-12A3-4D53-54B478A8B59C}"/>
              </a:ext>
            </a:extLst>
          </p:cNvPr>
          <p:cNvSpPr/>
          <p:nvPr/>
        </p:nvSpPr>
        <p:spPr>
          <a:xfrm>
            <a:off x="7089690" y="1728402"/>
            <a:ext cx="34289" cy="468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817052-DEB9-D6B0-7E2C-60B3D653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51" y="1282167"/>
            <a:ext cx="5512083" cy="44769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8420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9C00531-EE63-3DBB-4651-064046A57878}"/>
              </a:ext>
            </a:extLst>
          </p:cNvPr>
          <p:cNvGraphicFramePr>
            <a:graphicFrameLocks/>
          </p:cNvGraphicFramePr>
          <p:nvPr/>
        </p:nvGraphicFramePr>
        <p:xfrm>
          <a:off x="190920" y="1715279"/>
          <a:ext cx="6967903" cy="433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389AD8-84F4-82DA-D99F-9FEE4C331A4E}"/>
              </a:ext>
            </a:extLst>
          </p:cNvPr>
          <p:cNvSpPr txBox="1"/>
          <p:nvPr/>
        </p:nvSpPr>
        <p:spPr>
          <a:xfrm>
            <a:off x="136282" y="1107603"/>
            <a:ext cx="7921825" cy="504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Istituita con Delibera DG AGENAS n. 506 del 29 ottobre 2024</a:t>
            </a:r>
            <a:endParaRPr lang="it-IT" sz="2000" b="1" dirty="0">
              <a:solidFill>
                <a:srgbClr val="838383"/>
              </a:solidFill>
              <a:latin typeface="Raleway" pitchFamily="2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03886A2-59E8-ECE6-1D32-BA6217AE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2" y="684882"/>
            <a:ext cx="7886700" cy="254000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accent1"/>
                </a:solidFill>
                <a:latin typeface="Raleway "/>
                <a:ea typeface="+mn-ea"/>
                <a:cs typeface="+mn-cs"/>
              </a:rPr>
              <a:t>Rete degli Stakeholder HTA</a:t>
            </a:r>
          </a:p>
        </p:txBody>
      </p:sp>
    </p:spTree>
    <p:extLst>
      <p:ext uri="{BB962C8B-B14F-4D97-AF65-F5344CB8AC3E}">
        <p14:creationId xmlns:p14="http://schemas.microsoft.com/office/powerpoint/2010/main" val="195948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C1E4A-8DD2-B28F-E9ED-5711D7A2D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AEC511-2EF5-E4B1-F62F-3DC99CC63B10}"/>
              </a:ext>
            </a:extLst>
          </p:cNvPr>
          <p:cNvSpPr txBox="1"/>
          <p:nvPr/>
        </p:nvSpPr>
        <p:spPr>
          <a:xfrm>
            <a:off x="454634" y="285299"/>
            <a:ext cx="7699022" cy="44500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200" kern="1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200" kern="1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200" kern="100" dirty="0">
                <a:latin typeface="Raleway "/>
                <a:ea typeface="Calibri"/>
                <a:cs typeface="Arial"/>
              </a:rPr>
              <a:t>Il </a:t>
            </a:r>
            <a:r>
              <a:rPr lang="it-IT" sz="1200" b="1" u="sng" kern="100" dirty="0">
                <a:latin typeface="Raleway "/>
                <a:ea typeface="Calibri"/>
                <a:cs typeface="Arial"/>
              </a:rPr>
              <a:t>Programma Nazionale HTA-DM </a:t>
            </a:r>
            <a:r>
              <a:rPr lang="it-IT" sz="1200" b="1" u="sng" dirty="0">
                <a:latin typeface="Raleway "/>
                <a:cs typeface="Arial" panose="020B0604020202020204" pitchFamily="34" charset="0"/>
              </a:rPr>
              <a:t>(Decreto Ministero Salute, 9 Giugno 2023</a:t>
            </a:r>
            <a:r>
              <a:rPr lang="it-IT" sz="1200" b="1" dirty="0">
                <a:latin typeface="Raleway "/>
                <a:cs typeface="Arial" panose="020B0604020202020204" pitchFamily="34" charset="0"/>
              </a:rPr>
              <a:t>) </a:t>
            </a:r>
            <a:r>
              <a:rPr lang="it-IT" sz="1200" kern="100" dirty="0">
                <a:latin typeface="Raleway "/>
                <a:ea typeface="Calibri"/>
                <a:cs typeface="Arial"/>
              </a:rPr>
              <a:t>si applica a tutti i dispositivi medici che rientrano nella definizione del Articolo 2 Regolamento (UE) 2017/745 e Articolo 2 Regolamento (UE) 2017/746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kern="100" dirty="0">
                <a:latin typeface="Raleway "/>
                <a:ea typeface="Calibri"/>
                <a:cs typeface="Arial"/>
              </a:rPr>
              <a:t>«…Qualunque strumento, apparecchio, apparecchiatura, </a:t>
            </a:r>
            <a:r>
              <a:rPr lang="it-IT" sz="1200" kern="100" dirty="0">
                <a:solidFill>
                  <a:srgbClr val="FF0000"/>
                </a:solidFill>
                <a:highlight>
                  <a:srgbClr val="FFFF00"/>
                </a:highlight>
                <a:latin typeface="Raleway "/>
                <a:ea typeface="Calibri"/>
                <a:cs typeface="Arial"/>
              </a:rPr>
              <a:t>software</a:t>
            </a:r>
            <a:r>
              <a:rPr lang="it-IT" sz="1200" kern="100" dirty="0">
                <a:latin typeface="Raleway "/>
                <a:ea typeface="Calibri"/>
                <a:cs typeface="Arial"/>
              </a:rPr>
              <a:t>, impianto, reagente, materiale o altro articolo, destinato dal fabbricante a essere impiegato sull'uomo, da solo o in combinazione, per una o più delle seguenti destinazioni d'uso mediche specifiche…che non esercita nel o sul corpo umano l'azione principale cui è destinato mediante mezzi farmacologici, immunologici o metabolici, ma la cui funzione può essere coadiuvata da tali mezzi...»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kern="100" dirty="0">
                <a:latin typeface="Raleway "/>
                <a:ea typeface="Calibri"/>
                <a:cs typeface="Arial"/>
              </a:rPr>
              <a:t>«…Dispositivo medico-diagnostico in vitro; qualsiasi dispositivo medico composto da un reagente, un prodotto reattivo, un calibratore, un materiale di controllo, un kit, uno strumento, un apparecchio, una parte di attrezzatura, un software o un sistema, utilizzato da solo o in combinazione, destinato dal fabbricante a essere impiegato in vitro per l'esame di campioni provenienti dal corpo umano, inclusi sangue e tessuti donati..»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kern="100" dirty="0">
                <a:latin typeface="Raleway "/>
                <a:ea typeface="Calibri"/>
                <a:cs typeface="Arial"/>
              </a:rPr>
              <a:t>https://eur-lex.europa.eu/legal-content/EN/TXT/?uri=CELEX:02017R0745-20230320 (accesso il 14/11/2023) 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200" kern="100" dirty="0">
                <a:latin typeface="Raleway "/>
                <a:ea typeface="Calibri"/>
                <a:cs typeface="Arial"/>
              </a:rPr>
              <a:t>https://eur-lex.europa.eu/legal-content/IT/TXT/HTML/?uri=CELEX:32017R0746 (accesso il 14/11/2023) 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3CF20C0-6D89-1185-91AB-F6956F04CD3A}"/>
              </a:ext>
            </a:extLst>
          </p:cNvPr>
          <p:cNvSpPr txBox="1">
            <a:spLocks/>
          </p:cNvSpPr>
          <p:nvPr/>
        </p:nvSpPr>
        <p:spPr>
          <a:xfrm>
            <a:off x="0" y="388018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Contesto regolatorio italiano: Programma nazionale HTA-DM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0118C7-BB5A-F662-CA34-5CB85D58C06E}"/>
              </a:ext>
            </a:extLst>
          </p:cNvPr>
          <p:cNvSpPr txBox="1"/>
          <p:nvPr/>
        </p:nvSpPr>
        <p:spPr>
          <a:xfrm>
            <a:off x="645459" y="4832069"/>
            <a:ext cx="7508197" cy="6662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>
                <a:solidFill>
                  <a:schemeClr val="bg1"/>
                </a:solidFill>
                <a:latin typeface="Raleway "/>
                <a:ea typeface="Calibri"/>
                <a:cs typeface="Arial"/>
              </a:rPr>
              <a:t>Le valutazioni HTA delle terapie digitali fanno quindi parte dell’ambito di applicazione del Programma Nazionale HTA. </a:t>
            </a:r>
          </a:p>
        </p:txBody>
      </p:sp>
    </p:spTree>
    <p:extLst>
      <p:ext uri="{BB962C8B-B14F-4D97-AF65-F5344CB8AC3E}">
        <p14:creationId xmlns:p14="http://schemas.microsoft.com/office/powerpoint/2010/main" val="346648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76F5-DBB0-FD08-3A39-159C3E15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32F17-C0FC-13AE-5E78-676B6BD33CB2}"/>
              </a:ext>
            </a:extLst>
          </p:cNvPr>
          <p:cNvSpPr txBox="1"/>
          <p:nvPr/>
        </p:nvSpPr>
        <p:spPr>
          <a:xfrm>
            <a:off x="323850" y="1313100"/>
            <a:ext cx="8001000" cy="42317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kern="100" dirty="0">
                <a:latin typeface="Raleway "/>
                <a:ea typeface="Calibri"/>
                <a:cs typeface="Arial"/>
              </a:rPr>
              <a:t>Nell’ambito del 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Programma</a:t>
            </a:r>
            <a:r>
              <a:rPr lang="it-IT" b="1" kern="100" dirty="0">
                <a:solidFill>
                  <a:schemeClr val="accent1"/>
                </a:solidFill>
                <a:effectLst/>
                <a:latin typeface="Raleway "/>
                <a:ea typeface="Calibri"/>
                <a:cs typeface="Arial"/>
              </a:rPr>
              <a:t> Nazionale HTA Dispositivi Medici 2023-2025, AGENAS</a:t>
            </a:r>
            <a:r>
              <a:rPr lang="it-IT" kern="100" dirty="0">
                <a:effectLst/>
                <a:latin typeface="Raleway "/>
                <a:ea typeface="Calibri"/>
                <a:cs typeface="Arial"/>
              </a:rPr>
              <a:t> ha presentat</a:t>
            </a:r>
            <a:r>
              <a:rPr lang="it-IT" kern="100" dirty="0">
                <a:latin typeface="Raleway "/>
                <a:ea typeface="Calibri"/>
                <a:cs typeface="Arial"/>
              </a:rPr>
              <a:t>o </a:t>
            </a:r>
            <a:r>
              <a:rPr lang="it-IT" kern="100" dirty="0">
                <a:effectLst/>
                <a:latin typeface="Raleway "/>
                <a:ea typeface="Calibri"/>
                <a:cs typeface="Arial"/>
              </a:rPr>
              <a:t>alla </a:t>
            </a:r>
            <a:r>
              <a:rPr lang="it-IT" b="1" kern="100" dirty="0">
                <a:solidFill>
                  <a:schemeClr val="accent1"/>
                </a:solidFill>
                <a:effectLst/>
                <a:latin typeface="Raleway "/>
                <a:ea typeface="Calibri"/>
                <a:cs typeface="Arial"/>
              </a:rPr>
              <a:t>Cabina di Regia </a:t>
            </a:r>
            <a:r>
              <a:rPr lang="it-IT" kern="100" dirty="0">
                <a:effectLst/>
                <a:latin typeface="Raleway "/>
                <a:ea typeface="Calibri"/>
                <a:cs typeface="Arial"/>
              </a:rPr>
              <a:t>(</a:t>
            </a:r>
            <a:r>
              <a:rPr lang="it-IT" kern="100" dirty="0" err="1">
                <a:effectLst/>
                <a:latin typeface="Raleway "/>
                <a:ea typeface="Calibri"/>
                <a:cs typeface="Arial"/>
              </a:rPr>
              <a:t>CdR</a:t>
            </a:r>
            <a:r>
              <a:rPr lang="it-IT" kern="100" dirty="0">
                <a:effectLst/>
                <a:latin typeface="Raleway "/>
                <a:ea typeface="Calibri"/>
                <a:cs typeface="Arial"/>
              </a:rPr>
              <a:t>) una proposta di </a:t>
            </a:r>
            <a:r>
              <a:rPr lang="it-IT" b="1" kern="100" dirty="0">
                <a:solidFill>
                  <a:schemeClr val="accent1"/>
                </a:solidFill>
                <a:effectLst/>
                <a:latin typeface="Raleway "/>
                <a:ea typeface="Calibri"/>
                <a:cs typeface="Arial"/>
              </a:rPr>
              <a:t>nuovo modello</a:t>
            </a:r>
            <a:r>
              <a:rPr lang="it-IT" b="1" kern="100" dirty="0">
                <a:effectLst/>
                <a:latin typeface="Raleway "/>
                <a:ea typeface="Calibri"/>
                <a:cs typeface="Arial"/>
              </a:rPr>
              <a:t> </a:t>
            </a:r>
            <a:r>
              <a:rPr lang="it-IT" kern="100" dirty="0">
                <a:effectLst/>
                <a:latin typeface="Raleway "/>
                <a:ea typeface="Calibri"/>
                <a:cs typeface="Arial"/>
              </a:rPr>
              <a:t>di 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S</a:t>
            </a:r>
            <a:r>
              <a:rPr lang="it-IT" b="1" kern="100" dirty="0">
                <a:solidFill>
                  <a:schemeClr val="accent1"/>
                </a:solidFill>
                <a:effectLst/>
                <a:latin typeface="Raleway "/>
                <a:ea typeface="Calibri"/>
                <a:cs typeface="Arial"/>
              </a:rPr>
              <a:t>cheda di segnalazione delle Tecnologie sanitarie</a:t>
            </a:r>
            <a:r>
              <a:rPr lang="it-IT" kern="100" dirty="0">
                <a:effectLst/>
                <a:latin typeface="Raleway "/>
                <a:ea typeface="Calibri"/>
                <a:cs typeface="Arial"/>
              </a:rPr>
              <a:t>, includendo anche </a:t>
            </a:r>
            <a:r>
              <a:rPr lang="it-IT" kern="100" dirty="0">
                <a:latin typeface="Raleway "/>
                <a:ea typeface="Calibri"/>
                <a:cs typeface="Arial"/>
              </a:rPr>
              <a:t>le 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terapie digitali.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kern="100" dirty="0">
                <a:solidFill>
                  <a:srgbClr val="FF0000"/>
                </a:solidFill>
                <a:latin typeface="Raleway "/>
                <a:ea typeface="Calibri"/>
                <a:cs typeface="Arial"/>
              </a:rPr>
              <a:t>Tale scheda è all’ordine del giorno per approvazione dalla Cabina di Regia del Programma Nazionale HTA il prossimo 12 febbraio 2025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1" kern="100" dirty="0">
                <a:solidFill>
                  <a:schemeClr val="accent1"/>
                </a:solidFill>
                <a:effectLst/>
                <a:latin typeface="Raleway "/>
                <a:ea typeface="Calibri"/>
                <a:cs typeface="Arial"/>
              </a:rPr>
              <a:t>Ad oggi sono pervenute n.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 2 segnalazioni di </a:t>
            </a:r>
            <a:r>
              <a:rPr lang="it-IT" b="1" kern="100" dirty="0" err="1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DTx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 riguardanti il trattamento del Disturbo Depressivo Maggiore (</a:t>
            </a:r>
            <a:r>
              <a:rPr lang="it-IT" b="1" kern="100" dirty="0" err="1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Deprexis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 ®) e 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cs typeface="Arial"/>
              </a:rPr>
              <a:t>la gestione dei pazienti affetti da obesità 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(</a:t>
            </a:r>
            <a:r>
              <a:rPr lang="it-IT" b="1" kern="100" dirty="0" err="1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Liberness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 ®).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Raleway "/>
                <a:ea typeface="Calibri"/>
                <a:cs typeface="Arial"/>
              </a:rPr>
              <a:t>Le due tecnologie sono state introdotte nella «lista delle tecnologie» che AGENAS ha presentato in Cabina di Regia HTA-DM ai fini della seduta di  </a:t>
            </a:r>
            <a:r>
              <a:rPr lang="it-IT" kern="100" dirty="0" err="1">
                <a:latin typeface="Raleway "/>
                <a:ea typeface="Calibri"/>
                <a:cs typeface="Arial"/>
              </a:rPr>
              <a:t>prioritizzazione</a:t>
            </a:r>
            <a:r>
              <a:rPr lang="it-IT" kern="100" dirty="0">
                <a:latin typeface="Raleway "/>
                <a:ea typeface="Calibri"/>
                <a:cs typeface="Arial"/>
              </a:rPr>
              <a:t> e scelta delle tecnologie da sottoporre a valutazione HTA, prevista per aprile-maggio 2025</a:t>
            </a: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. </a:t>
            </a:r>
            <a:endParaRPr lang="it-IT" b="1" kern="100" dirty="0">
              <a:solidFill>
                <a:schemeClr val="accent1"/>
              </a:solidFill>
              <a:latin typeface="Raleway "/>
              <a:cs typeface="Arial" panose="020B0604020202020204" pitchFamily="34" charset="0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5B5461A-996F-FE72-AE8B-3CA212CFAC14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Contesto valutativo e regolatorio italiano </a:t>
            </a:r>
          </a:p>
        </p:txBody>
      </p:sp>
    </p:spTree>
    <p:extLst>
      <p:ext uri="{BB962C8B-B14F-4D97-AF65-F5344CB8AC3E}">
        <p14:creationId xmlns:p14="http://schemas.microsoft.com/office/powerpoint/2010/main" val="291267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33">
            <a:extLst>
              <a:ext uri="{FF2B5EF4-FFF2-40B4-BE49-F238E27FC236}">
                <a16:creationId xmlns:a16="http://schemas.microsoft.com/office/drawing/2014/main" id="{5BDC2094-4988-BBFC-6863-D411E75F4B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1424" y="1300313"/>
            <a:ext cx="8060846" cy="3393224"/>
          </a:xfrm>
          <a:prstGeom prst="rect">
            <a:avLst/>
          </a:prstGeom>
          <a:noFill/>
        </p:spPr>
        <p:txBody>
          <a:bodyPr wrap="square" lIns="68567" tIns="34284" rIns="68567" bIns="34284" rtlCol="0">
            <a:spAutoFit/>
          </a:bodyPr>
          <a:lstStyle>
            <a:defPPr>
              <a:defRPr lang="it-IT"/>
            </a:defPPr>
            <a:lvl1pPr>
              <a:defRPr kumimoji="1" sz="1600" b="1" i="0">
                <a:solidFill>
                  <a:srgbClr val="0080B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accent1"/>
                </a:solidFill>
                <a:latin typeface="Raleway" pitchFamily="2" charset="0"/>
                <a:cs typeface="+mn-cs"/>
              </a:rPr>
              <a:t>Definizioni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accent1"/>
                </a:solidFill>
                <a:latin typeface="Raleway" pitchFamily="2" charset="0"/>
                <a:cs typeface="+mn-cs"/>
              </a:rPr>
              <a:t>Confronto con le </a:t>
            </a:r>
            <a:r>
              <a:rPr lang="it-IT" sz="1800" b="0" i="1" dirty="0">
                <a:solidFill>
                  <a:schemeClr val="accent1"/>
                </a:solidFill>
                <a:latin typeface="Raleway" pitchFamily="2" charset="0"/>
                <a:cs typeface="+mn-cs"/>
              </a:rPr>
              <a:t>best practice</a:t>
            </a:r>
            <a:r>
              <a:rPr lang="it-IT" sz="1800" b="0" dirty="0">
                <a:solidFill>
                  <a:schemeClr val="accent1"/>
                </a:solidFill>
                <a:latin typeface="Raleway" pitchFamily="2" charset="0"/>
                <a:cs typeface="+mn-cs"/>
              </a:rPr>
              <a:t> europee: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accent1"/>
                </a:solidFill>
                <a:latin typeface="Raleway" pitchFamily="2" charset="0"/>
                <a:cs typeface="+mn-cs"/>
              </a:rPr>
              <a:t>Germania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accent1"/>
                </a:solidFill>
                <a:latin typeface="Raleway" pitchFamily="2" charset="0"/>
                <a:cs typeface="+mn-cs"/>
              </a:rPr>
              <a:t>Francia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accent1"/>
                </a:solidFill>
                <a:latin typeface="Raleway" pitchFamily="2" charset="0"/>
                <a:cs typeface="+mn-cs"/>
              </a:rPr>
              <a:t>Belgio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accent1"/>
                </a:solidFill>
                <a:latin typeface="Raleway" pitchFamily="2" charset="0"/>
              </a:rPr>
              <a:t>Contesto regolatorio europeo e italiano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accent1"/>
                </a:solidFill>
                <a:latin typeface="Raleway" pitchFamily="2" charset="0"/>
              </a:rPr>
              <a:t>Contesto regolatorio italiano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accent1"/>
                </a:solidFill>
                <a:latin typeface="Raleway" pitchFamily="2" charset="0"/>
              </a:rPr>
              <a:t>Il Programma nazionale HTA-DM e il ruolo di AGENAS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accent1"/>
                </a:solidFill>
                <a:latin typeface="Raleway" pitchFamily="2" charset="0"/>
              </a:rPr>
              <a:t>Conclusioni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AADF5D0-C36D-49D4-B9CA-0E50E390E970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258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7858-993F-C1F4-3DE5-40A236A5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FD982F88-D2A9-8192-B581-7E1DD27204A1}"/>
              </a:ext>
            </a:extLst>
          </p:cNvPr>
          <p:cNvSpPr txBox="1">
            <a:spLocks/>
          </p:cNvSpPr>
          <p:nvPr/>
        </p:nvSpPr>
        <p:spPr>
          <a:xfrm>
            <a:off x="406399" y="960485"/>
            <a:ext cx="8078611" cy="543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Arial" panose="020B0604020202020204" pitchFamily="34" charset="0"/>
              <a:buChar char="•"/>
            </a:pPr>
            <a:endParaRPr lang="it-IT" sz="1700" kern="1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382DD0B-04DB-23E5-D95C-C0323352AB77}"/>
              </a:ext>
            </a:extLst>
          </p:cNvPr>
          <p:cNvSpPr txBox="1"/>
          <p:nvPr/>
        </p:nvSpPr>
        <p:spPr>
          <a:xfrm>
            <a:off x="403781" y="994406"/>
            <a:ext cx="7114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Raleway "/>
                <a:cs typeface="Arial" panose="020B0604020202020204" pitchFamily="34" charset="0"/>
              </a:rPr>
              <a:t>Rappresentazione schematica del percorso previsto dal PNHTA Dispositivi Medici (Decreto Ministero Salute 9 Giugno 2023):</a:t>
            </a:r>
            <a:endParaRPr lang="it-IT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FF3895F-4D68-4860-0690-709B6BE363C9}"/>
              </a:ext>
            </a:extLst>
          </p:cNvPr>
          <p:cNvSpPr/>
          <p:nvPr/>
        </p:nvSpPr>
        <p:spPr>
          <a:xfrm>
            <a:off x="3582893" y="1647184"/>
            <a:ext cx="2556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latin typeface="Raleway "/>
              </a:rPr>
              <a:t>Valutazione</a:t>
            </a: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739E3F28-11BE-03E9-4D23-D25694ACB041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Contesto valutativo e regolatorio italiano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D65491C-6E65-9D2E-3E24-4B2684AB9C29}"/>
              </a:ext>
            </a:extLst>
          </p:cNvPr>
          <p:cNvSpPr/>
          <p:nvPr/>
        </p:nvSpPr>
        <p:spPr>
          <a:xfrm>
            <a:off x="1980822" y="1992834"/>
            <a:ext cx="1523452" cy="295147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700" dirty="0">
                <a:latin typeface="Raleway "/>
              </a:rPr>
              <a:t>La </a:t>
            </a:r>
            <a:r>
              <a:rPr lang="it-IT" sz="700" b="1" u="sng" dirty="0">
                <a:latin typeface="Raleway "/>
              </a:rPr>
              <a:t>Cabina di Regia (DM 12 marzo 2015)* </a:t>
            </a:r>
            <a:r>
              <a:rPr lang="it-IT" sz="700" b="1" dirty="0">
                <a:latin typeface="Raleway "/>
              </a:rPr>
              <a:t>sceglie quali tecnologie sottoporre a valutazione HTA tra quelle in elenco e in base alle informazioni ricevute da Agenas, </a:t>
            </a:r>
            <a:r>
              <a:rPr lang="it-IT" sz="700" b="1" dirty="0" err="1">
                <a:latin typeface="Raleway "/>
              </a:rPr>
              <a:t>prioritarizzando</a:t>
            </a:r>
            <a:r>
              <a:rPr lang="it-IT" sz="700" b="1" dirty="0">
                <a:latin typeface="Raleway "/>
              </a:rPr>
              <a:t> in base a </a:t>
            </a:r>
            <a:r>
              <a:rPr lang="it-IT" sz="700" dirty="0">
                <a:latin typeface="Raleway "/>
              </a:rPr>
              <a:t>7 criteri: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impatto potenziale della tecnologia sul percorso assistenziale specifico cui essa è rivolta.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implicazioni etiche e sociali evidenti.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potenziale impatto organizzativo. 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potenziale impatto economico e finanziario 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rilevanza tecnica della tecnologia nel percorso assistenziale; 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incertezza sull’efficacia comparativa pratica della tecnologia; </a:t>
            </a:r>
          </a:p>
          <a:p>
            <a:pPr marL="87313" indent="-87313">
              <a:buFont typeface="+mj-lt"/>
              <a:buAutoNum type="arabicPeriod"/>
            </a:pPr>
            <a:r>
              <a:rPr lang="it-IT" sz="700" dirty="0">
                <a:latin typeface="Raleway "/>
              </a:rPr>
              <a:t>significatività epidemiologica della condizione clinica interessata (frequenza, gravità).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66A6F2-D950-163F-0705-A050D85E6AEC}"/>
              </a:ext>
            </a:extLst>
          </p:cNvPr>
          <p:cNvSpPr/>
          <p:nvPr/>
        </p:nvSpPr>
        <p:spPr>
          <a:xfrm>
            <a:off x="1992274" y="1646032"/>
            <a:ext cx="1512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Prioritizzazione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3D5B735-18A8-ADAF-6DEB-D081B18ABE1F}"/>
              </a:ext>
            </a:extLst>
          </p:cNvPr>
          <p:cNvSpPr/>
          <p:nvPr/>
        </p:nvSpPr>
        <p:spPr>
          <a:xfrm>
            <a:off x="3583203" y="1992834"/>
            <a:ext cx="2556000" cy="1756809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  <a:ln>
            <a:solidFill>
              <a:schemeClr val="bg2">
                <a:lumMod val="25000"/>
                <a:alpha val="53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it-IT" sz="1400">
              <a:latin typeface="Raleway "/>
            </a:endParaRPr>
          </a:p>
          <a:p>
            <a:pPr algn="ctr"/>
            <a:endParaRPr lang="it-IT" sz="1400" b="1" i="1">
              <a:latin typeface="Raleway 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1BB9C06-5D4A-AF41-4964-2008B8AED449}"/>
              </a:ext>
            </a:extLst>
          </p:cNvPr>
          <p:cNvSpPr/>
          <p:nvPr/>
        </p:nvSpPr>
        <p:spPr>
          <a:xfrm>
            <a:off x="3609253" y="2034758"/>
            <a:ext cx="2506774" cy="87369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 dirty="0">
                <a:latin typeface="Raleway "/>
              </a:rPr>
              <a:t>Valutazione di Health Technology </a:t>
            </a:r>
            <a:r>
              <a:rPr lang="it-IT" sz="900" b="1" dirty="0" err="1">
                <a:latin typeface="Raleway "/>
              </a:rPr>
              <a:t>Assessment</a:t>
            </a:r>
            <a:endParaRPr lang="it-IT" sz="900" dirty="0">
              <a:latin typeface="Raleway 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75AD7A09-1FD3-3676-DC2E-99347429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1" t="26675" r="26364" b="28517"/>
          <a:stretch/>
        </p:blipFill>
        <p:spPr>
          <a:xfrm>
            <a:off x="4399071" y="2424691"/>
            <a:ext cx="942664" cy="419599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3E521240-4142-24ED-2E19-FA6716A05006}"/>
              </a:ext>
            </a:extLst>
          </p:cNvPr>
          <p:cNvSpPr/>
          <p:nvPr/>
        </p:nvSpPr>
        <p:spPr>
          <a:xfrm>
            <a:off x="4898313" y="3941519"/>
            <a:ext cx="1201387" cy="53587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900" b="1">
                <a:latin typeface="Raleway "/>
              </a:rPr>
              <a:t>Rete delle Regioni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1FD78C0-8118-C185-206C-01EA8E86526E}"/>
              </a:ext>
            </a:extLst>
          </p:cNvPr>
          <p:cNvSpPr/>
          <p:nvPr/>
        </p:nvSpPr>
        <p:spPr>
          <a:xfrm>
            <a:off x="4267794" y="3097953"/>
            <a:ext cx="1201387" cy="50400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b="1">
                <a:latin typeface="Raleway "/>
              </a:rPr>
              <a:t>Centri Collaborativi</a:t>
            </a:r>
          </a:p>
          <a:p>
            <a:pPr algn="ctr"/>
            <a:r>
              <a:rPr lang="it-IT" sz="700">
                <a:latin typeface="Raleway "/>
              </a:rPr>
              <a:t>(Produttori di valutazioni)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D7E2A54-C00D-76D9-E37F-703EECE3A392}"/>
              </a:ext>
            </a:extLst>
          </p:cNvPr>
          <p:cNvSpPr/>
          <p:nvPr/>
        </p:nvSpPr>
        <p:spPr>
          <a:xfrm>
            <a:off x="3600600" y="3941519"/>
            <a:ext cx="1201387" cy="54000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b="1">
                <a:latin typeface="Raleway "/>
              </a:rPr>
              <a:t>Stakeholder Network</a:t>
            </a:r>
          </a:p>
          <a:p>
            <a:pPr algn="ctr"/>
            <a:r>
              <a:rPr lang="it-IT" sz="700">
                <a:latin typeface="Raleway "/>
              </a:rPr>
              <a:t>(Rete dei portatori di interesse)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58DE58B-3F3F-5D20-2F9C-91F9424CC533}"/>
              </a:ext>
            </a:extLst>
          </p:cNvPr>
          <p:cNvGrpSpPr/>
          <p:nvPr/>
        </p:nvGrpSpPr>
        <p:grpSpPr>
          <a:xfrm>
            <a:off x="390203" y="1647184"/>
            <a:ext cx="1523453" cy="2830204"/>
            <a:chOff x="390203" y="1535868"/>
            <a:chExt cx="1523453" cy="2830204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DD3F218-9DD1-AC73-334F-A3C25956BC01}"/>
                </a:ext>
              </a:extLst>
            </p:cNvPr>
            <p:cNvSpPr/>
            <p:nvPr/>
          </p:nvSpPr>
          <p:spPr>
            <a:xfrm>
              <a:off x="401656" y="1909184"/>
              <a:ext cx="1410476" cy="1223977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it-IT" sz="800" dirty="0">
                  <a:latin typeface="Raleway "/>
                </a:rPr>
                <a:t>Invio ad </a:t>
              </a:r>
              <a:r>
                <a:rPr lang="it-IT" sz="800" u="sng" dirty="0">
                  <a:latin typeface="Raleway "/>
                </a:rPr>
                <a:t>AGENAS</a:t>
              </a:r>
              <a:r>
                <a:rPr lang="it-IT" sz="800" dirty="0">
                  <a:latin typeface="Raleway "/>
                </a:rPr>
                <a:t>, con apposita Scheda di Segnalazione, delle tecnologie (anche </a:t>
              </a:r>
              <a:r>
                <a:rPr lang="it-IT" sz="800" dirty="0" err="1">
                  <a:latin typeface="Raleway "/>
                </a:rPr>
                <a:t>DTx</a:t>
              </a:r>
              <a:r>
                <a:rPr lang="it-IT" sz="800" dirty="0">
                  <a:latin typeface="Raleway "/>
                </a:rPr>
                <a:t>) da sottoporre a valutazione HTA (segnalazione aperta a tutti)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4820001-1076-2E2A-596E-E830002437A3}"/>
                </a:ext>
              </a:extLst>
            </p:cNvPr>
            <p:cNvSpPr/>
            <p:nvPr/>
          </p:nvSpPr>
          <p:spPr>
            <a:xfrm>
              <a:off x="401656" y="1535868"/>
              <a:ext cx="1512000" cy="28345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latin typeface="Raleway "/>
                </a:rPr>
                <a:t>Segnalazione</a:t>
              </a: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5956FA5F-B046-E6C1-EA47-715A0602A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781" t="26675" r="26364" b="28517"/>
            <a:stretch/>
          </p:blipFill>
          <p:spPr>
            <a:xfrm>
              <a:off x="805643" y="2830800"/>
              <a:ext cx="573509" cy="255281"/>
            </a:xfrm>
            <a:prstGeom prst="rect">
              <a:avLst/>
            </a:prstGeom>
          </p:spPr>
        </p:pic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EA9F8ECA-D290-5652-81D1-44AC66988681}"/>
                </a:ext>
              </a:extLst>
            </p:cNvPr>
            <p:cNvSpPr/>
            <p:nvPr/>
          </p:nvSpPr>
          <p:spPr>
            <a:xfrm>
              <a:off x="390203" y="3302395"/>
              <a:ext cx="1410477" cy="1063677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it-IT" sz="800" dirty="0">
                  <a:latin typeface="Raleway "/>
                </a:rPr>
                <a:t>AGENAS  inserisce in apposito Registro tutte le Segnalazioni ricevute </a:t>
              </a:r>
              <a:r>
                <a:rPr lang="it-IT" sz="800" b="1" dirty="0">
                  <a:latin typeface="Raleway "/>
                </a:rPr>
                <a:t>(</a:t>
              </a:r>
              <a:r>
                <a:rPr lang="it-IT" sz="800" dirty="0">
                  <a:latin typeface="Raleway "/>
                </a:rPr>
                <a:t>monitoraggio costante) e semestralmente consegna l’elenco alla Cabina di Regia </a:t>
              </a:r>
            </a:p>
          </p:txBody>
        </p:sp>
      </p:grp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59D17CEC-CF6A-1AD4-CD81-0E8CDC2A6F98}"/>
              </a:ext>
            </a:extLst>
          </p:cNvPr>
          <p:cNvCxnSpPr>
            <a:stCxn id="22" idx="2"/>
          </p:cNvCxnSpPr>
          <p:nvPr/>
        </p:nvCxnSpPr>
        <p:spPr>
          <a:xfrm flipH="1">
            <a:off x="4862639" y="2908452"/>
            <a:ext cx="1" cy="18000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A1E577F7-1B3A-51FE-B910-D879D45B8093}"/>
              </a:ext>
            </a:extLst>
          </p:cNvPr>
          <p:cNvSpPr/>
          <p:nvPr/>
        </p:nvSpPr>
        <p:spPr>
          <a:xfrm>
            <a:off x="6235530" y="1992834"/>
            <a:ext cx="2556000" cy="36882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dirty="0">
                <a:latin typeface="Raleway "/>
              </a:rPr>
              <a:t>Una volta effettuata la Valutazione HTA, a seguito del </a:t>
            </a:r>
            <a:r>
              <a:rPr lang="it-IT" sz="800" i="1" dirty="0">
                <a:latin typeface="Raleway "/>
              </a:rPr>
              <a:t>processo di </a:t>
            </a:r>
            <a:r>
              <a:rPr lang="it-IT" sz="800" i="1" dirty="0" err="1">
                <a:latin typeface="Raleway "/>
              </a:rPr>
              <a:t>a</a:t>
            </a:r>
            <a:r>
              <a:rPr lang="it-IT" sz="800" b="1" i="1" dirty="0" err="1">
                <a:latin typeface="Raleway "/>
              </a:rPr>
              <a:t>ppraisal</a:t>
            </a:r>
            <a:r>
              <a:rPr lang="it-IT" sz="800" b="1" i="1" dirty="0">
                <a:latin typeface="Raleway "/>
              </a:rPr>
              <a:t>, </a:t>
            </a:r>
            <a:r>
              <a:rPr lang="it-IT" sz="800" dirty="0">
                <a:latin typeface="Raleway "/>
              </a:rPr>
              <a:t>la Cabina di Regia esprime una </a:t>
            </a:r>
            <a:r>
              <a:rPr lang="it-IT" sz="800" b="1" dirty="0">
                <a:latin typeface="Raleway "/>
              </a:rPr>
              <a:t>raccomandazione</a:t>
            </a:r>
            <a:r>
              <a:rPr lang="it-IT" sz="800" dirty="0">
                <a:latin typeface="Raleway "/>
              </a:rPr>
              <a:t> tra le seguenti: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297D55EF-182D-1034-D08A-CE975CDAE9AF}"/>
              </a:ext>
            </a:extLst>
          </p:cNvPr>
          <p:cNvSpPr/>
          <p:nvPr/>
        </p:nvSpPr>
        <p:spPr>
          <a:xfrm>
            <a:off x="6451249" y="2454538"/>
            <a:ext cx="2323636" cy="368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600" dirty="0">
                <a:latin typeface="Raleway "/>
              </a:rPr>
              <a:t>La tecnologia </a:t>
            </a:r>
            <a:r>
              <a:rPr lang="it-IT" sz="600" b="1" dirty="0">
                <a:latin typeface="Raleway "/>
              </a:rPr>
              <a:t>non presenta (al momento) elementi che ne suggeriscano l’introduzione </a:t>
            </a:r>
            <a:r>
              <a:rPr lang="it-IT" sz="600" dirty="0">
                <a:latin typeface="Raleway "/>
              </a:rPr>
              <a:t>nella pratica diffusa del SSN (per efficacia non dimostrata, o elementi di sicurezza non valutati)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96BEE28-C80F-812E-6113-2B0343FA7AB8}"/>
              </a:ext>
            </a:extLst>
          </p:cNvPr>
          <p:cNvSpPr/>
          <p:nvPr/>
        </p:nvSpPr>
        <p:spPr>
          <a:xfrm>
            <a:off x="6451249" y="2875650"/>
            <a:ext cx="2323636" cy="368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>
                <a:latin typeface="Raleway "/>
              </a:rPr>
              <a:t>L’introduzione della tecnologia in un percorso assistenziale </a:t>
            </a:r>
            <a:r>
              <a:rPr lang="it-IT" sz="800" b="1">
                <a:latin typeface="Raleway "/>
              </a:rPr>
              <a:t>comporterebbe benefici</a:t>
            </a:r>
            <a:r>
              <a:rPr lang="it-IT" sz="800">
                <a:latin typeface="Raleway "/>
              </a:rPr>
              <a:t>.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C23099C2-FABF-72C6-F763-36B377F7BC80}"/>
              </a:ext>
            </a:extLst>
          </p:cNvPr>
          <p:cNvSpPr/>
          <p:nvPr/>
        </p:nvSpPr>
        <p:spPr>
          <a:xfrm>
            <a:off x="6451249" y="3296762"/>
            <a:ext cx="2323636" cy="452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600">
                <a:latin typeface="Raleway "/>
              </a:rPr>
              <a:t>La tecnologia è raccomandata </a:t>
            </a:r>
            <a:r>
              <a:rPr lang="it-IT" sz="600" b="1">
                <a:latin typeface="Raleway "/>
              </a:rPr>
              <a:t>solo per l’utilizzo in programmi di ricerca,</a:t>
            </a:r>
            <a:r>
              <a:rPr lang="it-IT" sz="600">
                <a:latin typeface="Raleway "/>
              </a:rPr>
              <a:t> condotti secondo la disciplina attuale, per la produzione di ulteriori prove scientifiche. A tal proposito l’ISS può avviare un Programma per la generazione di ulteriori evidenze.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6D186FCE-A94B-85C1-09E0-4B52FA08EDF2}"/>
              </a:ext>
            </a:extLst>
          </p:cNvPr>
          <p:cNvSpPr/>
          <p:nvPr/>
        </p:nvSpPr>
        <p:spPr>
          <a:xfrm>
            <a:off x="6451249" y="3796637"/>
            <a:ext cx="2323636" cy="368827"/>
          </a:xfrm>
          <a:prstGeom prst="rect">
            <a:avLst/>
          </a:prstGeom>
          <a:solidFill>
            <a:srgbClr val="92D050"/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600">
                <a:latin typeface="Raleway "/>
              </a:rPr>
              <a:t>L’introduzione della tecnologia nel SSN </a:t>
            </a:r>
            <a:r>
              <a:rPr lang="it-IT" sz="600" b="1">
                <a:latin typeface="Raleway "/>
              </a:rPr>
              <a:t>può essere ammessa</a:t>
            </a:r>
            <a:r>
              <a:rPr lang="it-IT" sz="600">
                <a:latin typeface="Raleway "/>
              </a:rPr>
              <a:t> subordinatamente alla raccolta contestuale di prove scientifiche sull’efficacia reale e dati di costo, previa approvazione della </a:t>
            </a:r>
            <a:r>
              <a:rPr lang="it-IT" sz="600" err="1">
                <a:latin typeface="Raleway "/>
              </a:rPr>
              <a:t>CdR</a:t>
            </a:r>
            <a:r>
              <a:rPr lang="it-IT" sz="600">
                <a:latin typeface="Raleway "/>
              </a:rPr>
              <a:t>.</a:t>
            </a: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4BF9CFBC-F244-EFA6-E792-CFA0CEBE0576}"/>
              </a:ext>
            </a:extLst>
          </p:cNvPr>
          <p:cNvCxnSpPr>
            <a:cxnSpLocks/>
          </p:cNvCxnSpPr>
          <p:nvPr/>
        </p:nvCxnSpPr>
        <p:spPr>
          <a:xfrm>
            <a:off x="6319345" y="2361661"/>
            <a:ext cx="0" cy="1623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6CBB379A-EDC6-022D-51DC-5CE6FCB10A83}"/>
              </a:ext>
            </a:extLst>
          </p:cNvPr>
          <p:cNvCxnSpPr>
            <a:stCxn id="53" idx="1"/>
          </p:cNvCxnSpPr>
          <p:nvPr/>
        </p:nvCxnSpPr>
        <p:spPr>
          <a:xfrm flipH="1" flipV="1">
            <a:off x="6319345" y="2638813"/>
            <a:ext cx="131904" cy="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53716CD2-7995-6F76-38D7-C8604077379B}"/>
              </a:ext>
            </a:extLst>
          </p:cNvPr>
          <p:cNvCxnSpPr>
            <a:stCxn id="54" idx="1"/>
          </p:cNvCxnSpPr>
          <p:nvPr/>
        </p:nvCxnSpPr>
        <p:spPr>
          <a:xfrm flipH="1" flipV="1">
            <a:off x="6319345" y="3060063"/>
            <a:ext cx="1319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32F540AC-AB34-269F-E8BD-1AE2A26CEF66}"/>
              </a:ext>
            </a:extLst>
          </p:cNvPr>
          <p:cNvCxnSpPr>
            <a:stCxn id="58" idx="1"/>
          </p:cNvCxnSpPr>
          <p:nvPr/>
        </p:nvCxnSpPr>
        <p:spPr>
          <a:xfrm flipH="1" flipV="1">
            <a:off x="6319345" y="3523202"/>
            <a:ext cx="1319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8E0F0A95-EF19-E825-8897-5A9CEA4FCD72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6319345" y="3981050"/>
            <a:ext cx="1319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tangolo 87">
            <a:extLst>
              <a:ext uri="{FF2B5EF4-FFF2-40B4-BE49-F238E27FC236}">
                <a16:creationId xmlns:a16="http://schemas.microsoft.com/office/drawing/2014/main" id="{2E943084-EDB9-FCF4-5A42-806639A6F089}"/>
              </a:ext>
            </a:extLst>
          </p:cNvPr>
          <p:cNvSpPr/>
          <p:nvPr/>
        </p:nvSpPr>
        <p:spPr>
          <a:xfrm>
            <a:off x="6271305" y="4477389"/>
            <a:ext cx="2556000" cy="147848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dirty="0">
                <a:latin typeface="Raleway "/>
              </a:rPr>
              <a:t>Pubblicazione della </a:t>
            </a:r>
            <a:r>
              <a:rPr lang="it-IT" sz="900" b="1" u="sng" dirty="0">
                <a:latin typeface="Raleway "/>
              </a:rPr>
              <a:t>raccomandazione</a:t>
            </a:r>
            <a:r>
              <a:rPr lang="it-IT" sz="900" dirty="0">
                <a:latin typeface="Raleway "/>
              </a:rPr>
              <a:t> a cura del Ministero della Salute e trasmissione per i provvedimenti conseguenti a </a:t>
            </a:r>
            <a:r>
              <a:rPr lang="it-IT" sz="900" b="1" dirty="0">
                <a:latin typeface="Raleway "/>
              </a:rPr>
              <a:t>Commissione LEA e</a:t>
            </a:r>
          </a:p>
          <a:p>
            <a:pPr algn="ctr"/>
            <a:r>
              <a:rPr lang="it-IT" sz="900" b="1" dirty="0">
                <a:latin typeface="Raleway "/>
              </a:rPr>
              <a:t>Commissione permanente Tariffe </a:t>
            </a:r>
          </a:p>
          <a:p>
            <a:pPr algn="ctr"/>
            <a:r>
              <a:rPr lang="it-IT" sz="900" dirty="0">
                <a:latin typeface="Raleway "/>
              </a:rPr>
              <a:t>Direzione Regionali</a:t>
            </a:r>
          </a:p>
          <a:p>
            <a:pPr algn="ctr"/>
            <a:r>
              <a:rPr lang="it-IT" sz="900" dirty="0">
                <a:latin typeface="Raleway "/>
              </a:rPr>
              <a:t>Soggetti coinvolti istituzionalmente nella acquisizione dei DM e soggetti istituzionalmente coinvolti nella ricerca.</a:t>
            </a:r>
            <a:endParaRPr lang="it-IT" sz="1000" b="1" dirty="0">
              <a:latin typeface="Raleway "/>
            </a:endParaRP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A89DCAA7-E73A-EF31-67D3-AD3C429A7C6F}"/>
              </a:ext>
            </a:extLst>
          </p:cNvPr>
          <p:cNvSpPr/>
          <p:nvPr/>
        </p:nvSpPr>
        <p:spPr>
          <a:xfrm>
            <a:off x="1992274" y="5006649"/>
            <a:ext cx="1512000" cy="108404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it-IT" sz="800" dirty="0">
                <a:latin typeface="Raleway "/>
              </a:rPr>
              <a:t>La scelta avviene secondo alcune fasi:</a:t>
            </a:r>
          </a:p>
          <a:p>
            <a:pPr marL="87313" indent="-87313">
              <a:buFont typeface="+mj-lt"/>
              <a:buAutoNum type="arabicPeriod"/>
            </a:pPr>
            <a:r>
              <a:rPr lang="it-IT" sz="800" dirty="0">
                <a:latin typeface="Raleway "/>
              </a:rPr>
              <a:t>Espressione </a:t>
            </a:r>
            <a:r>
              <a:rPr lang="it-IT" sz="800" b="1" dirty="0">
                <a:latin typeface="Raleway "/>
              </a:rPr>
              <a:t>giudizio individuale</a:t>
            </a:r>
            <a:r>
              <a:rPr lang="it-IT" sz="800" dirty="0">
                <a:latin typeface="Raleway "/>
              </a:rPr>
              <a:t>.</a:t>
            </a:r>
          </a:p>
          <a:p>
            <a:pPr marL="86995" indent="-86995">
              <a:buFont typeface="+mj-lt"/>
              <a:buAutoNum type="arabicPeriod"/>
            </a:pPr>
            <a:r>
              <a:rPr lang="it-IT" sz="800" b="1" dirty="0">
                <a:latin typeface="Raleway "/>
              </a:rPr>
              <a:t>Deliberazione Collegiale </a:t>
            </a:r>
            <a:r>
              <a:rPr lang="it-IT" sz="800" dirty="0">
                <a:latin typeface="Raleway "/>
              </a:rPr>
              <a:t>sulle tecnologie da sottoporre a successiva Valutazione HTA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5EE9D87-CAF3-CF6A-DC88-67A667CB2A34}"/>
              </a:ext>
            </a:extLst>
          </p:cNvPr>
          <p:cNvSpPr/>
          <p:nvPr/>
        </p:nvSpPr>
        <p:spPr>
          <a:xfrm>
            <a:off x="6235530" y="1646032"/>
            <a:ext cx="2556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Raccomandazione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CC8A7BC-284F-BB92-C4DD-00F60957C0EE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4188864" y="2926242"/>
            <a:ext cx="0" cy="10152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C1C6C5E-2222-0D4A-49A1-7A5274028600}"/>
              </a:ext>
            </a:extLst>
          </p:cNvPr>
          <p:cNvCxnSpPr/>
          <p:nvPr/>
        </p:nvCxnSpPr>
        <p:spPr>
          <a:xfrm flipH="1" flipV="1">
            <a:off x="5541212" y="2926242"/>
            <a:ext cx="3005" cy="9914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8EF9A0C-0DE7-6B97-6395-AC84F6CBBDE3}"/>
              </a:ext>
            </a:extLst>
          </p:cNvPr>
          <p:cNvCxnSpPr>
            <a:cxnSpLocks/>
          </p:cNvCxnSpPr>
          <p:nvPr/>
        </p:nvCxnSpPr>
        <p:spPr>
          <a:xfrm flipV="1">
            <a:off x="7501596" y="4124906"/>
            <a:ext cx="0" cy="3524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8D32D0-51BD-40B6-E660-EF9C87934E98}"/>
              </a:ext>
            </a:extLst>
          </p:cNvPr>
          <p:cNvSpPr txBox="1"/>
          <p:nvPr/>
        </p:nvSpPr>
        <p:spPr>
          <a:xfrm>
            <a:off x="2555640" y="6266755"/>
            <a:ext cx="35082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dirty="0">
                <a:latin typeface="Raleway" pitchFamily="2" charset="0"/>
              </a:rPr>
              <a:t>*Cabina di Regia HTA DM (istituita con DM 12 marzo 2015 -  Nuova composizione DM 7 dicembre 2023 (Ministero -  AGENAS -  AIFA – ISS -  rappresentanti Conferenza Stato Regioni e tre esperti in HTA)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30256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745A-2FAF-5A66-B6BE-8E7F7700D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8A611BC-9B0E-D183-70E6-E88CF1741CBC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Il ruolo di AGENAS nel contesto delle Proposte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B5ED77F-BD77-A7F9-D075-2345502D5310}"/>
              </a:ext>
            </a:extLst>
          </p:cNvPr>
          <p:cNvSpPr/>
          <p:nvPr/>
        </p:nvSpPr>
        <p:spPr>
          <a:xfrm>
            <a:off x="615501" y="1857665"/>
            <a:ext cx="1620000" cy="290316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900">
                <a:latin typeface="Raleway "/>
              </a:rPr>
              <a:t>Applicazioni digitali per la salute destinate a trattare una patologia, attraverso un intervento medico o sanitario che abbia un impatto terapeutico positivo dimostrabile sulla salute del paziente.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900">
                <a:latin typeface="Raleway "/>
              </a:rPr>
              <a:t>Marcatura 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900">
                <a:latin typeface="Raleway "/>
              </a:rPr>
              <a:t>Conformità MDR (2017/745)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900">
                <a:latin typeface="Raleway "/>
              </a:rPr>
              <a:t>Ambiti di intervento e aree specialistiche individuate dal Ministero della Salute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D0D2CFC-B8A7-6649-DACA-91D29AF2F75A}"/>
              </a:ext>
            </a:extLst>
          </p:cNvPr>
          <p:cNvSpPr/>
          <p:nvPr/>
        </p:nvSpPr>
        <p:spPr>
          <a:xfrm>
            <a:off x="615501" y="1351526"/>
            <a:ext cx="1620000" cy="39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Raleway "/>
              </a:rPr>
              <a:t>Ambito di applicazione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B7B7D7A-E64E-92F0-60DE-B875B36A6651}"/>
              </a:ext>
            </a:extLst>
          </p:cNvPr>
          <p:cNvSpPr/>
          <p:nvPr/>
        </p:nvSpPr>
        <p:spPr>
          <a:xfrm>
            <a:off x="615501" y="4849591"/>
            <a:ext cx="1620000" cy="19891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50" i="1">
                <a:latin typeface="Raleway "/>
              </a:rPr>
              <a:t>C2095 Art. 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5DCC872-E2E1-8FA2-71B6-3E57B4211D4B}"/>
              </a:ext>
            </a:extLst>
          </p:cNvPr>
          <p:cNvSpPr/>
          <p:nvPr/>
        </p:nvSpPr>
        <p:spPr>
          <a:xfrm>
            <a:off x="2344206" y="1351526"/>
            <a:ext cx="1620000" cy="39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Monitoraggio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66C22CD-FC6C-15FC-76F5-5ECF0AAA4B7E}"/>
              </a:ext>
            </a:extLst>
          </p:cNvPr>
          <p:cNvSpPr/>
          <p:nvPr/>
        </p:nvSpPr>
        <p:spPr>
          <a:xfrm>
            <a:off x="2344206" y="1868522"/>
            <a:ext cx="1620000" cy="140400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900">
                <a:latin typeface="Raleway "/>
              </a:rPr>
              <a:t>Monitoraggio tempestivo degli sviluppi scientifici e tecnologici a cura dell’</a:t>
            </a:r>
            <a:r>
              <a:rPr lang="it-IT" sz="900" b="1">
                <a:latin typeface="Raleway "/>
              </a:rPr>
              <a:t>Osservatorio permanente sulle terapie digitali</a:t>
            </a:r>
            <a:r>
              <a:rPr lang="it-IT" sz="900">
                <a:latin typeface="Raleway "/>
              </a:rPr>
              <a:t> presso AGENAS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DC439CC-3AE1-92CC-139E-4E9199674E83}"/>
              </a:ext>
            </a:extLst>
          </p:cNvPr>
          <p:cNvSpPr/>
          <p:nvPr/>
        </p:nvSpPr>
        <p:spPr>
          <a:xfrm>
            <a:off x="4072912" y="1857665"/>
            <a:ext cx="2726883" cy="3240000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  <a:ln>
            <a:solidFill>
              <a:schemeClr val="bg2">
                <a:lumMod val="25000"/>
                <a:alpha val="53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it-IT" sz="1400">
              <a:latin typeface="Raleway "/>
            </a:endParaRPr>
          </a:p>
          <a:p>
            <a:pPr algn="ctr"/>
            <a:endParaRPr lang="it-IT" sz="1400" b="1" i="1">
              <a:latin typeface="Raleway 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8582A5A-5EF9-1136-9B26-71C474922344}"/>
              </a:ext>
            </a:extLst>
          </p:cNvPr>
          <p:cNvSpPr/>
          <p:nvPr/>
        </p:nvSpPr>
        <p:spPr>
          <a:xfrm>
            <a:off x="4176912" y="3507255"/>
            <a:ext cx="1201387" cy="76768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>
                <a:latin typeface="Raleway "/>
              </a:rPr>
              <a:t>Comitato di valutazione delle terapie digitali</a:t>
            </a:r>
            <a:r>
              <a:rPr lang="it-IT" sz="900">
                <a:latin typeface="Raleway "/>
              </a:rPr>
              <a:t> formato da dieci membri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3075148-DE3B-01F0-D1B3-C450F3D6D7C6}"/>
              </a:ext>
            </a:extLst>
          </p:cNvPr>
          <p:cNvSpPr/>
          <p:nvPr/>
        </p:nvSpPr>
        <p:spPr>
          <a:xfrm>
            <a:off x="5482299" y="3507255"/>
            <a:ext cx="1201387" cy="76768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>
                <a:latin typeface="Raleway "/>
              </a:rPr>
              <a:t>Sezione DM del Comitato tecnico sanitario</a:t>
            </a:r>
            <a:r>
              <a:rPr lang="it-IT" sz="900">
                <a:latin typeface="Raleway "/>
              </a:rPr>
              <a:t> integrata da cinque esperti di terapie digitali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76BC97D-781C-B072-8933-4FA0C93157F1}"/>
              </a:ext>
            </a:extLst>
          </p:cNvPr>
          <p:cNvSpPr/>
          <p:nvPr/>
        </p:nvSpPr>
        <p:spPr>
          <a:xfrm>
            <a:off x="4072911" y="1350108"/>
            <a:ext cx="2726883" cy="39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Valutazione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CC12CA2-E395-D994-D17C-CFD293421D25}"/>
              </a:ext>
            </a:extLst>
          </p:cNvPr>
          <p:cNvSpPr/>
          <p:nvPr/>
        </p:nvSpPr>
        <p:spPr>
          <a:xfrm>
            <a:off x="6908499" y="1350108"/>
            <a:ext cx="1620000" cy="39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Rimborso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BBE1086-A792-1630-8BFF-8B3D16150D50}"/>
              </a:ext>
            </a:extLst>
          </p:cNvPr>
          <p:cNvSpPr/>
          <p:nvPr/>
        </p:nvSpPr>
        <p:spPr>
          <a:xfrm>
            <a:off x="6908499" y="2389736"/>
            <a:ext cx="1620000" cy="142742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900" dirty="0">
                <a:latin typeface="Raleway "/>
              </a:rPr>
              <a:t>Inserimento nei Livelli Essenziali di Assistenza da parte della </a:t>
            </a:r>
            <a:r>
              <a:rPr lang="it-IT" sz="900" b="1" dirty="0">
                <a:latin typeface="Raleway "/>
              </a:rPr>
              <a:t>Commissione Nazionale per l’aggiornamento dei LEA</a:t>
            </a:r>
            <a:r>
              <a:rPr lang="it-IT" sz="900" dirty="0">
                <a:latin typeface="Raleway "/>
              </a:rPr>
              <a:t> a condizione che la Terapia digitale sia stata oggetto di almeno due studi clinici con evidenze di alta qualità.</a:t>
            </a:r>
            <a:endParaRPr lang="it-IT" sz="900" b="1" dirty="0">
              <a:latin typeface="Raleway 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4CE05552-4FCA-6605-8201-E59C95894FC0}"/>
              </a:ext>
            </a:extLst>
          </p:cNvPr>
          <p:cNvSpPr/>
          <p:nvPr/>
        </p:nvSpPr>
        <p:spPr>
          <a:xfrm>
            <a:off x="4175202" y="2376669"/>
            <a:ext cx="2506774" cy="873695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 dirty="0">
                <a:latin typeface="Raleway "/>
              </a:rPr>
              <a:t>Valutazione di Health Technology </a:t>
            </a:r>
            <a:r>
              <a:rPr lang="it-IT" sz="900" b="1" dirty="0" err="1">
                <a:latin typeface="Raleway "/>
              </a:rPr>
              <a:t>Assessment</a:t>
            </a:r>
            <a:endParaRPr lang="it-IT" sz="900" dirty="0">
              <a:latin typeface="Raleway 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B0686F-918D-45BA-5402-C086014F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81" t="26675" r="26364" b="28517"/>
          <a:stretch/>
        </p:blipFill>
        <p:spPr>
          <a:xfrm>
            <a:off x="4965020" y="2766602"/>
            <a:ext cx="942664" cy="419599"/>
          </a:xfrm>
          <a:prstGeom prst="rect">
            <a:avLst/>
          </a:prstGeom>
        </p:spPr>
      </p:pic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E138B0F-6944-59B5-C169-11B62D3AEA1C}"/>
              </a:ext>
            </a:extLst>
          </p:cNvPr>
          <p:cNvCxnSpPr>
            <a:stCxn id="16" idx="0"/>
          </p:cNvCxnSpPr>
          <p:nvPr/>
        </p:nvCxnSpPr>
        <p:spPr>
          <a:xfrm flipV="1">
            <a:off x="4777606" y="3250364"/>
            <a:ext cx="0" cy="2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B639EBEB-323B-3D55-8114-637A17C494CC}"/>
              </a:ext>
            </a:extLst>
          </p:cNvPr>
          <p:cNvCxnSpPr/>
          <p:nvPr/>
        </p:nvCxnSpPr>
        <p:spPr>
          <a:xfrm flipV="1">
            <a:off x="6076485" y="3263512"/>
            <a:ext cx="0" cy="25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id="{A84D9B2F-D211-7DE1-0B0C-B949D84BCB1E}"/>
              </a:ext>
            </a:extLst>
          </p:cNvPr>
          <p:cNvSpPr/>
          <p:nvPr/>
        </p:nvSpPr>
        <p:spPr>
          <a:xfrm>
            <a:off x="6908499" y="4857320"/>
            <a:ext cx="1620000" cy="19891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50" i="1">
                <a:latin typeface="Raleway "/>
              </a:rPr>
              <a:t>C1208 Art. 4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49F91FD-E6B0-7559-7CD7-A0F134EB08F7}"/>
              </a:ext>
            </a:extLst>
          </p:cNvPr>
          <p:cNvSpPr/>
          <p:nvPr/>
        </p:nvSpPr>
        <p:spPr>
          <a:xfrm>
            <a:off x="4164803" y="4851189"/>
            <a:ext cx="1195334" cy="19891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50" i="1">
                <a:latin typeface="Raleway "/>
              </a:rPr>
              <a:t>C1208 Art 2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6E1A58EE-63C9-402E-9F28-2C3C233E8549}"/>
              </a:ext>
            </a:extLst>
          </p:cNvPr>
          <p:cNvSpPr/>
          <p:nvPr/>
        </p:nvSpPr>
        <p:spPr>
          <a:xfrm>
            <a:off x="2344206" y="4848173"/>
            <a:ext cx="1620000" cy="19891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 i="1">
                <a:latin typeface="Raleway "/>
              </a:rPr>
              <a:t>C1208 Art. 3 - C2095 Art. 3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73E3E30-9092-3E2A-BD86-24A527EDA5DE}"/>
              </a:ext>
            </a:extLst>
          </p:cNvPr>
          <p:cNvSpPr/>
          <p:nvPr/>
        </p:nvSpPr>
        <p:spPr>
          <a:xfrm>
            <a:off x="2344206" y="3354243"/>
            <a:ext cx="1620000" cy="140400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it-IT" sz="900">
                <a:latin typeface="Raleway "/>
              </a:rPr>
              <a:t>Inserimento nella Banca dati nazionale dei DM in </a:t>
            </a:r>
            <a:r>
              <a:rPr lang="it-IT" sz="900" b="1">
                <a:latin typeface="Raleway "/>
              </a:rPr>
              <a:t>apposito registro per terapie digitali</a:t>
            </a:r>
            <a:r>
              <a:rPr lang="it-IT" sz="900">
                <a:latin typeface="Raleway "/>
              </a:rPr>
              <a:t>: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it-IT" sz="900">
                <a:latin typeface="Raleway "/>
              </a:rPr>
              <a:t>Certificate come DM.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it-IT" sz="900">
                <a:latin typeface="Raleway "/>
              </a:rPr>
              <a:t>In fase di sperimentazione clinica in Italia.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E3C522CD-8B7A-E4C4-C9CF-DA42C645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81" t="26675" r="26364" b="28517"/>
          <a:stretch/>
        </p:blipFill>
        <p:spPr>
          <a:xfrm>
            <a:off x="2682874" y="2824987"/>
            <a:ext cx="942664" cy="4195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C85985-2F16-F9A7-344D-5AE61B3A6241}"/>
              </a:ext>
            </a:extLst>
          </p:cNvPr>
          <p:cNvSpPr txBox="1"/>
          <p:nvPr/>
        </p:nvSpPr>
        <p:spPr>
          <a:xfrm>
            <a:off x="288520" y="925517"/>
            <a:ext cx="7114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latin typeface="Raleway "/>
                <a:cs typeface="Arial" panose="020B0604020202020204" pitchFamily="34" charset="0"/>
              </a:rPr>
              <a:t>Rappresentazione schematica del percorso previsto dalle proposte C1208 e C2095:</a:t>
            </a:r>
            <a:endParaRPr lang="it-IT" sz="140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B25CD35-E3F5-D4FC-8D42-2DFB7E265C97}"/>
              </a:ext>
            </a:extLst>
          </p:cNvPr>
          <p:cNvSpPr/>
          <p:nvPr/>
        </p:nvSpPr>
        <p:spPr>
          <a:xfrm>
            <a:off x="5482299" y="4848173"/>
            <a:ext cx="1195334" cy="198917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50" i="1">
                <a:latin typeface="Raleway "/>
              </a:rPr>
              <a:t>C2095 Art. 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936588-FDC5-24D6-3C68-652583380D33}"/>
              </a:ext>
            </a:extLst>
          </p:cNvPr>
          <p:cNvSpPr txBox="1"/>
          <p:nvPr/>
        </p:nvSpPr>
        <p:spPr>
          <a:xfrm>
            <a:off x="599944" y="5379572"/>
            <a:ext cx="7114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Raleway "/>
                <a:cs typeface="Arial" panose="020B0604020202020204" pitchFamily="34" charset="0"/>
              </a:rPr>
              <a:t>C1208: Proposta </a:t>
            </a:r>
            <a:r>
              <a:rPr lang="it-IT" sz="1400" dirty="0" err="1">
                <a:latin typeface="Raleway "/>
                <a:cs typeface="Arial" panose="020B0604020202020204" pitchFamily="34" charset="0"/>
              </a:rPr>
              <a:t>Loizzo</a:t>
            </a:r>
            <a:endParaRPr lang="it-IT" sz="1400" dirty="0">
              <a:latin typeface="Raleway "/>
              <a:cs typeface="Arial" panose="020B0604020202020204" pitchFamily="34" charset="0"/>
            </a:endParaRPr>
          </a:p>
          <a:p>
            <a:r>
              <a:rPr lang="it-IT" sz="1400" dirty="0">
                <a:latin typeface="Raleway "/>
                <a:cs typeface="Arial" panose="020B0604020202020204" pitchFamily="34" charset="0"/>
              </a:rPr>
              <a:t>C2095: Proposta Quartini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10140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583C8-B5D8-8AEF-9F73-881864B3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AF2E65-71B7-0781-587E-BBC9A34E92DD}"/>
              </a:ext>
            </a:extLst>
          </p:cNvPr>
          <p:cNvSpPr txBox="1"/>
          <p:nvPr/>
        </p:nvSpPr>
        <p:spPr>
          <a:xfrm>
            <a:off x="454634" y="1093748"/>
            <a:ext cx="7699022" cy="367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Urgenza della introduzione delle terapie digitali in Italia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0FA7511-CE1D-8919-784F-6A0C56692667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Conclusioni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CA6B80-340F-ACEC-5E13-EAA97E06E3F5}"/>
              </a:ext>
            </a:extLst>
          </p:cNvPr>
          <p:cNvSpPr txBox="1"/>
          <p:nvPr/>
        </p:nvSpPr>
        <p:spPr>
          <a:xfrm>
            <a:off x="513644" y="1766407"/>
            <a:ext cx="7699022" cy="3150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Rispetto ai modelli europei analizzati, si ritiene utile mettere in evidenza i seguenti punti: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Fast Track </a:t>
            </a:r>
            <a:r>
              <a:rPr lang="it-IT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→ percorso veloce che includa tutte le fasi inclusa la rimborsabilità delle terapie digitali.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Tempistiche certe </a:t>
            </a:r>
            <a:r>
              <a:rPr lang="it-IT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→ tempi definiti per la valutazione e l’accesso alle tecnologie.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PNHTA-DM </a:t>
            </a:r>
            <a:r>
              <a:rPr lang="it-IT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→ considerare quanto già in essere con il Programma Nazionale HTA - DM.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b="1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Tariffe </a:t>
            </a:r>
            <a:r>
              <a:rPr lang="it-IT" kern="100" dirty="0">
                <a:solidFill>
                  <a:schemeClr val="accent1"/>
                </a:solidFill>
                <a:latin typeface="Raleway "/>
                <a:ea typeface="Calibri"/>
                <a:cs typeface="Arial"/>
              </a:rPr>
              <a:t>→ Individuare un percorso semplificato per definire le tariffe </a:t>
            </a:r>
          </a:p>
        </p:txBody>
      </p:sp>
    </p:spTree>
    <p:extLst>
      <p:ext uri="{BB962C8B-B14F-4D97-AF65-F5344CB8AC3E}">
        <p14:creationId xmlns:p14="http://schemas.microsoft.com/office/powerpoint/2010/main" val="288239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C80E5F-5B40-9F56-3321-4DF71CA6DEC4}"/>
              </a:ext>
            </a:extLst>
          </p:cNvPr>
          <p:cNvSpPr txBox="1">
            <a:spLocks/>
          </p:cNvSpPr>
          <p:nvPr/>
        </p:nvSpPr>
        <p:spPr>
          <a:xfrm>
            <a:off x="1757219" y="200905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chemeClr val="bg1"/>
                </a:solidFill>
                <a:latin typeface="Raleway" pitchFamily="2" charset="0"/>
              </a:rPr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207501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30">
            <a:extLst>
              <a:ext uri="{FF2B5EF4-FFF2-40B4-BE49-F238E27FC236}">
                <a16:creationId xmlns:a16="http://schemas.microsoft.com/office/drawing/2014/main" id="{8F81E375-A510-D404-54BB-6BE48EA52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557673"/>
              </p:ext>
            </p:extLst>
          </p:nvPr>
        </p:nvGraphicFramePr>
        <p:xfrm>
          <a:off x="-67285" y="1418696"/>
          <a:ext cx="5184679" cy="447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40">
            <a:extLst>
              <a:ext uri="{FF2B5EF4-FFF2-40B4-BE49-F238E27FC236}">
                <a16:creationId xmlns:a16="http://schemas.microsoft.com/office/drawing/2014/main" id="{0B9914E9-0DD1-8AC0-FCED-1781EABEF655}"/>
              </a:ext>
            </a:extLst>
          </p:cNvPr>
          <p:cNvCxnSpPr/>
          <p:nvPr/>
        </p:nvCxnSpPr>
        <p:spPr>
          <a:xfrm>
            <a:off x="3941448" y="1925243"/>
            <a:ext cx="1468426" cy="0"/>
          </a:xfrm>
          <a:prstGeom prst="line">
            <a:avLst/>
          </a:prstGeom>
          <a:ln w="3175" cmpd="sng">
            <a:solidFill>
              <a:schemeClr val="bg2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2">
            <a:extLst>
              <a:ext uri="{FF2B5EF4-FFF2-40B4-BE49-F238E27FC236}">
                <a16:creationId xmlns:a16="http://schemas.microsoft.com/office/drawing/2014/main" id="{3C692890-7BC3-68EF-6268-EE16A05E7354}"/>
              </a:ext>
            </a:extLst>
          </p:cNvPr>
          <p:cNvCxnSpPr/>
          <p:nvPr/>
        </p:nvCxnSpPr>
        <p:spPr>
          <a:xfrm flipV="1">
            <a:off x="3756875" y="3452667"/>
            <a:ext cx="1652999" cy="0"/>
          </a:xfrm>
          <a:prstGeom prst="line">
            <a:avLst/>
          </a:prstGeom>
          <a:ln w="3175" cmpd="sng">
            <a:solidFill>
              <a:schemeClr val="accent3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3">
            <a:extLst>
              <a:ext uri="{FF2B5EF4-FFF2-40B4-BE49-F238E27FC236}">
                <a16:creationId xmlns:a16="http://schemas.microsoft.com/office/drawing/2014/main" id="{F7C750A0-B4FD-9318-1B28-8C4155DA7DA2}"/>
              </a:ext>
            </a:extLst>
          </p:cNvPr>
          <p:cNvCxnSpPr/>
          <p:nvPr/>
        </p:nvCxnSpPr>
        <p:spPr>
          <a:xfrm flipV="1">
            <a:off x="3384959" y="4979862"/>
            <a:ext cx="2086391" cy="0"/>
          </a:xfrm>
          <a:prstGeom prst="line">
            <a:avLst/>
          </a:prstGeom>
          <a:ln w="3175" cmpd="sng">
            <a:solidFill>
              <a:schemeClr val="accent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2">
            <a:extLst>
              <a:ext uri="{FF2B5EF4-FFF2-40B4-BE49-F238E27FC236}">
                <a16:creationId xmlns:a16="http://schemas.microsoft.com/office/drawing/2014/main" id="{BAF1B201-D402-9418-2F71-112C92A7A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780" y="3232710"/>
            <a:ext cx="432000" cy="43200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Raleway 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42C69C-C233-0A40-ADF5-F4F72A5F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780" y="4764458"/>
            <a:ext cx="432000" cy="432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Raleway "/>
            </a:endParaRPr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4B6FCD31-4686-EEAB-F9F3-A5C93C922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780" y="1700961"/>
            <a:ext cx="432000" cy="4320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Raleway "/>
            </a:endParaRPr>
          </a:p>
        </p:txBody>
      </p:sp>
      <p:sp>
        <p:nvSpPr>
          <p:cNvPr id="26" name="Segnaposto contenuto 1">
            <a:extLst>
              <a:ext uri="{FF2B5EF4-FFF2-40B4-BE49-F238E27FC236}">
                <a16:creationId xmlns:a16="http://schemas.microsoft.com/office/drawing/2014/main" id="{4344A6F0-094F-8772-7574-B25C67C05F28}"/>
              </a:ext>
            </a:extLst>
          </p:cNvPr>
          <p:cNvSpPr txBox="1">
            <a:spLocks/>
          </p:cNvSpPr>
          <p:nvPr/>
        </p:nvSpPr>
        <p:spPr>
          <a:xfrm>
            <a:off x="5646195" y="1399119"/>
            <a:ext cx="3054711" cy="1166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100">
                <a:latin typeface="Raleway "/>
                <a:cs typeface="Arial" panose="020B0604020202020204" pitchFamily="34" charset="0"/>
              </a:rPr>
              <a:t>Le </a:t>
            </a:r>
            <a:r>
              <a:rPr lang="it-IT" sz="1200" b="1">
                <a:solidFill>
                  <a:schemeClr val="accent1"/>
                </a:solidFill>
                <a:latin typeface="Raleway "/>
              </a:rPr>
              <a:t>DHT</a:t>
            </a:r>
            <a:r>
              <a:rPr lang="it-IT" sz="1100">
                <a:latin typeface="Raleway "/>
                <a:cs typeface="Arial" panose="020B0604020202020204" pitchFamily="34" charset="0"/>
              </a:rPr>
              <a:t> comprendono: applicazioni digitali per la promozione di stili di vita salutari e il benessere; tecnologie e piattaforme in grado di catturare, immagazzinare e/o trasmettere dati sulla salute direttamente agli operatori sanitari; strumenti che supportano la gestione e/o l’erogazione di attività e servizi sanitari e clinici.</a:t>
            </a:r>
          </a:p>
        </p:txBody>
      </p:sp>
      <p:sp>
        <p:nvSpPr>
          <p:cNvPr id="27" name="Segnaposto contenuto 1">
            <a:extLst>
              <a:ext uri="{FF2B5EF4-FFF2-40B4-BE49-F238E27FC236}">
                <a16:creationId xmlns:a16="http://schemas.microsoft.com/office/drawing/2014/main" id="{494A1562-6510-707C-FC45-F8EB7A86E279}"/>
              </a:ext>
            </a:extLst>
          </p:cNvPr>
          <p:cNvSpPr txBox="1">
            <a:spLocks/>
          </p:cNvSpPr>
          <p:nvPr/>
        </p:nvSpPr>
        <p:spPr>
          <a:xfrm>
            <a:off x="5646195" y="3086549"/>
            <a:ext cx="3054711" cy="72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100">
                <a:latin typeface="Raleway "/>
                <a:cs typeface="Arial" panose="020B0604020202020204" pitchFamily="34" charset="0"/>
              </a:rPr>
              <a:t>La </a:t>
            </a:r>
            <a:r>
              <a:rPr lang="it-IT" sz="1100" b="1">
                <a:solidFill>
                  <a:schemeClr val="accent1"/>
                </a:solidFill>
                <a:latin typeface="Raleway "/>
              </a:rPr>
              <a:t>DM</a:t>
            </a:r>
            <a:r>
              <a:rPr lang="it-IT" sz="1100">
                <a:latin typeface="Raleway "/>
                <a:cs typeface="Arial" panose="020B0604020202020204" pitchFamily="34" charset="0"/>
              </a:rPr>
              <a:t> include prodotti </a:t>
            </a:r>
            <a:r>
              <a:rPr lang="it-IT" sz="1100" i="1">
                <a:latin typeface="Raleway "/>
                <a:cs typeface="Arial" panose="020B0604020202020204" pitchFamily="34" charset="0"/>
              </a:rPr>
              <a:t>software</a:t>
            </a:r>
            <a:r>
              <a:rPr lang="it-IT" sz="1100">
                <a:latin typeface="Raleway "/>
                <a:cs typeface="Arial" panose="020B0604020202020204" pitchFamily="34" charset="0"/>
              </a:rPr>
              <a:t> e/o </a:t>
            </a:r>
            <a:r>
              <a:rPr lang="it-IT" sz="1100" i="1">
                <a:latin typeface="Raleway "/>
                <a:cs typeface="Arial" panose="020B0604020202020204" pitchFamily="34" charset="0"/>
              </a:rPr>
              <a:t>hardware </a:t>
            </a:r>
            <a:r>
              <a:rPr lang="it-IT" sz="1100" i="1" err="1">
                <a:latin typeface="Raleway "/>
                <a:cs typeface="Arial" panose="020B0604020202020204" pitchFamily="34" charset="0"/>
              </a:rPr>
              <a:t>evidence-based</a:t>
            </a:r>
            <a:r>
              <a:rPr lang="it-IT" sz="1100">
                <a:latin typeface="Raleway "/>
                <a:cs typeface="Arial" panose="020B0604020202020204" pitchFamily="34" charset="0"/>
              </a:rPr>
              <a:t> con funzione di misurazione e/o intervento al servizio della salute umana.,</a:t>
            </a:r>
          </a:p>
        </p:txBody>
      </p:sp>
      <p:sp>
        <p:nvSpPr>
          <p:cNvPr id="28" name="Segnaposto contenuto 1">
            <a:extLst>
              <a:ext uri="{FF2B5EF4-FFF2-40B4-BE49-F238E27FC236}">
                <a16:creationId xmlns:a16="http://schemas.microsoft.com/office/drawing/2014/main" id="{3361FB56-9EE0-3ACF-A73E-CE67908DEC15}"/>
              </a:ext>
            </a:extLst>
          </p:cNvPr>
          <p:cNvSpPr txBox="1">
            <a:spLocks/>
          </p:cNvSpPr>
          <p:nvPr/>
        </p:nvSpPr>
        <p:spPr>
          <a:xfrm>
            <a:off x="5646195" y="4541648"/>
            <a:ext cx="3054711" cy="876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100" dirty="0">
                <a:latin typeface="Raleway "/>
                <a:cs typeface="Arial" panose="020B0604020202020204" pitchFamily="34" charset="0"/>
              </a:rPr>
              <a:t>Le </a:t>
            </a:r>
            <a:r>
              <a:rPr lang="it-IT" sz="1100" b="1" dirty="0" err="1">
                <a:solidFill>
                  <a:schemeClr val="accent1"/>
                </a:solidFill>
                <a:latin typeface="Raleway "/>
              </a:rPr>
              <a:t>DTx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 sono interventi terapeutici basati sull'evidenza guidati da software per prevenire, gestire o trattare un disturbo o un problema di salute. In altre parole, i </a:t>
            </a:r>
            <a:r>
              <a:rPr lang="it-IT" sz="1100" b="1" dirty="0" err="1">
                <a:solidFill>
                  <a:schemeClr val="accent1"/>
                </a:solidFill>
                <a:latin typeface="Raleway "/>
              </a:rPr>
              <a:t>DTx</a:t>
            </a:r>
            <a:r>
              <a:rPr lang="it-IT" sz="1100" dirty="0">
                <a:latin typeface="Raleway "/>
                <a:cs typeface="Arial" panose="020B0604020202020204" pitchFamily="34" charset="0"/>
              </a:rPr>
              <a:t> sono applicazioni software rivolte al paziente che aiutano a trattare, prevenire o gestire una malattia e che hanno un vantaggio clinico dimostrato.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17B3307-FA24-DC63-CE38-552793F10A0B}"/>
              </a:ext>
            </a:extLst>
          </p:cNvPr>
          <p:cNvSpPr txBox="1"/>
          <p:nvPr/>
        </p:nvSpPr>
        <p:spPr>
          <a:xfrm>
            <a:off x="4140000" y="5877570"/>
            <a:ext cx="48793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Raleway "/>
                <a:cs typeface="Arial" panose="020B0604020202020204" pitchFamily="34" charset="0"/>
              </a:rPr>
              <a:t>*</a:t>
            </a:r>
            <a:r>
              <a:rPr lang="it-IT" sz="1000" dirty="0">
                <a:latin typeface="Raleway "/>
                <a:cs typeface="Arial" panose="020B0604020202020204" pitchFamily="34" charset="0"/>
              </a:rPr>
              <a:t>Fonti: </a:t>
            </a:r>
            <a:r>
              <a:rPr lang="it-IT" sz="1000" dirty="0" err="1">
                <a:latin typeface="Raleway "/>
                <a:cs typeface="Arial" panose="020B0604020202020204" pitchFamily="34" charset="0"/>
              </a:rPr>
              <a:t>European</a:t>
            </a:r>
            <a:r>
              <a:rPr lang="it-IT" sz="1000" dirty="0">
                <a:latin typeface="Raleway "/>
                <a:cs typeface="Arial" panose="020B0604020202020204" pitchFamily="34" charset="0"/>
              </a:rPr>
              <a:t> Data </a:t>
            </a:r>
            <a:r>
              <a:rPr lang="it-IT" sz="1000" dirty="0" err="1">
                <a:latin typeface="Raleway "/>
                <a:cs typeface="Arial" panose="020B0604020202020204" pitchFamily="34" charset="0"/>
              </a:rPr>
              <a:t>Protection</a:t>
            </a:r>
            <a:r>
              <a:rPr lang="it-IT" sz="1000" dirty="0">
                <a:latin typeface="Raleway "/>
                <a:cs typeface="Arial" panose="020B0604020202020204" pitchFamily="34" charset="0"/>
              </a:rPr>
              <a:t> Supervisor (EDPS) - </a:t>
            </a:r>
          </a:p>
          <a:p>
            <a:pPr algn="just"/>
            <a:r>
              <a:rPr lang="it-IT" sz="1000" dirty="0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Digital </a:t>
            </a:r>
            <a:r>
              <a:rPr lang="it-IT" sz="1000" dirty="0" err="1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Therapeutics</a:t>
            </a:r>
            <a:r>
              <a:rPr lang="it-IT" sz="1000" dirty="0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</a:t>
            </a:r>
            <a:r>
              <a:rPr lang="it-IT" sz="1000" dirty="0" err="1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DTx</a:t>
            </a:r>
            <a:r>
              <a:rPr lang="it-IT" sz="1000" dirty="0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 | </a:t>
            </a:r>
            <a:r>
              <a:rPr lang="it-IT" sz="1000" dirty="0" err="1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European</a:t>
            </a:r>
            <a:r>
              <a:rPr lang="it-IT" sz="1000" dirty="0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Data </a:t>
            </a:r>
            <a:r>
              <a:rPr lang="it-IT" sz="1000" dirty="0" err="1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Protection</a:t>
            </a:r>
            <a:r>
              <a:rPr lang="it-IT" sz="1000" dirty="0">
                <a:latin typeface="Raleway 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Supervisor (europa.eu)</a:t>
            </a:r>
            <a:endParaRPr lang="it-IT" sz="1000" dirty="0">
              <a:latin typeface="Raleway "/>
              <a:cs typeface="Arial" panose="020B0604020202020204" pitchFamily="34" charset="0"/>
            </a:endParaRP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5B148A22-6349-A547-6EB2-D8ADA401517E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Definizioni</a:t>
            </a:r>
          </a:p>
        </p:txBody>
      </p:sp>
    </p:spTree>
    <p:extLst>
      <p:ext uri="{BB962C8B-B14F-4D97-AF65-F5344CB8AC3E}">
        <p14:creationId xmlns:p14="http://schemas.microsoft.com/office/powerpoint/2010/main" val="319855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709A99-025C-0CA2-5F6C-1F6FEA878F0A}"/>
              </a:ext>
            </a:extLst>
          </p:cNvPr>
          <p:cNvSpPr txBox="1"/>
          <p:nvPr/>
        </p:nvSpPr>
        <p:spPr>
          <a:xfrm>
            <a:off x="454634" y="285299"/>
            <a:ext cx="7699022" cy="56171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it-IT" sz="1600" b="1" dirty="0">
              <a:solidFill>
                <a:schemeClr val="accent1"/>
              </a:solidFill>
              <a:latin typeface="Raleway "/>
            </a:endParaRPr>
          </a:p>
          <a:p>
            <a:pPr algn="just"/>
            <a:endParaRPr lang="it-IT" sz="1600" b="1" dirty="0">
              <a:solidFill>
                <a:schemeClr val="accent1"/>
              </a:solidFill>
              <a:latin typeface="Raleway 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800" kern="100" dirty="0">
              <a:effectLst/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800" kern="100" dirty="0">
              <a:effectLst/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3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Nello specifico, al fine di raggiungere il loro scopo, le terapie digitali possono essere: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Standalone</a:t>
            </a:r>
            <a:r>
              <a:rPr lang="it-IT" sz="1600" kern="100" dirty="0">
                <a:effectLst/>
                <a:latin typeface="Raleway "/>
                <a:ea typeface="Calibri"/>
                <a:cs typeface="Arial"/>
              </a:rPr>
              <a:t>, </a:t>
            </a: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in quanto operano indipendentemente da qualsiasi altro prodotto medico come un farmaco;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Associate</a:t>
            </a: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 (specifici per malattia), in quanto vengono utilizzati in concerto con farmaci, dispositivi per ottimizzare la cura del paziente e gli esiti sanitari;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Combinate con un'altra terapia specifica </a:t>
            </a: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e, pertanto, sviluppate in combinazione.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kern="100" dirty="0">
              <a:latin typeface="Raleway "/>
              <a:ea typeface="Calibri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Le terapie digitali presentano comunemente le seguenti caratteristiche:</a:t>
            </a:r>
            <a:r>
              <a:rPr lang="it-IT" sz="14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kern="100" dirty="0">
                <a:latin typeface="Raleway "/>
                <a:ea typeface="Calibri"/>
                <a:cs typeface="Arial"/>
              </a:rPr>
              <a:t>P</a:t>
            </a: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ossono integrarsi e/o comunicare direttamente con piattaforme e registri clinici digitali;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Possono essere accoppiati a dispositivi, sensori o ad altri strumenti indossabili dal paziente con funzioni di monitoraggio;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Generano dati </a:t>
            </a:r>
            <a:r>
              <a:rPr lang="it-IT" sz="1400" kern="100" dirty="0" err="1">
                <a:effectLst/>
                <a:latin typeface="Raleway "/>
                <a:ea typeface="Calibri"/>
                <a:cs typeface="Arial"/>
              </a:rPr>
              <a:t>real</a:t>
            </a: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 world che vengono analizzati e utilizzati per aggiornare e migliorare costantemente la terapia;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kern="100" dirty="0">
                <a:effectLst/>
                <a:latin typeface="Raleway "/>
                <a:ea typeface="Calibri"/>
                <a:cs typeface="Arial"/>
              </a:rPr>
              <a:t>Sono di prescrizione medica nella grande maggioranza dei casi.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kern="100" dirty="0">
              <a:effectLst/>
              <a:latin typeface="Raleway "/>
              <a:ea typeface="Calibri"/>
              <a:cs typeface="Arial"/>
            </a:endParaRPr>
          </a:p>
        </p:txBody>
      </p:sp>
      <p:sp>
        <p:nvSpPr>
          <p:cNvPr id="3" name="Segnaposto contenuto 1">
            <a:extLst>
              <a:ext uri="{FF2B5EF4-FFF2-40B4-BE49-F238E27FC236}">
                <a16:creationId xmlns:a16="http://schemas.microsoft.com/office/drawing/2014/main" id="{EBF4F419-5DA9-1C96-5934-D7518B8474B7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Definizioni</a:t>
            </a:r>
          </a:p>
        </p:txBody>
      </p:sp>
    </p:spTree>
    <p:extLst>
      <p:ext uri="{BB962C8B-B14F-4D97-AF65-F5344CB8AC3E}">
        <p14:creationId xmlns:p14="http://schemas.microsoft.com/office/powerpoint/2010/main" val="243980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3C13704-5111-42ED-779A-196C8E530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F3A86438-D76B-EC0F-7081-0B17573A215A}"/>
              </a:ext>
            </a:extLst>
          </p:cNvPr>
          <p:cNvSpPr txBox="1">
            <a:spLocks/>
          </p:cNvSpPr>
          <p:nvPr/>
        </p:nvSpPr>
        <p:spPr>
          <a:xfrm>
            <a:off x="323850" y="572558"/>
            <a:ext cx="8078611" cy="5433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4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4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2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40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Tra le terapie digitali approvate in UK la categoria più rappresentata è la gestione del peso (28%), seguita da ansia e depressione in diverse fasce di età e condizioni specifiche (tra il 16% e il 6%). Altre condizioni incluse sono la psicosi (9%) e la pneumologia (3%). Anche in questo caso il grafico evidenzia dunque la forte attenzione su problematiche legate alla </a:t>
            </a:r>
            <a:r>
              <a:rPr lang="it-IT" sz="1600" b="1" kern="10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salute mentale e al benessere generale</a:t>
            </a:r>
            <a:r>
              <a:rPr lang="it-IT" sz="140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magine 2" descr="Immagine che contiene testo, schermata, cerchio, Carattere">
            <a:extLst>
              <a:ext uri="{FF2B5EF4-FFF2-40B4-BE49-F238E27FC236}">
                <a16:creationId xmlns:a16="http://schemas.microsoft.com/office/drawing/2014/main" id="{A3060B14-AF86-E6EC-5B0C-5B1B045A6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33" y="1230366"/>
            <a:ext cx="6534934" cy="3298148"/>
          </a:xfrm>
          <a:prstGeom prst="rect">
            <a:avLst/>
          </a:prstGeom>
        </p:spPr>
      </p:pic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C440D3E3-D196-DDD9-2B26-FF1470C28834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>
                <a:solidFill>
                  <a:schemeClr val="accent1"/>
                </a:solidFill>
                <a:latin typeface="Raleway "/>
              </a:rPr>
              <a:t>Casi d’uso: esempi UK</a:t>
            </a:r>
          </a:p>
        </p:txBody>
      </p:sp>
    </p:spTree>
    <p:extLst>
      <p:ext uri="{BB962C8B-B14F-4D97-AF65-F5344CB8AC3E}">
        <p14:creationId xmlns:p14="http://schemas.microsoft.com/office/powerpoint/2010/main" val="219465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59F19FD7-3F9D-BDEF-6F24-6C913734FA26}"/>
              </a:ext>
            </a:extLst>
          </p:cNvPr>
          <p:cNvSpPr txBox="1">
            <a:spLocks/>
          </p:cNvSpPr>
          <p:nvPr/>
        </p:nvSpPr>
        <p:spPr>
          <a:xfrm>
            <a:off x="323850" y="572558"/>
            <a:ext cx="8078611" cy="543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Allo stato attuale, le esperienze europee più avanzate in tema di accesso e di rimborso </a:t>
            </a:r>
            <a:r>
              <a:rPr lang="it-IT" sz="1600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DTx</a:t>
            </a:r>
            <a:r>
              <a:rPr lang="it-IT" sz="16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si registrano in 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Germania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Francia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e in 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Belgio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e, nello specifico:</a:t>
            </a:r>
          </a:p>
          <a:p>
            <a:pPr marL="1800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it-IT" sz="1600" b="1" kern="100" dirty="0" err="1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DiGA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600" i="1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Digitale </a:t>
            </a:r>
            <a:r>
              <a:rPr lang="it-IT" sz="1600" i="1" kern="100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Gesundheitsanwendungen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Fast-track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per la Germania, processo di rimborso tedesco per le a</a:t>
            </a:r>
            <a:r>
              <a:rPr lang="it-IT" sz="1600" dirty="0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pplicazioni sanitarie digitali</a:t>
            </a:r>
            <a:r>
              <a:rPr lang="it-IT" sz="1600" kern="100" dirty="0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(cd. </a:t>
            </a:r>
            <a:r>
              <a:rPr lang="it-IT" sz="1600" kern="100" dirty="0" err="1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DiGA</a:t>
            </a:r>
            <a:r>
              <a:rPr lang="it-IT" sz="1600" kern="100" dirty="0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it-IT" sz="1600" dirty="0">
                <a:latin typeface="Raleway "/>
                <a:cs typeface="Arial" panose="020B0604020202020204" pitchFamily="34" charset="0"/>
              </a:rPr>
              <a:t>la cui funzione principale è basata su tecnologie digitali aventi scopo medicale;</a:t>
            </a:r>
            <a:endParaRPr lang="it-IT" sz="1600" kern="1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0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i="1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il 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PECAN</a:t>
            </a:r>
            <a:r>
              <a:rPr lang="it-IT" sz="1600" i="1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it-IT" sz="1600" i="1" kern="100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rise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charge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anticipée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des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dispositifs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médicaux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i="1" dirty="0" err="1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numériques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per la Francia, un </a:t>
            </a:r>
            <a:r>
              <a:rPr lang="it-IT" sz="1600" dirty="0">
                <a:latin typeface="Raleway "/>
                <a:cs typeface="Arial" panose="020B0604020202020204" pitchFamily="34" charset="0"/>
              </a:rPr>
              <a:t>processo di copertura anticipata approvato nel 2023 ed ideato, per facilitare l’accesso al rimborso dei dispositivi medici digitali, inclusi i </a:t>
            </a:r>
            <a:r>
              <a:rPr lang="it-IT" sz="1600" dirty="0" err="1">
                <a:latin typeface="Raleway "/>
                <a:cs typeface="Arial" panose="020B0604020202020204" pitchFamily="34" charset="0"/>
              </a:rPr>
              <a:t>DTx</a:t>
            </a:r>
            <a:r>
              <a:rPr lang="it-IT" sz="1600" dirty="0">
                <a:latin typeface="Raleway "/>
                <a:cs typeface="Arial" panose="020B0604020202020204" pitchFamily="34" charset="0"/>
              </a:rPr>
              <a:t> e soluzioni di </a:t>
            </a:r>
            <a:r>
              <a:rPr lang="it-IT" sz="1600" dirty="0" err="1">
                <a:latin typeface="Raleway "/>
                <a:cs typeface="Arial" panose="020B0604020202020204" pitchFamily="34" charset="0"/>
              </a:rPr>
              <a:t>telemonitoraggio</a:t>
            </a:r>
            <a:r>
              <a:rPr lang="it-IT" sz="1600" dirty="0">
                <a:latin typeface="Raleway "/>
                <a:cs typeface="Arial" panose="020B0604020202020204" pitchFamily="34" charset="0"/>
              </a:rPr>
              <a:t> medico;</a:t>
            </a:r>
          </a:p>
          <a:p>
            <a:pPr marL="1800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i="1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it-IT" sz="1600" b="1" i="1" kern="100" dirty="0" err="1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mHealthPyramid</a:t>
            </a:r>
            <a:r>
              <a:rPr lang="it-IT" sz="1600" b="1" i="1" kern="100" dirty="0">
                <a:solidFill>
                  <a:schemeClr val="accent1"/>
                </a:solidFill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600" kern="1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per il Belgio, </a:t>
            </a:r>
            <a:r>
              <a:rPr lang="it-IT" sz="1600" dirty="0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una piramide di </a:t>
            </a:r>
            <a:r>
              <a:rPr lang="it-IT" sz="16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validazione a 3+ livelli per le </a:t>
            </a:r>
            <a:r>
              <a:rPr lang="it-IT" sz="1600" i="1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app </a:t>
            </a:r>
            <a:r>
              <a:rPr lang="it-IT" sz="1600" dirty="0"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che sono incluse nella </a:t>
            </a:r>
            <a:r>
              <a:rPr lang="it-IT" sz="1600" dirty="0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piattaforma </a:t>
            </a:r>
            <a:r>
              <a:rPr lang="it-IT" sz="1600" b="1" i="1" kern="100" dirty="0" err="1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mHealthBelgium</a:t>
            </a:r>
            <a:r>
              <a:rPr lang="it-IT" sz="1600" b="1" i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, </a:t>
            </a:r>
            <a:r>
              <a:rPr lang="it-IT" sz="1600" dirty="0">
                <a:effectLst/>
                <a:latin typeface="Raleway "/>
                <a:ea typeface="Calibri" panose="020F0502020204030204" pitchFamily="34" charset="0"/>
                <a:cs typeface="Arial" panose="020B0604020202020204" pitchFamily="34" charset="0"/>
              </a:rPr>
              <a:t>che centralizza tutte le informazioni necessarie delle applicazioni destinate ai pazienti, ai professionisti sanitari e alle istituzioni sanitarie.</a:t>
            </a:r>
            <a:endParaRPr lang="it-IT" sz="1600" kern="1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Arial" panose="020B0604020202020204" pitchFamily="34" charset="0"/>
              <a:buChar char="•"/>
            </a:pPr>
            <a:endParaRPr lang="it-IT" sz="1800" kern="100" dirty="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A51AB96F-CE08-CAAB-147F-0292385F2CE1}"/>
              </a:ext>
            </a:extLst>
          </p:cNvPr>
          <p:cNvSpPr txBox="1">
            <a:spLocks/>
          </p:cNvSpPr>
          <p:nvPr/>
        </p:nvSpPr>
        <p:spPr>
          <a:xfrm>
            <a:off x="124691" y="538178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Confronto alcune </a:t>
            </a:r>
            <a:r>
              <a:rPr lang="it-IT" b="1" i="1" dirty="0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 dirty="0">
                <a:solidFill>
                  <a:schemeClr val="accent1"/>
                </a:solidFill>
                <a:latin typeface="Raleway "/>
              </a:rPr>
              <a:t> in Paesi dell’Unione Europea</a:t>
            </a:r>
          </a:p>
        </p:txBody>
      </p:sp>
    </p:spTree>
    <p:extLst>
      <p:ext uri="{BB962C8B-B14F-4D97-AF65-F5344CB8AC3E}">
        <p14:creationId xmlns:p14="http://schemas.microsoft.com/office/powerpoint/2010/main" val="72329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C1B6B26E-77FE-F38E-87AB-6F4D8A0A9212}"/>
              </a:ext>
            </a:extLst>
          </p:cNvPr>
          <p:cNvSpPr txBox="1">
            <a:spLocks/>
          </p:cNvSpPr>
          <p:nvPr/>
        </p:nvSpPr>
        <p:spPr>
          <a:xfrm>
            <a:off x="406399" y="960485"/>
            <a:ext cx="8078611" cy="543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Arial" panose="020B0604020202020204" pitchFamily="34" charset="0"/>
              <a:buChar char="•"/>
            </a:pPr>
            <a:endParaRPr lang="it-IT" sz="1700" kern="1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440CBE-DD5B-7782-57A7-DA164D04E951}"/>
              </a:ext>
            </a:extLst>
          </p:cNvPr>
          <p:cNvSpPr txBox="1"/>
          <p:nvPr/>
        </p:nvSpPr>
        <p:spPr>
          <a:xfrm>
            <a:off x="406399" y="887095"/>
            <a:ext cx="751316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Obiettivo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:</a:t>
            </a:r>
            <a:r>
              <a:rPr lang="it-IT" sz="16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inserimento dei </a:t>
            </a:r>
            <a:r>
              <a:rPr lang="it-IT" sz="1400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DTx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nel </a:t>
            </a:r>
            <a:r>
              <a:rPr lang="it-IT" sz="1400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DiGA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400" i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list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e relativo rimborso</a:t>
            </a:r>
            <a:r>
              <a:rPr lang="it-IT" sz="16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Oggetto:</a:t>
            </a:r>
            <a:r>
              <a:rPr lang="it-IT" sz="16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un </a:t>
            </a:r>
            <a:r>
              <a:rPr lang="it-IT" sz="1400" b="1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DiGA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è un’applicazione sanitaria digitale  classificata a basso e medio rischio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(classi I, IIa e IIb)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ammissibile al rimborso, la cui funzione principale è basata su tecnologie digitali aventi scopo medicale.</a:t>
            </a:r>
          </a:p>
          <a:p>
            <a:pPr marL="361950" marR="0" lvl="0" algn="just" defTabSz="914400" rtl="0" eaLnBrk="1" fontAlgn="auto" latinLnBrk="0" hangingPunct="1"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I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requisiti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che deve possedere sono: marcatura CE (anche in termini di sicurezza ed  usabilità); conformità al GDPR – </a:t>
            </a:r>
            <a:r>
              <a:rPr lang="it-IT" sz="1400" i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privacy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; dimostrabilità di uno o più effetti positivi sulla salute (beneficio di natura medica, oppure in un miglioramento rilevante per il paziente in termini di struttura e processi della cura).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Percorso*:</a:t>
            </a:r>
            <a:endParaRPr lang="it-IT" sz="1400" kern="100" dirty="0">
              <a:solidFill>
                <a:prstClr val="black"/>
              </a:solidFill>
              <a:latin typeface="Raleway "/>
              <a:cs typeface="Arial" panose="020B0604020202020204" pitchFamily="34" charset="0"/>
            </a:endParaRPr>
          </a:p>
          <a:p>
            <a:pPr marL="800100" lvl="1" indent="-342900" algn="just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il </a:t>
            </a:r>
            <a:r>
              <a:rPr lang="it-IT" sz="1400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DiGA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può essere prescritto e rimborsato solo dopo aver completato con successo la valutazione da parte del </a:t>
            </a:r>
            <a:r>
              <a:rPr lang="it-IT" sz="1400" b="1" i="1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BfArM</a:t>
            </a:r>
            <a:r>
              <a:rPr lang="it-IT" sz="1400" b="1" i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ed essere stato incluso nel registro dei </a:t>
            </a:r>
            <a:r>
              <a:rPr lang="it-IT" sz="1400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DiGA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il </a:t>
            </a:r>
            <a:r>
              <a:rPr lang="it-IT" sz="1400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DiGA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dovrà aver dimostrato uno o più effetti positivi sulla salute e requisiti in termini di efficacia, sicurezza e regolatori. </a:t>
            </a:r>
            <a:r>
              <a:rPr lang="it-IT" sz="1400" b="1" i="1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BfArM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decide in merito alla domanda di rimborso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entro tre mesi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dal ricevimento della stessa.</a:t>
            </a:r>
          </a:p>
          <a:p>
            <a:pPr marL="800100" lvl="1" indent="-342900" algn="just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il fornitore può richiedere una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registrazione definitiva o provvisoria. </a:t>
            </a:r>
          </a:p>
          <a:p>
            <a:pPr marL="1103313" lvl="1" indent="-285750" algn="just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it-IT" sz="12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se il produttore non può provare immediatamente il beneficio può </a:t>
            </a:r>
            <a:r>
              <a:rPr lang="it-IT" sz="1200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chidere</a:t>
            </a:r>
            <a:r>
              <a:rPr lang="it-IT" sz="12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una registrazione provvisoria, (</a:t>
            </a:r>
            <a:r>
              <a:rPr lang="it-IT" sz="1200" b="1" i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procedura Fast-Track</a:t>
            </a:r>
            <a:r>
              <a:rPr lang="it-IT" sz="12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) che prevede una </a:t>
            </a:r>
            <a:r>
              <a:rPr lang="it-IT" sz="12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sperimentazione di 12 mesi</a:t>
            </a:r>
            <a:r>
              <a:rPr lang="it-IT" sz="12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con </a:t>
            </a:r>
            <a:r>
              <a:rPr lang="it-IT" sz="1200" i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un inserimento temporaneo </a:t>
            </a:r>
            <a:r>
              <a:rPr lang="it-IT" sz="12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nell’elenco dei dispositivi rimborsati (DIGA LIST) (prorogabile di altri 12 mesi)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. </a:t>
            </a:r>
          </a:p>
          <a:p>
            <a:pPr marL="817563" lvl="1" indent="-360363" algn="just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Se «app per la salute» viene aggiunta all’elenco, il produttore stabilisce il prezzo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per i primi 12 mesi.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Dopo questo periodo, il produttore negozia la tariffa di rimborso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con l’associazione federale delle casse malattia statali (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GKV SV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1" name="Sottotitolo 7">
            <a:extLst>
              <a:ext uri="{FF2B5EF4-FFF2-40B4-BE49-F238E27FC236}">
                <a16:creationId xmlns:a16="http://schemas.microsoft.com/office/drawing/2014/main" id="{BB70C75D-FFC6-151C-5E07-57C60EF4EDBE}"/>
              </a:ext>
            </a:extLst>
          </p:cNvPr>
          <p:cNvSpPr txBox="1">
            <a:spLocks/>
          </p:cNvSpPr>
          <p:nvPr/>
        </p:nvSpPr>
        <p:spPr>
          <a:xfrm>
            <a:off x="3482063" y="6464746"/>
            <a:ext cx="5448957" cy="265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800" i="1" kern="10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*</a:t>
            </a:r>
            <a:r>
              <a:rPr lang="it-IT" sz="800">
                <a:solidFill>
                  <a:schemeClr val="accent1"/>
                </a:solidFill>
                <a:latin typeface="Raleway "/>
              </a:rPr>
              <a:t> fonti: </a:t>
            </a:r>
            <a:r>
              <a:rPr lang="it-IT" sz="800" err="1">
                <a:solidFill>
                  <a:schemeClr val="accent1"/>
                </a:solidFill>
                <a:latin typeface="Raleway "/>
              </a:rPr>
              <a:t>Chino.io</a:t>
            </a:r>
            <a:r>
              <a:rPr lang="it-IT" sz="800">
                <a:solidFill>
                  <a:schemeClr val="accent1"/>
                </a:solidFill>
                <a:latin typeface="Raleway "/>
              </a:rPr>
              <a:t>, in “Terapie digitali (</a:t>
            </a:r>
            <a:r>
              <a:rPr lang="it-IT" sz="800" err="1">
                <a:solidFill>
                  <a:schemeClr val="accent1"/>
                </a:solidFill>
                <a:latin typeface="Raleway "/>
              </a:rPr>
              <a:t>DTx</a:t>
            </a:r>
            <a:r>
              <a:rPr lang="it-IT" sz="800">
                <a:solidFill>
                  <a:schemeClr val="accent1"/>
                </a:solidFill>
                <a:latin typeface="Raleway "/>
              </a:rPr>
              <a:t>): framework disponibili in Europa, UK e Stati Uniti” di </a:t>
            </a:r>
            <a:r>
              <a:rPr lang="it-IT" sz="800" err="1">
                <a:solidFill>
                  <a:schemeClr val="accent1"/>
                </a:solidFill>
                <a:latin typeface="Raleway "/>
              </a:rPr>
              <a:t>Digitalhealthitalia</a:t>
            </a:r>
            <a:r>
              <a:rPr lang="it-IT" sz="800">
                <a:solidFill>
                  <a:schemeClr val="accent1"/>
                </a:solidFill>
                <a:latin typeface="Raleway "/>
              </a:rPr>
              <a:t>, e  https://www.digitalmedicine.it/rimborso-delle-digital-health-technologies-germania/</a:t>
            </a:r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9BAF9E19-6BDD-5B34-1DC9-55ED160BFCB6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Confronto con le </a:t>
            </a:r>
            <a:r>
              <a:rPr lang="it-IT" b="1" i="1" dirty="0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 dirty="0">
                <a:solidFill>
                  <a:schemeClr val="accent1"/>
                </a:solidFill>
                <a:latin typeface="Raleway "/>
              </a:rPr>
              <a:t>: Germania</a:t>
            </a:r>
          </a:p>
        </p:txBody>
      </p:sp>
    </p:spTree>
    <p:extLst>
      <p:ext uri="{BB962C8B-B14F-4D97-AF65-F5344CB8AC3E}">
        <p14:creationId xmlns:p14="http://schemas.microsoft.com/office/powerpoint/2010/main" val="24541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AAA59-6D4A-5519-6416-20E0747D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21EFAE51-F703-DE5E-358D-4200B08188D4}"/>
              </a:ext>
            </a:extLst>
          </p:cNvPr>
          <p:cNvSpPr txBox="1">
            <a:spLocks/>
          </p:cNvSpPr>
          <p:nvPr/>
        </p:nvSpPr>
        <p:spPr>
          <a:xfrm>
            <a:off x="406399" y="960485"/>
            <a:ext cx="8078611" cy="543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Arial" panose="020B0604020202020204" pitchFamily="34" charset="0"/>
              <a:buChar char="•"/>
            </a:pPr>
            <a:endParaRPr lang="it-IT" sz="1700" kern="100">
              <a:latin typeface="Raleway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gnaposto contenuto 1">
            <a:extLst>
              <a:ext uri="{FF2B5EF4-FFF2-40B4-BE49-F238E27FC236}">
                <a16:creationId xmlns:a16="http://schemas.microsoft.com/office/drawing/2014/main" id="{8473DED4-796C-A40C-135E-85DBB1B8199C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Confronto con le </a:t>
            </a:r>
            <a:r>
              <a:rPr lang="it-IT" b="1" i="1" dirty="0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 dirty="0">
                <a:solidFill>
                  <a:schemeClr val="accent1"/>
                </a:solidFill>
                <a:latin typeface="Raleway "/>
              </a:rPr>
              <a:t>: Germania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E35F091-01E5-B8C6-1F3D-E43E3A3343FC}"/>
              </a:ext>
            </a:extLst>
          </p:cNvPr>
          <p:cNvSpPr txBox="1"/>
          <p:nvPr/>
        </p:nvSpPr>
        <p:spPr>
          <a:xfrm>
            <a:off x="288521" y="92551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latin typeface="Raleway "/>
                <a:cs typeface="Arial" panose="020B0604020202020204" pitchFamily="34" charset="0"/>
              </a:rPr>
              <a:t>Rappresentazione schematica del percorso:</a:t>
            </a:r>
            <a:endParaRPr lang="it-IT" sz="140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7175521-2305-8AC1-64B3-94F68B006E55}"/>
              </a:ext>
            </a:extLst>
          </p:cNvPr>
          <p:cNvSpPr/>
          <p:nvPr/>
        </p:nvSpPr>
        <p:spPr>
          <a:xfrm>
            <a:off x="391385" y="2019028"/>
            <a:ext cx="1512000" cy="358885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800">
                <a:latin typeface="Raleway "/>
              </a:rPr>
              <a:t>Soluzione candidata </a:t>
            </a:r>
            <a:r>
              <a:rPr lang="it-IT" sz="800" err="1">
                <a:latin typeface="Raleway "/>
              </a:rPr>
              <a:t>DiGA</a:t>
            </a:r>
            <a:r>
              <a:rPr lang="it-IT" sz="800">
                <a:latin typeface="Raleway "/>
              </a:rPr>
              <a:t>: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it-IT" sz="800">
                <a:latin typeface="Raleway "/>
              </a:rPr>
              <a:t>Dispositivo medico certificato: classe di rischio I o IIa o IIb.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it-IT" sz="800">
                <a:latin typeface="Raleway "/>
              </a:rPr>
              <a:t>Funzione principale basata su tecnologie digitali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it-IT" sz="800">
                <a:latin typeface="Raleway "/>
              </a:rPr>
              <a:t>Scopo medico raggiunto principalmente attraverso la sua funzione digitale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it-IT" sz="800">
                <a:latin typeface="Raleway "/>
              </a:rPr>
              <a:t>Supporta il riconoscimento, il monitoraggio, il trattamento o l'alleviamento di malattie, oppure il riconoscimento, il trattamento, l'alleviamento o la mitigazione di lesioni o disabilità. Non è destinato alla prevenzione primaria.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it-IT" sz="800">
                <a:latin typeface="Raleway "/>
              </a:rPr>
              <a:t>Utilizzato solo dal paziente o dal paziente e dall'operatore sanitario (non dall'operatore sanitario da solo).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DD85C34-D8A7-1CEC-C885-68B2B416436B}"/>
              </a:ext>
            </a:extLst>
          </p:cNvPr>
          <p:cNvSpPr/>
          <p:nvPr/>
        </p:nvSpPr>
        <p:spPr>
          <a:xfrm>
            <a:off x="391385" y="1306701"/>
            <a:ext cx="1512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latin typeface="Raleway "/>
              </a:rPr>
              <a:t>Prerequisiti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B26D8F8-EE5B-FCD7-24C6-9F455A31A621}"/>
              </a:ext>
            </a:extLst>
          </p:cNvPr>
          <p:cNvSpPr/>
          <p:nvPr/>
        </p:nvSpPr>
        <p:spPr>
          <a:xfrm>
            <a:off x="5552095" y="1305283"/>
            <a:ext cx="2160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>
                <a:latin typeface="Raleway "/>
              </a:rPr>
              <a:t>Accesso &amp; Autorizzazione Rimborso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1E63419-96D0-07B2-EEB7-78E219D3293E}"/>
              </a:ext>
            </a:extLst>
          </p:cNvPr>
          <p:cNvSpPr/>
          <p:nvPr/>
        </p:nvSpPr>
        <p:spPr>
          <a:xfrm>
            <a:off x="7751184" y="1305283"/>
            <a:ext cx="792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latin typeface="Raleway "/>
              </a:rPr>
              <a:t>Rimborso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A0ADFD4-3B83-9B1A-FB1F-DDE516A12E12}"/>
              </a:ext>
            </a:extLst>
          </p:cNvPr>
          <p:cNvSpPr/>
          <p:nvPr/>
        </p:nvSpPr>
        <p:spPr>
          <a:xfrm>
            <a:off x="7751184" y="2019029"/>
            <a:ext cx="792000" cy="3314759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Negoziazione </a:t>
            </a:r>
            <a:r>
              <a:rPr lang="it-IT" sz="800">
                <a:latin typeface="Raleway "/>
              </a:rPr>
              <a:t>dei prezzi con GKV-SV</a:t>
            </a:r>
            <a:endParaRPr lang="it-IT" sz="800" b="1">
              <a:latin typeface="Raleway 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21CF180-33FD-F8D8-EC2B-8222323DFF57}"/>
              </a:ext>
            </a:extLst>
          </p:cNvPr>
          <p:cNvSpPr/>
          <p:nvPr/>
        </p:nvSpPr>
        <p:spPr>
          <a:xfrm>
            <a:off x="3333156" y="1305283"/>
            <a:ext cx="2160000" cy="2834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latin typeface="Raleway "/>
              </a:rPr>
              <a:t>Requisiti &amp; Evidenza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0A772E72-6505-E45F-1A35-840679263A7A}"/>
              </a:ext>
            </a:extLst>
          </p:cNvPr>
          <p:cNvSpPr/>
          <p:nvPr/>
        </p:nvSpPr>
        <p:spPr>
          <a:xfrm>
            <a:off x="3333156" y="1617947"/>
            <a:ext cx="2160000" cy="370533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900">
                <a:latin typeface="Raleway "/>
              </a:rPr>
              <a:t>3 Mesi</a:t>
            </a: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C1261E75-5BED-8277-7AD0-4CEEC1737808}"/>
              </a:ext>
            </a:extLst>
          </p:cNvPr>
          <p:cNvCxnSpPr>
            <a:cxnSpLocks/>
          </p:cNvCxnSpPr>
          <p:nvPr/>
        </p:nvCxnSpPr>
        <p:spPr>
          <a:xfrm>
            <a:off x="3162823" y="2545281"/>
            <a:ext cx="35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CBB8B72C-F493-77BE-DA2F-379AF8D45032}"/>
              </a:ext>
            </a:extLst>
          </p:cNvPr>
          <p:cNvSpPr/>
          <p:nvPr/>
        </p:nvSpPr>
        <p:spPr>
          <a:xfrm>
            <a:off x="5552095" y="1615241"/>
            <a:ext cx="2160000" cy="370533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>
                <a:latin typeface="Raleway "/>
              </a:rPr>
              <a:t>12 Mesi</a:t>
            </a:r>
          </a:p>
          <a:p>
            <a:pPr algn="ctr"/>
            <a:r>
              <a:rPr lang="it-IT" sz="900">
                <a:latin typeface="Raleway "/>
              </a:rPr>
              <a:t>(Prezzo fissato dal produttore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8972BF8-610C-958C-1333-ACA3B696D551}"/>
              </a:ext>
            </a:extLst>
          </p:cNvPr>
          <p:cNvSpPr/>
          <p:nvPr/>
        </p:nvSpPr>
        <p:spPr>
          <a:xfrm>
            <a:off x="3333156" y="2019029"/>
            <a:ext cx="1029999" cy="10525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Requisiti per sicurezza, funzionalità, qualità, sicurezza dei dati, protezione dei dati, interoperabilità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FA21CE7E-0AB9-75CB-6E52-D9DFA6F9B4A5}"/>
              </a:ext>
            </a:extLst>
          </p:cNvPr>
          <p:cNvSpPr/>
          <p:nvPr/>
        </p:nvSpPr>
        <p:spPr>
          <a:xfrm>
            <a:off x="3206073" y="3153865"/>
            <a:ext cx="4456325" cy="1328355"/>
          </a:xfrm>
          <a:prstGeom prst="rect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EDF283C2-CC0B-EC6F-37BC-BB34DD83D3CE}"/>
              </a:ext>
            </a:extLst>
          </p:cNvPr>
          <p:cNvCxnSpPr>
            <a:stCxn id="2" idx="3"/>
          </p:cNvCxnSpPr>
          <p:nvPr/>
        </p:nvCxnSpPr>
        <p:spPr>
          <a:xfrm flipV="1">
            <a:off x="1903385" y="3813453"/>
            <a:ext cx="5293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BB9A896B-496E-FBCB-4356-45B7E72901FD}"/>
              </a:ext>
            </a:extLst>
          </p:cNvPr>
          <p:cNvSpPr/>
          <p:nvPr/>
        </p:nvSpPr>
        <p:spPr>
          <a:xfrm>
            <a:off x="4463158" y="2019029"/>
            <a:ext cx="1029999" cy="10525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Effetti positivi sulla salute: beneficio medico, miglioramenti strutturali e procedurali rilevanti per il paziente nell'assistenza sanitaria.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89F9054-A3E9-EA68-29B8-DEC360F4B749}"/>
              </a:ext>
            </a:extLst>
          </p:cNvPr>
          <p:cNvSpPr/>
          <p:nvPr/>
        </p:nvSpPr>
        <p:spPr>
          <a:xfrm>
            <a:off x="3330169" y="3287203"/>
            <a:ext cx="1029999" cy="10525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Requisiti per sicurezza, funzionalità, qualità, sicurezza dei dati, protezione dei dati, interoperabilità</a:t>
            </a:r>
          </a:p>
        </p:txBody>
      </p: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34E3E564-4928-AF98-F46E-055DCED98F43}"/>
              </a:ext>
            </a:extLst>
          </p:cNvPr>
          <p:cNvCxnSpPr>
            <a:cxnSpLocks/>
          </p:cNvCxnSpPr>
          <p:nvPr/>
        </p:nvCxnSpPr>
        <p:spPr>
          <a:xfrm>
            <a:off x="3164964" y="5082288"/>
            <a:ext cx="35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C940D023-2B44-5F5C-9F33-7789D059B7D9}"/>
              </a:ext>
            </a:extLst>
          </p:cNvPr>
          <p:cNvSpPr/>
          <p:nvPr/>
        </p:nvSpPr>
        <p:spPr>
          <a:xfrm>
            <a:off x="4460171" y="3287203"/>
            <a:ext cx="1029999" cy="10525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Effetti positivi sulla salute: beneficio medico, miglioramenti strutturali e procedurali rilevanti per il paziente nell'assistenza sanitaria.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45886553-96A8-E8F3-3FEA-76269F5FFFBC}"/>
              </a:ext>
            </a:extLst>
          </p:cNvPr>
          <p:cNvSpPr/>
          <p:nvPr/>
        </p:nvSpPr>
        <p:spPr>
          <a:xfrm>
            <a:off x="3330169" y="4555377"/>
            <a:ext cx="1029999" cy="10525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Requisiti per sicurezza, funzionalità, qualità, sicurezza dei dati, protezione dei dati, interoperabilità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687CB43C-98F4-155E-C072-5F6C1C77C63F}"/>
              </a:ext>
            </a:extLst>
          </p:cNvPr>
          <p:cNvSpPr/>
          <p:nvPr/>
        </p:nvSpPr>
        <p:spPr>
          <a:xfrm>
            <a:off x="4460171" y="4555377"/>
            <a:ext cx="1029999" cy="1052503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700">
                <a:latin typeface="Raleway "/>
              </a:rPr>
              <a:t>Effetti positivi sulla salute: beneficio medico, miglioramenti strutturali e procedurali rilevanti per il paziente nell'assistenza sanitaria.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CA74505-D6F8-A373-B82D-28C0915CBA79}"/>
              </a:ext>
            </a:extLst>
          </p:cNvPr>
          <p:cNvSpPr/>
          <p:nvPr/>
        </p:nvSpPr>
        <p:spPr>
          <a:xfrm>
            <a:off x="5738359" y="3543402"/>
            <a:ext cx="936363" cy="54010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>
                <a:solidFill>
                  <a:schemeClr val="bg1"/>
                </a:solidFill>
                <a:latin typeface="Raleway "/>
              </a:rPr>
              <a:t>Listing Temporaneo &amp; Rimborso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2FA212B8-DE1F-EA06-72DD-3C835400196A}"/>
              </a:ext>
            </a:extLst>
          </p:cNvPr>
          <p:cNvSpPr/>
          <p:nvPr/>
        </p:nvSpPr>
        <p:spPr>
          <a:xfrm>
            <a:off x="6728471" y="2289384"/>
            <a:ext cx="936363" cy="54010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900" b="1">
                <a:latin typeface="Raleway "/>
              </a:rPr>
              <a:t>Listing Permanente &amp; Rimborso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3771BF06-7DE3-1A15-1147-F775E7D3FF54}"/>
              </a:ext>
            </a:extLst>
          </p:cNvPr>
          <p:cNvSpPr/>
          <p:nvPr/>
        </p:nvSpPr>
        <p:spPr>
          <a:xfrm>
            <a:off x="6730907" y="4815354"/>
            <a:ext cx="936363" cy="54010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>
                <a:latin typeface="Raleway "/>
              </a:rPr>
              <a:t>Rifiuto &amp; Revoca listing rimborso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01533A14-2FFB-06CD-4B74-04E6A775DDE3}"/>
              </a:ext>
            </a:extLst>
          </p:cNvPr>
          <p:cNvCxnSpPr>
            <a:stCxn id="39" idx="2"/>
            <a:endCxn id="40" idx="0"/>
          </p:cNvCxnSpPr>
          <p:nvPr/>
        </p:nvCxnSpPr>
        <p:spPr>
          <a:xfrm>
            <a:off x="7196653" y="2829486"/>
            <a:ext cx="2436" cy="19858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5B20FE53-A2DE-CBA6-F447-F787440CA3FF}"/>
              </a:ext>
            </a:extLst>
          </p:cNvPr>
          <p:cNvSpPr/>
          <p:nvPr/>
        </p:nvSpPr>
        <p:spPr>
          <a:xfrm>
            <a:off x="6892997" y="3593398"/>
            <a:ext cx="625675" cy="448345"/>
          </a:xfrm>
          <a:prstGeom prst="rect">
            <a:avLst/>
          </a:prstGeom>
          <a:ln w="9525">
            <a:solidFill>
              <a:srgbClr val="4472C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it-IT" sz="600">
                <a:latin typeface="Raleway "/>
              </a:rPr>
              <a:t>Sviluppo e integrazione delle evidenze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F9A6CA54-84CD-F09F-9D01-569C97B87930}"/>
              </a:ext>
            </a:extLst>
          </p:cNvPr>
          <p:cNvSpPr/>
          <p:nvPr/>
        </p:nvSpPr>
        <p:spPr>
          <a:xfrm>
            <a:off x="2323378" y="3645770"/>
            <a:ext cx="773854" cy="33536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>
                <a:latin typeface="Raleway "/>
              </a:rPr>
              <a:t>Valutazione di </a:t>
            </a:r>
            <a:r>
              <a:rPr lang="it-IT" sz="800" b="1" err="1">
                <a:latin typeface="Raleway "/>
              </a:rPr>
              <a:t>BfArM</a:t>
            </a:r>
            <a:endParaRPr lang="it-IT" sz="800" b="1">
              <a:latin typeface="Raleway 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C631B9A0-58BD-8158-5E58-910E78A45428}"/>
              </a:ext>
            </a:extLst>
          </p:cNvPr>
          <p:cNvSpPr/>
          <p:nvPr/>
        </p:nvSpPr>
        <p:spPr>
          <a:xfrm>
            <a:off x="2088134" y="3038247"/>
            <a:ext cx="773854" cy="40578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>
                <a:latin typeface="Raleway "/>
              </a:rPr>
              <a:t>Sottomette richiesta a </a:t>
            </a:r>
            <a:r>
              <a:rPr lang="it-IT" sz="800" err="1">
                <a:latin typeface="Raleway "/>
              </a:rPr>
              <a:t>BfArM</a:t>
            </a:r>
            <a:r>
              <a:rPr lang="it-IT" sz="800">
                <a:latin typeface="Raleway "/>
              </a:rPr>
              <a:t> 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452BA63B-AE6D-910D-83E2-A605EA9E6765}"/>
              </a:ext>
            </a:extLst>
          </p:cNvPr>
          <p:cNvCxnSpPr>
            <a:stCxn id="2" idx="3"/>
            <a:endCxn id="47" idx="1"/>
          </p:cNvCxnSpPr>
          <p:nvPr/>
        </p:nvCxnSpPr>
        <p:spPr>
          <a:xfrm flipV="1">
            <a:off x="1903385" y="3241140"/>
            <a:ext cx="184749" cy="57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DFF94B6E-2555-D700-538A-477131FFFB6E}"/>
              </a:ext>
            </a:extLst>
          </p:cNvPr>
          <p:cNvSpPr/>
          <p:nvPr/>
        </p:nvSpPr>
        <p:spPr>
          <a:xfrm>
            <a:off x="2088134" y="4184802"/>
            <a:ext cx="773854" cy="405786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>
                <a:latin typeface="Raleway "/>
              </a:rPr>
              <a:t>Dialogo precoce con </a:t>
            </a:r>
            <a:r>
              <a:rPr lang="it-IT" sz="800" err="1">
                <a:latin typeface="Raleway "/>
              </a:rPr>
              <a:t>BfArM</a:t>
            </a:r>
            <a:endParaRPr lang="it-IT" sz="800">
              <a:latin typeface="Raleway "/>
            </a:endParaRPr>
          </a:p>
        </p:txBody>
      </p: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DFA04428-2885-6D8C-8621-DCE56455299A}"/>
              </a:ext>
            </a:extLst>
          </p:cNvPr>
          <p:cNvCxnSpPr>
            <a:stCxn id="2" idx="3"/>
            <a:endCxn id="50" idx="1"/>
          </p:cNvCxnSpPr>
          <p:nvPr/>
        </p:nvCxnSpPr>
        <p:spPr>
          <a:xfrm>
            <a:off x="1903385" y="3813454"/>
            <a:ext cx="184749" cy="57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4992B962-99A3-2F2A-965C-69E24B87CDD1}"/>
              </a:ext>
            </a:extLst>
          </p:cNvPr>
          <p:cNvCxnSpPr/>
          <p:nvPr/>
        </p:nvCxnSpPr>
        <p:spPr>
          <a:xfrm>
            <a:off x="2221241" y="3467343"/>
            <a:ext cx="2436" cy="692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Elemento grafico 60" descr="Segno di spunta con riempimento a tinta unita">
            <a:extLst>
              <a:ext uri="{FF2B5EF4-FFF2-40B4-BE49-F238E27FC236}">
                <a16:creationId xmlns:a16="http://schemas.microsoft.com/office/drawing/2014/main" id="{41125233-BABB-0F3C-0D7C-4A174BFF4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06073" y="2018251"/>
            <a:ext cx="199000" cy="199000"/>
          </a:xfrm>
          <a:prstGeom prst="rect">
            <a:avLst/>
          </a:prstGeom>
        </p:spPr>
      </p:pic>
      <p:pic>
        <p:nvPicPr>
          <p:cNvPr id="62" name="Elemento grafico 61" descr="Segnale di divieto con riempimento a tinta unita">
            <a:extLst>
              <a:ext uri="{FF2B5EF4-FFF2-40B4-BE49-F238E27FC236}">
                <a16:creationId xmlns:a16="http://schemas.microsoft.com/office/drawing/2014/main" id="{17FACE67-DB73-D96A-503C-5C3E5236A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5961" y="3302606"/>
            <a:ext cx="199000" cy="199000"/>
          </a:xfrm>
          <a:prstGeom prst="rect">
            <a:avLst/>
          </a:prstGeom>
        </p:spPr>
      </p:pic>
      <p:pic>
        <p:nvPicPr>
          <p:cNvPr id="63" name="Elemento grafico 62" descr="Segno di spunta con riempimento a tinta unita">
            <a:extLst>
              <a:ext uri="{FF2B5EF4-FFF2-40B4-BE49-F238E27FC236}">
                <a16:creationId xmlns:a16="http://schemas.microsoft.com/office/drawing/2014/main" id="{61C76B4D-2048-D8D8-1F0A-20DA9A2EA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06074" y="3291240"/>
            <a:ext cx="199000" cy="199000"/>
          </a:xfrm>
          <a:prstGeom prst="rect">
            <a:avLst/>
          </a:prstGeom>
        </p:spPr>
      </p:pic>
      <p:pic>
        <p:nvPicPr>
          <p:cNvPr id="64" name="Elemento grafico 63" descr="Segnale di divieto con riempimento a tinta unita">
            <a:extLst>
              <a:ext uri="{FF2B5EF4-FFF2-40B4-BE49-F238E27FC236}">
                <a16:creationId xmlns:a16="http://schemas.microsoft.com/office/drawing/2014/main" id="{82BEA5CB-2E3F-C8A5-6095-22BFC0A39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5960" y="4566630"/>
            <a:ext cx="199000" cy="199000"/>
          </a:xfrm>
          <a:prstGeom prst="rect">
            <a:avLst/>
          </a:prstGeom>
        </p:spPr>
      </p:pic>
      <p:pic>
        <p:nvPicPr>
          <p:cNvPr id="66" name="Elemento grafico 65" descr="Segnale di divieto con riempimento a tinta unita">
            <a:extLst>
              <a:ext uri="{FF2B5EF4-FFF2-40B4-BE49-F238E27FC236}">
                <a16:creationId xmlns:a16="http://schemas.microsoft.com/office/drawing/2014/main" id="{8C9CF109-5B7B-D00F-0760-6450F1B00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17438" y="4566629"/>
            <a:ext cx="199000" cy="199000"/>
          </a:xfrm>
          <a:prstGeom prst="rect">
            <a:avLst/>
          </a:prstGeom>
        </p:spPr>
      </p:pic>
      <p:pic>
        <p:nvPicPr>
          <p:cNvPr id="67" name="Elemento grafico 66" descr="Segno di spunta con riempimento a tinta unita">
            <a:extLst>
              <a:ext uri="{FF2B5EF4-FFF2-40B4-BE49-F238E27FC236}">
                <a16:creationId xmlns:a16="http://schemas.microsoft.com/office/drawing/2014/main" id="{D2885C23-BC6E-35FF-9833-7B7957FA8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44590" y="2027216"/>
            <a:ext cx="199000" cy="199000"/>
          </a:xfrm>
          <a:prstGeom prst="rect">
            <a:avLst/>
          </a:prstGeom>
        </p:spPr>
      </p:pic>
      <p:pic>
        <p:nvPicPr>
          <p:cNvPr id="69" name="Elemento grafico 68" descr="Chat con riempimento a tinta unita">
            <a:extLst>
              <a:ext uri="{FF2B5EF4-FFF2-40B4-BE49-F238E27FC236}">
                <a16:creationId xmlns:a16="http://schemas.microsoft.com/office/drawing/2014/main" id="{3B7DF149-6CB6-8057-ABF2-96C08E18C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35434" y="4606477"/>
            <a:ext cx="264869" cy="264869"/>
          </a:xfrm>
          <a:prstGeom prst="rect">
            <a:avLst/>
          </a:prstGeom>
        </p:spPr>
      </p:pic>
      <p:pic>
        <p:nvPicPr>
          <p:cNvPr id="71" name="Elemento grafico 70" descr="Cronometro 25% con riempimento a tinta unita">
            <a:extLst>
              <a:ext uri="{FF2B5EF4-FFF2-40B4-BE49-F238E27FC236}">
                <a16:creationId xmlns:a16="http://schemas.microsoft.com/office/drawing/2014/main" id="{24F884EC-13DF-E977-DF4F-AF107DD7A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82394" y="3209204"/>
            <a:ext cx="291356" cy="291356"/>
          </a:xfrm>
          <a:prstGeom prst="rect">
            <a:avLst/>
          </a:prstGeom>
        </p:spPr>
      </p:pic>
      <p:pic>
        <p:nvPicPr>
          <p:cNvPr id="72" name="Elemento grafico 71" descr="Segno di spunta con riempimento a tinta unita">
            <a:extLst>
              <a:ext uri="{FF2B5EF4-FFF2-40B4-BE49-F238E27FC236}">
                <a16:creationId xmlns:a16="http://schemas.microsoft.com/office/drawing/2014/main" id="{69FEA5FB-EDC2-E30E-4051-52AFA9D52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94732" y="2296154"/>
            <a:ext cx="199000" cy="199000"/>
          </a:xfrm>
          <a:prstGeom prst="rect">
            <a:avLst/>
          </a:prstGeom>
        </p:spPr>
      </p:pic>
      <p:pic>
        <p:nvPicPr>
          <p:cNvPr id="73" name="Elemento grafico 72" descr="Segnale di divieto con riempimento a tinta unita">
            <a:extLst>
              <a:ext uri="{FF2B5EF4-FFF2-40B4-BE49-F238E27FC236}">
                <a16:creationId xmlns:a16="http://schemas.microsoft.com/office/drawing/2014/main" id="{3B8ADF63-11F6-4047-264B-27E4C0943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15069" y="4826610"/>
            <a:ext cx="199000" cy="199000"/>
          </a:xfrm>
          <a:prstGeom prst="rect">
            <a:avLst/>
          </a:prstGeom>
        </p:spPr>
      </p:pic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43F4C8D0-C7F0-C4AB-B1C8-6897FCBBF9E4}"/>
              </a:ext>
            </a:extLst>
          </p:cNvPr>
          <p:cNvCxnSpPr>
            <a:cxnSpLocks/>
          </p:cNvCxnSpPr>
          <p:nvPr/>
        </p:nvCxnSpPr>
        <p:spPr>
          <a:xfrm flipH="1">
            <a:off x="3158820" y="2548944"/>
            <a:ext cx="3308" cy="2532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Elemento grafico 81" descr="Stretta di mano con riempimento a tinta unita">
            <a:extLst>
              <a:ext uri="{FF2B5EF4-FFF2-40B4-BE49-F238E27FC236}">
                <a16:creationId xmlns:a16="http://schemas.microsoft.com/office/drawing/2014/main" id="{06B251C5-7E14-7EA8-2EB5-CFECA73620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08174" y="4086255"/>
            <a:ext cx="516155" cy="516155"/>
          </a:xfrm>
          <a:prstGeom prst="rect">
            <a:avLst/>
          </a:prstGeom>
        </p:spPr>
      </p:pic>
      <p:pic>
        <p:nvPicPr>
          <p:cNvPr id="84" name="Elemento grafico 83" descr="Monete con riempimento a tinta unita">
            <a:extLst>
              <a:ext uri="{FF2B5EF4-FFF2-40B4-BE49-F238E27FC236}">
                <a16:creationId xmlns:a16="http://schemas.microsoft.com/office/drawing/2014/main" id="{4FBD00DA-8B8D-6267-0F84-8B310F7781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933282" y="2729473"/>
            <a:ext cx="469233" cy="4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2D1E69-7F09-91E1-F5DD-52D18A9E44C0}"/>
              </a:ext>
            </a:extLst>
          </p:cNvPr>
          <p:cNvSpPr txBox="1"/>
          <p:nvPr/>
        </p:nvSpPr>
        <p:spPr>
          <a:xfrm>
            <a:off x="286363" y="1400752"/>
            <a:ext cx="8268090" cy="506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Obiettivo:</a:t>
            </a:r>
            <a:r>
              <a:rPr lang="it-IT" sz="1200" kern="100" dirty="0">
                <a:solidFill>
                  <a:prstClr val="black"/>
                </a:solidFill>
                <a:latin typeface="Raleway" pitchFamily="2" charset="0"/>
                <a:cs typeface="Arial" panose="020B0604020202020204" pitchFamily="34" charset="0"/>
              </a:rPr>
              <a:t>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accelerare il rimborso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dei dispositivi medici digitali terapeutici (DMD) o delle attività di monitoraggio medico a distanza.</a:t>
            </a:r>
          </a:p>
          <a:p>
            <a:pPr marL="171450" lvl="0" indent="-171450" algn="just" fontAlgn="base"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1400" b="1" kern="100" dirty="0">
                <a:solidFill>
                  <a:schemeClr val="accent1"/>
                </a:solidFill>
                <a:latin typeface="Raleway "/>
                <a:cs typeface="Arial" panose="020B0604020202020204" pitchFamily="34" charset="0"/>
              </a:rPr>
              <a:t>Oggetto: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DMD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a scopo terapeutico e intesi ad essere registrati nell’elenco dei prodotti e servizi rimborsabili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(LPPR) 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oppure destinato ad un'attività di monitoraggio da remoto e intesi a essere registrati nella lista delle attività di monitoraggio medico a distanza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(LATM).</a:t>
            </a:r>
          </a:p>
          <a:p>
            <a:pPr indent="180975" algn="just" fontAlgn="base">
              <a:spcBef>
                <a:spcPts val="800"/>
              </a:spcBef>
              <a:spcAft>
                <a:spcPts val="400"/>
              </a:spcAft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Di seguito i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requisiti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per accedere alla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procedura di accesso di rimborso anticipato PECAN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:</a:t>
            </a:r>
          </a:p>
          <a:p>
            <a:pPr marL="466725" indent="-285750" algn="just" fontAlgn="base">
              <a:buFont typeface="Arial" panose="020B0604020202020204" pitchFamily="34" charset="0"/>
              <a:buChar char="•"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ha ottenuto la marcatura CE per i dispositivi medici (anche in termini di sicurezza, prestazioni e conformità ad altre normative europee, ad esempio GPDR-</a:t>
            </a:r>
            <a:r>
              <a:rPr lang="it-IT" sz="1400" i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privacy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).</a:t>
            </a:r>
          </a:p>
          <a:p>
            <a:pPr marL="466725" indent="-285750" algn="just" fontAlgn="base">
              <a:buFont typeface="Arial" panose="020B0604020202020204" pitchFamily="34" charset="0"/>
              <a:buChar char="•"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possiede caratteristiche presumibilmente innovative, in termini di benefici clinici e/o organizzativi (valutate dal </a:t>
            </a:r>
            <a:r>
              <a:rPr lang="it-IT" sz="1400" b="1" kern="100" dirty="0" err="1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CNEDiMTS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). </a:t>
            </a:r>
          </a:p>
          <a:p>
            <a:pPr marL="466725" indent="-285750" algn="just" fontAlgn="base">
              <a:buFont typeface="Arial" panose="020B0604020202020204" pitchFamily="34" charset="0"/>
              <a:buChar char="•"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la soluzione dovrebbe essere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presumibilmente innovativa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in termini di benefici clinici o miglioramenti organizzativi. Questa valutazione è di esclusiva responsabilità della Commissione e si basa sui dati iniziali disponibili, tenendo conto di eventuali comparatori pertinenti.</a:t>
            </a:r>
          </a:p>
          <a:p>
            <a:pPr marL="466725" indent="-285750" algn="just" fontAlgn="base">
              <a:buFont typeface="Arial" panose="020B0604020202020204" pitchFamily="34" charset="0"/>
              <a:buChar char="•"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consente di esportare i dati in formati o nomenclature </a:t>
            </a:r>
            <a:r>
              <a:rPr lang="it-IT" sz="1400" b="1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interoperabili</a:t>
            </a: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 appropriati che garantiscono l'accesso diretto ai dati, oppure contiene interfacce per lo scambio di dati con dispositivi o accessori per raccogliere i parametri vitali del paziente.</a:t>
            </a:r>
          </a:p>
          <a:p>
            <a:pPr marL="444500" indent="-266700" algn="just" fontAlgn="base">
              <a:buFont typeface="Arial" panose="020B0604020202020204" pitchFamily="34" charset="0"/>
              <a:buChar char="•"/>
            </a:pPr>
            <a:r>
              <a:rPr lang="it-IT" sz="1400" kern="100" dirty="0">
                <a:solidFill>
                  <a:prstClr val="black"/>
                </a:solidFill>
                <a:latin typeface="Raleway "/>
                <a:cs typeface="Arial" panose="020B0604020202020204" pitchFamily="34" charset="0"/>
              </a:rPr>
              <a:t>non deve possedere altro tipo di copertura (</a:t>
            </a:r>
            <a:r>
              <a:rPr lang="it-IT" sz="1400" i="0" dirty="0">
                <a:effectLst/>
                <a:latin typeface="Raleway "/>
              </a:rPr>
              <a:t>Health Insurance Fund</a:t>
            </a:r>
            <a:r>
              <a:rPr lang="it-IT" sz="1400" kern="100" dirty="0">
                <a:latin typeface="Raleway "/>
                <a:cs typeface="Arial" panose="020B0604020202020204" pitchFamily="34" charset="0"/>
              </a:rPr>
              <a:t>).</a:t>
            </a:r>
          </a:p>
          <a:p>
            <a:pPr indent="180975" fontAlgn="base">
              <a:spcBef>
                <a:spcPts val="800"/>
              </a:spcBef>
              <a:spcAft>
                <a:spcPts val="400"/>
              </a:spcAft>
            </a:pPr>
            <a:endParaRPr lang="it-IT" sz="1400" kern="100" dirty="0">
              <a:solidFill>
                <a:prstClr val="black"/>
              </a:solidFill>
              <a:latin typeface="Raleway "/>
              <a:cs typeface="Arial" panose="020B0604020202020204" pitchFamily="34" charset="0"/>
            </a:endParaRPr>
          </a:p>
          <a:p>
            <a:endParaRPr lang="it-IT" sz="1200" dirty="0">
              <a:solidFill>
                <a:srgbClr val="3B3D3C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ottotitolo 7">
            <a:extLst>
              <a:ext uri="{FF2B5EF4-FFF2-40B4-BE49-F238E27FC236}">
                <a16:creationId xmlns:a16="http://schemas.microsoft.com/office/drawing/2014/main" id="{08B1BD78-9587-751E-9ECA-A22C8DF74B2E}"/>
              </a:ext>
            </a:extLst>
          </p:cNvPr>
          <p:cNvSpPr txBox="1">
            <a:spLocks/>
          </p:cNvSpPr>
          <p:nvPr/>
        </p:nvSpPr>
        <p:spPr>
          <a:xfrm>
            <a:off x="4967305" y="654597"/>
            <a:ext cx="3075709" cy="58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25CF63-387D-CD48-8096-97A7F23D8371}"/>
              </a:ext>
            </a:extLst>
          </p:cNvPr>
          <p:cNvSpPr txBox="1"/>
          <p:nvPr/>
        </p:nvSpPr>
        <p:spPr>
          <a:xfrm>
            <a:off x="2731170" y="6304002"/>
            <a:ext cx="64128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  <a:latin typeface="Raleway "/>
              </a:rPr>
              <a:t>*</a:t>
            </a:r>
            <a:r>
              <a:rPr lang="it-IT" sz="800" dirty="0">
                <a:solidFill>
                  <a:schemeClr val="accent1"/>
                </a:solidFill>
                <a:latin typeface="Raleway "/>
              </a:rPr>
              <a:t>fonti: </a:t>
            </a:r>
            <a:r>
              <a:rPr lang="it-IT" sz="800" dirty="0">
                <a:solidFill>
                  <a:schemeClr val="accent1"/>
                </a:solidFill>
                <a:latin typeface="Raleway "/>
                <a:hlinkClick r:id="rId2"/>
              </a:rPr>
              <a:t>https://gnius.esante.gouv.fr/en/financing/reimbursement-profiles/early-access-reimbursement-digital-devices-pecan</a:t>
            </a:r>
            <a:endParaRPr lang="it-IT" sz="800" dirty="0">
              <a:solidFill>
                <a:schemeClr val="accent1"/>
              </a:solidFill>
              <a:latin typeface="Raleway "/>
            </a:endParaRPr>
          </a:p>
          <a:p>
            <a:pPr indent="265113"/>
            <a:r>
              <a:rPr lang="it-IT" sz="800" dirty="0">
                <a:solidFill>
                  <a:schemeClr val="accent1"/>
                </a:solidFill>
                <a:latin typeface="Raleway "/>
                <a:hlinkClick r:id="rId3"/>
              </a:rPr>
              <a:t>https://esante.gouv.fr/espace-presse/lancement-de-la-prise-en-charge-anticipee-des-dispositifs-medicaux-numeriques</a:t>
            </a:r>
            <a:endParaRPr lang="it-IT" sz="800" dirty="0">
              <a:solidFill>
                <a:schemeClr val="accent1"/>
              </a:solidFill>
              <a:latin typeface="Raleway "/>
            </a:endParaRPr>
          </a:p>
          <a:p>
            <a:endParaRPr lang="it-IT" sz="800" dirty="0">
              <a:solidFill>
                <a:schemeClr val="accent1"/>
              </a:solidFill>
              <a:latin typeface="Raleway 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E422033-4A43-5955-A89D-3B431D665455}"/>
              </a:ext>
            </a:extLst>
          </p:cNvPr>
          <p:cNvSpPr txBox="1">
            <a:spLocks/>
          </p:cNvSpPr>
          <p:nvPr/>
        </p:nvSpPr>
        <p:spPr>
          <a:xfrm>
            <a:off x="323850" y="406306"/>
            <a:ext cx="8078611" cy="448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accent1"/>
                </a:solidFill>
                <a:latin typeface="Raleway "/>
              </a:rPr>
              <a:t>Confronto con le </a:t>
            </a:r>
            <a:r>
              <a:rPr lang="it-IT" b="1" i="1" dirty="0">
                <a:solidFill>
                  <a:schemeClr val="accent1"/>
                </a:solidFill>
                <a:latin typeface="Raleway "/>
              </a:rPr>
              <a:t>best practice</a:t>
            </a:r>
            <a:r>
              <a:rPr lang="it-IT" b="1" dirty="0">
                <a:solidFill>
                  <a:schemeClr val="accent1"/>
                </a:solidFill>
                <a:latin typeface="Raleway "/>
              </a:rPr>
              <a:t>: Francia</a:t>
            </a:r>
          </a:p>
        </p:txBody>
      </p:sp>
    </p:spTree>
    <p:extLst>
      <p:ext uri="{BB962C8B-B14F-4D97-AF65-F5344CB8AC3E}">
        <p14:creationId xmlns:p14="http://schemas.microsoft.com/office/powerpoint/2010/main" val="2740881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BMxPMhr02K9x4NiG93QQ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e6d9b9-c8ba-4c04-8c29-10f8154f712b">
      <Terms xmlns="http://schemas.microsoft.com/office/infopath/2007/PartnerControls"/>
    </lcf76f155ced4ddcb4097134ff3c332f>
    <TaxCatchAll xmlns="5ab29cff-0b68-4cbd-9c00-4d113c5613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223702D640FC4DADA10C7D8A8A05B9" ma:contentTypeVersion="15" ma:contentTypeDescription="Creare un nuovo documento." ma:contentTypeScope="" ma:versionID="614f7d06a551d8bcce1688ddc5fa7749">
  <xsd:schema xmlns:xsd="http://www.w3.org/2001/XMLSchema" xmlns:xs="http://www.w3.org/2001/XMLSchema" xmlns:p="http://schemas.microsoft.com/office/2006/metadata/properties" xmlns:ns2="b0e6d9b9-c8ba-4c04-8c29-10f8154f712b" xmlns:ns3="5ab29cff-0b68-4cbd-9c00-4d113c56130b" targetNamespace="http://schemas.microsoft.com/office/2006/metadata/properties" ma:root="true" ma:fieldsID="ffff0ed002bca0b2636b2b544d5d5785" ns2:_="" ns3:_="">
    <xsd:import namespace="b0e6d9b9-c8ba-4c04-8c29-10f8154f712b"/>
    <xsd:import namespace="5ab29cff-0b68-4cbd-9c00-4d113c561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6d9b9-c8ba-4c04-8c29-10f8154f7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58bd008a-b250-495c-9f14-cd5602b2fe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29cff-0b68-4cbd-9c00-4d113c5613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2cd7034-b2c8-472c-bdfa-82d775b6bfde}" ma:internalName="TaxCatchAll" ma:showField="CatchAllData" ma:web="5ab29cff-0b68-4cbd-9c00-4d113c5613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B1D96-3073-4E39-A6DE-D63E01614D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95665-6F25-4C68-A631-8A55087523A9}">
  <ds:schemaRefs>
    <ds:schemaRef ds:uri="http://schemas.openxmlformats.org/package/2006/metadata/core-properties"/>
    <ds:schemaRef ds:uri="http://purl.org/dc/terms/"/>
    <ds:schemaRef ds:uri="b0e6d9b9-c8ba-4c04-8c29-10f8154f712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5ab29cff-0b68-4cbd-9c00-4d113c56130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00AC2A-B3F9-49B6-98DA-5A847B911306}">
  <ds:schemaRefs>
    <ds:schemaRef ds:uri="5ab29cff-0b68-4cbd-9c00-4d113c56130b"/>
    <ds:schemaRef ds:uri="b0e6d9b9-c8ba-4c04-8c29-10f8154f71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3529</Words>
  <Application>Microsoft Office PowerPoint</Application>
  <PresentationFormat>Presentazione su schermo (4:3)</PresentationFormat>
  <Paragraphs>302</Paragraphs>
  <Slides>23</Slides>
  <Notes>5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Montserrat</vt:lpstr>
      <vt:lpstr>Oswald</vt:lpstr>
      <vt:lpstr>Raleway</vt:lpstr>
      <vt:lpstr>Raleway </vt:lpstr>
      <vt:lpstr>Raleway SemiBold</vt:lpstr>
      <vt:lpstr>Wingdings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Centri Collaborativi HTA </vt:lpstr>
      <vt:lpstr>Rete degli Stakeholder HTA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Cdd</cp:lastModifiedBy>
  <cp:revision>6</cp:revision>
  <cp:lastPrinted>2025-02-12T10:49:31Z</cp:lastPrinted>
  <dcterms:created xsi:type="dcterms:W3CDTF">2022-02-16T15:24:05Z</dcterms:created>
  <dcterms:modified xsi:type="dcterms:W3CDTF">2025-02-12T10:50:23Z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0x010100CC223702D640FC4DADA10C7D8A8A05B9</vt:lpwstr>
  </property>
  <property fmtid="{D5CDD505-2E9C-101B-9397-08002B2CF9AE}" pid="3" name="MediaServiceImageTags">
    <vt:lpwstr/>
  </property>
</Properties>
</file>