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0" r:id="rId3"/>
    <p:sldId id="261" r:id="rId4"/>
    <p:sldId id="262" r:id="rId5"/>
    <p:sldId id="257" r:id="rId6"/>
    <p:sldId id="258" r:id="rId7"/>
    <p:sldId id="259" r:id="rId8"/>
    <p:sldId id="263" r:id="rId9"/>
    <p:sldId id="264" r:id="rId10"/>
    <p:sldId id="265" r:id="rId11"/>
    <p:sldId id="266" r:id="rId12"/>
    <p:sldId id="267" r:id="rId13"/>
    <p:sldId id="269" r:id="rId14"/>
    <p:sldId id="268" r:id="rId15"/>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p:restoredTop sz="96327"/>
  </p:normalViewPr>
  <p:slideViewPr>
    <p:cSldViewPr snapToGrid="0">
      <p:cViewPr varScale="1">
        <p:scale>
          <a:sx n="104" d="100"/>
          <a:sy n="104" d="100"/>
        </p:scale>
        <p:origin x="232" y="7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96E8B5B-A0A8-F95E-3896-A90758DC131C}"/>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9D80269B-742A-3886-5E8F-DD24F902170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0CEC62FF-FA43-8B75-784D-82922521764F}"/>
              </a:ext>
            </a:extLst>
          </p:cNvPr>
          <p:cNvSpPr>
            <a:spLocks noGrp="1"/>
          </p:cNvSpPr>
          <p:nvPr>
            <p:ph type="dt" sz="half" idx="10"/>
          </p:nvPr>
        </p:nvSpPr>
        <p:spPr/>
        <p:txBody>
          <a:bodyPr/>
          <a:lstStyle/>
          <a:p>
            <a:fld id="{11B855F8-89C0-A445-87A9-CBFECCE8C50E}" type="datetimeFigureOut">
              <a:rPr lang="it-IT" smtClean="0"/>
              <a:t>13/12/23</a:t>
            </a:fld>
            <a:endParaRPr lang="it-IT"/>
          </a:p>
        </p:txBody>
      </p:sp>
      <p:sp>
        <p:nvSpPr>
          <p:cNvPr id="5" name="Segnaposto piè di pagina 4">
            <a:extLst>
              <a:ext uri="{FF2B5EF4-FFF2-40B4-BE49-F238E27FC236}">
                <a16:creationId xmlns:a16="http://schemas.microsoft.com/office/drawing/2014/main" id="{21D3803B-409D-B06A-419B-BE3D2EEF3EFD}"/>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54A1DCEC-4547-063C-6369-C258A20E0F68}"/>
              </a:ext>
            </a:extLst>
          </p:cNvPr>
          <p:cNvSpPr>
            <a:spLocks noGrp="1"/>
          </p:cNvSpPr>
          <p:nvPr>
            <p:ph type="sldNum" sz="quarter" idx="12"/>
          </p:nvPr>
        </p:nvSpPr>
        <p:spPr/>
        <p:txBody>
          <a:bodyPr/>
          <a:lstStyle/>
          <a:p>
            <a:fld id="{F72ACD2B-46C3-FE4D-8AB7-CAA338CB5C7D}" type="slidenum">
              <a:rPr lang="it-IT" smtClean="0"/>
              <a:t>‹N›</a:t>
            </a:fld>
            <a:endParaRPr lang="it-IT"/>
          </a:p>
        </p:txBody>
      </p:sp>
    </p:spTree>
    <p:extLst>
      <p:ext uri="{BB962C8B-B14F-4D97-AF65-F5344CB8AC3E}">
        <p14:creationId xmlns:p14="http://schemas.microsoft.com/office/powerpoint/2010/main" val="37579164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B608554-42E7-DF35-0C85-92ACA977D4EE}"/>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D5539176-E17C-D3B3-7069-04DE60D685E5}"/>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9348A143-4CFE-494C-C9DA-C76FE6B0C165}"/>
              </a:ext>
            </a:extLst>
          </p:cNvPr>
          <p:cNvSpPr>
            <a:spLocks noGrp="1"/>
          </p:cNvSpPr>
          <p:nvPr>
            <p:ph type="dt" sz="half" idx="10"/>
          </p:nvPr>
        </p:nvSpPr>
        <p:spPr/>
        <p:txBody>
          <a:bodyPr/>
          <a:lstStyle/>
          <a:p>
            <a:fld id="{11B855F8-89C0-A445-87A9-CBFECCE8C50E}" type="datetimeFigureOut">
              <a:rPr lang="it-IT" smtClean="0"/>
              <a:t>13/12/23</a:t>
            </a:fld>
            <a:endParaRPr lang="it-IT"/>
          </a:p>
        </p:txBody>
      </p:sp>
      <p:sp>
        <p:nvSpPr>
          <p:cNvPr id="5" name="Segnaposto piè di pagina 4">
            <a:extLst>
              <a:ext uri="{FF2B5EF4-FFF2-40B4-BE49-F238E27FC236}">
                <a16:creationId xmlns:a16="http://schemas.microsoft.com/office/drawing/2014/main" id="{55A05D75-6633-0EB5-F22E-A4311C2FA3A7}"/>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EFD44C23-C30B-AA30-5292-247223520E21}"/>
              </a:ext>
            </a:extLst>
          </p:cNvPr>
          <p:cNvSpPr>
            <a:spLocks noGrp="1"/>
          </p:cNvSpPr>
          <p:nvPr>
            <p:ph type="sldNum" sz="quarter" idx="12"/>
          </p:nvPr>
        </p:nvSpPr>
        <p:spPr/>
        <p:txBody>
          <a:bodyPr/>
          <a:lstStyle/>
          <a:p>
            <a:fld id="{F72ACD2B-46C3-FE4D-8AB7-CAA338CB5C7D}" type="slidenum">
              <a:rPr lang="it-IT" smtClean="0"/>
              <a:t>‹N›</a:t>
            </a:fld>
            <a:endParaRPr lang="it-IT"/>
          </a:p>
        </p:txBody>
      </p:sp>
    </p:spTree>
    <p:extLst>
      <p:ext uri="{BB962C8B-B14F-4D97-AF65-F5344CB8AC3E}">
        <p14:creationId xmlns:p14="http://schemas.microsoft.com/office/powerpoint/2010/main" val="13687033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D4D85252-A7AF-2F8A-A5E2-32088D77C313}"/>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5419B2AC-A10A-874C-6F02-D325ADFD9C6C}"/>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D4E9753A-1D6B-4408-84DC-7921C33ECA80}"/>
              </a:ext>
            </a:extLst>
          </p:cNvPr>
          <p:cNvSpPr>
            <a:spLocks noGrp="1"/>
          </p:cNvSpPr>
          <p:nvPr>
            <p:ph type="dt" sz="half" idx="10"/>
          </p:nvPr>
        </p:nvSpPr>
        <p:spPr/>
        <p:txBody>
          <a:bodyPr/>
          <a:lstStyle/>
          <a:p>
            <a:fld id="{11B855F8-89C0-A445-87A9-CBFECCE8C50E}" type="datetimeFigureOut">
              <a:rPr lang="it-IT" smtClean="0"/>
              <a:t>13/12/23</a:t>
            </a:fld>
            <a:endParaRPr lang="it-IT"/>
          </a:p>
        </p:txBody>
      </p:sp>
      <p:sp>
        <p:nvSpPr>
          <p:cNvPr id="5" name="Segnaposto piè di pagina 4">
            <a:extLst>
              <a:ext uri="{FF2B5EF4-FFF2-40B4-BE49-F238E27FC236}">
                <a16:creationId xmlns:a16="http://schemas.microsoft.com/office/drawing/2014/main" id="{64606B5D-1DE1-F3F9-1E2A-D1EF3AB78A6E}"/>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8D7B4A2-4AFD-B6F6-84FC-D20835E369D8}"/>
              </a:ext>
            </a:extLst>
          </p:cNvPr>
          <p:cNvSpPr>
            <a:spLocks noGrp="1"/>
          </p:cNvSpPr>
          <p:nvPr>
            <p:ph type="sldNum" sz="quarter" idx="12"/>
          </p:nvPr>
        </p:nvSpPr>
        <p:spPr/>
        <p:txBody>
          <a:bodyPr/>
          <a:lstStyle/>
          <a:p>
            <a:fld id="{F72ACD2B-46C3-FE4D-8AB7-CAA338CB5C7D}" type="slidenum">
              <a:rPr lang="it-IT" smtClean="0"/>
              <a:t>‹N›</a:t>
            </a:fld>
            <a:endParaRPr lang="it-IT"/>
          </a:p>
        </p:txBody>
      </p:sp>
    </p:spTree>
    <p:extLst>
      <p:ext uri="{BB962C8B-B14F-4D97-AF65-F5344CB8AC3E}">
        <p14:creationId xmlns:p14="http://schemas.microsoft.com/office/powerpoint/2010/main" val="24208094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86327D7-D581-80D5-F144-BB1E132790D4}"/>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4E531869-E347-EE81-A4BE-C9D61C62AA29}"/>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00A552F0-0EFC-1F23-BBCA-CC99F5AD6A17}"/>
              </a:ext>
            </a:extLst>
          </p:cNvPr>
          <p:cNvSpPr>
            <a:spLocks noGrp="1"/>
          </p:cNvSpPr>
          <p:nvPr>
            <p:ph type="dt" sz="half" idx="10"/>
          </p:nvPr>
        </p:nvSpPr>
        <p:spPr/>
        <p:txBody>
          <a:bodyPr/>
          <a:lstStyle/>
          <a:p>
            <a:fld id="{11B855F8-89C0-A445-87A9-CBFECCE8C50E}" type="datetimeFigureOut">
              <a:rPr lang="it-IT" smtClean="0"/>
              <a:t>13/12/23</a:t>
            </a:fld>
            <a:endParaRPr lang="it-IT"/>
          </a:p>
        </p:txBody>
      </p:sp>
      <p:sp>
        <p:nvSpPr>
          <p:cNvPr id="5" name="Segnaposto piè di pagina 4">
            <a:extLst>
              <a:ext uri="{FF2B5EF4-FFF2-40B4-BE49-F238E27FC236}">
                <a16:creationId xmlns:a16="http://schemas.microsoft.com/office/drawing/2014/main" id="{F59657BE-8A65-F1AB-7DE0-3D127D3DA3C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16ADA4F4-C768-37A6-C273-FAAEDA5149BB}"/>
              </a:ext>
            </a:extLst>
          </p:cNvPr>
          <p:cNvSpPr>
            <a:spLocks noGrp="1"/>
          </p:cNvSpPr>
          <p:nvPr>
            <p:ph type="sldNum" sz="quarter" idx="12"/>
          </p:nvPr>
        </p:nvSpPr>
        <p:spPr/>
        <p:txBody>
          <a:bodyPr/>
          <a:lstStyle/>
          <a:p>
            <a:fld id="{F72ACD2B-46C3-FE4D-8AB7-CAA338CB5C7D}" type="slidenum">
              <a:rPr lang="it-IT" smtClean="0"/>
              <a:t>‹N›</a:t>
            </a:fld>
            <a:endParaRPr lang="it-IT"/>
          </a:p>
        </p:txBody>
      </p:sp>
    </p:spTree>
    <p:extLst>
      <p:ext uri="{BB962C8B-B14F-4D97-AF65-F5344CB8AC3E}">
        <p14:creationId xmlns:p14="http://schemas.microsoft.com/office/powerpoint/2010/main" val="25505534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33E7A56-51C7-DC94-B0AF-527DABAE9D73}"/>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C9F60A31-DD3F-F03E-9139-E352BD598F9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853FFE4F-3F19-72B1-8829-4B0FC5EED041}"/>
              </a:ext>
            </a:extLst>
          </p:cNvPr>
          <p:cNvSpPr>
            <a:spLocks noGrp="1"/>
          </p:cNvSpPr>
          <p:nvPr>
            <p:ph type="dt" sz="half" idx="10"/>
          </p:nvPr>
        </p:nvSpPr>
        <p:spPr/>
        <p:txBody>
          <a:bodyPr/>
          <a:lstStyle/>
          <a:p>
            <a:fld id="{11B855F8-89C0-A445-87A9-CBFECCE8C50E}" type="datetimeFigureOut">
              <a:rPr lang="it-IT" smtClean="0"/>
              <a:t>13/12/23</a:t>
            </a:fld>
            <a:endParaRPr lang="it-IT"/>
          </a:p>
        </p:txBody>
      </p:sp>
      <p:sp>
        <p:nvSpPr>
          <p:cNvPr id="5" name="Segnaposto piè di pagina 4">
            <a:extLst>
              <a:ext uri="{FF2B5EF4-FFF2-40B4-BE49-F238E27FC236}">
                <a16:creationId xmlns:a16="http://schemas.microsoft.com/office/drawing/2014/main" id="{5968CBC4-A913-0E31-A8D8-7E120688AF7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4F4C95F-9095-E9BA-9A2D-F87FE1876DF0}"/>
              </a:ext>
            </a:extLst>
          </p:cNvPr>
          <p:cNvSpPr>
            <a:spLocks noGrp="1"/>
          </p:cNvSpPr>
          <p:nvPr>
            <p:ph type="sldNum" sz="quarter" idx="12"/>
          </p:nvPr>
        </p:nvSpPr>
        <p:spPr/>
        <p:txBody>
          <a:bodyPr/>
          <a:lstStyle/>
          <a:p>
            <a:fld id="{F72ACD2B-46C3-FE4D-8AB7-CAA338CB5C7D}" type="slidenum">
              <a:rPr lang="it-IT" smtClean="0"/>
              <a:t>‹N›</a:t>
            </a:fld>
            <a:endParaRPr lang="it-IT"/>
          </a:p>
        </p:txBody>
      </p:sp>
    </p:spTree>
    <p:extLst>
      <p:ext uri="{BB962C8B-B14F-4D97-AF65-F5344CB8AC3E}">
        <p14:creationId xmlns:p14="http://schemas.microsoft.com/office/powerpoint/2010/main" val="17196743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EC8B212-60B8-762E-247F-4DAF8F2C8F94}"/>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93207544-99E4-79F6-7776-76A3267826FA}"/>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B57F6D9A-8363-6F88-310E-718C8C2050D1}"/>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B2EECC03-7A90-1BD9-9BA8-FF0DCCC59190}"/>
              </a:ext>
            </a:extLst>
          </p:cNvPr>
          <p:cNvSpPr>
            <a:spLocks noGrp="1"/>
          </p:cNvSpPr>
          <p:nvPr>
            <p:ph type="dt" sz="half" idx="10"/>
          </p:nvPr>
        </p:nvSpPr>
        <p:spPr/>
        <p:txBody>
          <a:bodyPr/>
          <a:lstStyle/>
          <a:p>
            <a:fld id="{11B855F8-89C0-A445-87A9-CBFECCE8C50E}" type="datetimeFigureOut">
              <a:rPr lang="it-IT" smtClean="0"/>
              <a:t>13/12/23</a:t>
            </a:fld>
            <a:endParaRPr lang="it-IT"/>
          </a:p>
        </p:txBody>
      </p:sp>
      <p:sp>
        <p:nvSpPr>
          <p:cNvPr id="6" name="Segnaposto piè di pagina 5">
            <a:extLst>
              <a:ext uri="{FF2B5EF4-FFF2-40B4-BE49-F238E27FC236}">
                <a16:creationId xmlns:a16="http://schemas.microsoft.com/office/drawing/2014/main" id="{750B3872-D7AD-B1CD-1D2F-E2813EEC402D}"/>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D26A5A14-4936-4160-F39D-091FA0FA5212}"/>
              </a:ext>
            </a:extLst>
          </p:cNvPr>
          <p:cNvSpPr>
            <a:spLocks noGrp="1"/>
          </p:cNvSpPr>
          <p:nvPr>
            <p:ph type="sldNum" sz="quarter" idx="12"/>
          </p:nvPr>
        </p:nvSpPr>
        <p:spPr/>
        <p:txBody>
          <a:bodyPr/>
          <a:lstStyle/>
          <a:p>
            <a:fld id="{F72ACD2B-46C3-FE4D-8AB7-CAA338CB5C7D}" type="slidenum">
              <a:rPr lang="it-IT" smtClean="0"/>
              <a:t>‹N›</a:t>
            </a:fld>
            <a:endParaRPr lang="it-IT"/>
          </a:p>
        </p:txBody>
      </p:sp>
    </p:spTree>
    <p:extLst>
      <p:ext uri="{BB962C8B-B14F-4D97-AF65-F5344CB8AC3E}">
        <p14:creationId xmlns:p14="http://schemas.microsoft.com/office/powerpoint/2010/main" val="15623543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7F5B275-1B75-ED1A-F2AA-1DE8BCABD323}"/>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A5FEA0E6-3C5D-964A-0FE8-D20DE9C2354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FC4A389A-EF31-6F76-E6CE-5F5FA8A2CB26}"/>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EC45E1ED-A8A5-A016-BC47-A30898D0E15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53936C03-1C8F-7720-C51F-F28544A092CC}"/>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AFDAF81C-1A6A-539F-7042-C63BFE32BD16}"/>
              </a:ext>
            </a:extLst>
          </p:cNvPr>
          <p:cNvSpPr>
            <a:spLocks noGrp="1"/>
          </p:cNvSpPr>
          <p:nvPr>
            <p:ph type="dt" sz="half" idx="10"/>
          </p:nvPr>
        </p:nvSpPr>
        <p:spPr/>
        <p:txBody>
          <a:bodyPr/>
          <a:lstStyle/>
          <a:p>
            <a:fld id="{11B855F8-89C0-A445-87A9-CBFECCE8C50E}" type="datetimeFigureOut">
              <a:rPr lang="it-IT" smtClean="0"/>
              <a:t>13/12/23</a:t>
            </a:fld>
            <a:endParaRPr lang="it-IT"/>
          </a:p>
        </p:txBody>
      </p:sp>
      <p:sp>
        <p:nvSpPr>
          <p:cNvPr id="8" name="Segnaposto piè di pagina 7">
            <a:extLst>
              <a:ext uri="{FF2B5EF4-FFF2-40B4-BE49-F238E27FC236}">
                <a16:creationId xmlns:a16="http://schemas.microsoft.com/office/drawing/2014/main" id="{2DB3605F-728D-EF9E-CC26-07375C862CA1}"/>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DFE59CE3-2981-A527-EDB3-CA6E05079C2D}"/>
              </a:ext>
            </a:extLst>
          </p:cNvPr>
          <p:cNvSpPr>
            <a:spLocks noGrp="1"/>
          </p:cNvSpPr>
          <p:nvPr>
            <p:ph type="sldNum" sz="quarter" idx="12"/>
          </p:nvPr>
        </p:nvSpPr>
        <p:spPr/>
        <p:txBody>
          <a:bodyPr/>
          <a:lstStyle/>
          <a:p>
            <a:fld id="{F72ACD2B-46C3-FE4D-8AB7-CAA338CB5C7D}" type="slidenum">
              <a:rPr lang="it-IT" smtClean="0"/>
              <a:t>‹N›</a:t>
            </a:fld>
            <a:endParaRPr lang="it-IT"/>
          </a:p>
        </p:txBody>
      </p:sp>
    </p:spTree>
    <p:extLst>
      <p:ext uri="{BB962C8B-B14F-4D97-AF65-F5344CB8AC3E}">
        <p14:creationId xmlns:p14="http://schemas.microsoft.com/office/powerpoint/2010/main" val="17161385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9AC7E13-1371-EDB2-E814-52CCC123D184}"/>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541FFE27-B408-F493-85D7-86993914F6C1}"/>
              </a:ext>
            </a:extLst>
          </p:cNvPr>
          <p:cNvSpPr>
            <a:spLocks noGrp="1"/>
          </p:cNvSpPr>
          <p:nvPr>
            <p:ph type="dt" sz="half" idx="10"/>
          </p:nvPr>
        </p:nvSpPr>
        <p:spPr/>
        <p:txBody>
          <a:bodyPr/>
          <a:lstStyle/>
          <a:p>
            <a:fld id="{11B855F8-89C0-A445-87A9-CBFECCE8C50E}" type="datetimeFigureOut">
              <a:rPr lang="it-IT" smtClean="0"/>
              <a:t>13/12/23</a:t>
            </a:fld>
            <a:endParaRPr lang="it-IT"/>
          </a:p>
        </p:txBody>
      </p:sp>
      <p:sp>
        <p:nvSpPr>
          <p:cNvPr id="4" name="Segnaposto piè di pagina 3">
            <a:extLst>
              <a:ext uri="{FF2B5EF4-FFF2-40B4-BE49-F238E27FC236}">
                <a16:creationId xmlns:a16="http://schemas.microsoft.com/office/drawing/2014/main" id="{10B40250-D5C4-1DE9-71E2-1F005DB003B4}"/>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4B365537-8CBA-9B0F-4858-5C3F385CED38}"/>
              </a:ext>
            </a:extLst>
          </p:cNvPr>
          <p:cNvSpPr>
            <a:spLocks noGrp="1"/>
          </p:cNvSpPr>
          <p:nvPr>
            <p:ph type="sldNum" sz="quarter" idx="12"/>
          </p:nvPr>
        </p:nvSpPr>
        <p:spPr/>
        <p:txBody>
          <a:bodyPr/>
          <a:lstStyle/>
          <a:p>
            <a:fld id="{F72ACD2B-46C3-FE4D-8AB7-CAA338CB5C7D}" type="slidenum">
              <a:rPr lang="it-IT" smtClean="0"/>
              <a:t>‹N›</a:t>
            </a:fld>
            <a:endParaRPr lang="it-IT"/>
          </a:p>
        </p:txBody>
      </p:sp>
    </p:spTree>
    <p:extLst>
      <p:ext uri="{BB962C8B-B14F-4D97-AF65-F5344CB8AC3E}">
        <p14:creationId xmlns:p14="http://schemas.microsoft.com/office/powerpoint/2010/main" val="28182232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070452AE-896D-0F3F-BA16-421B2840AD5E}"/>
              </a:ext>
            </a:extLst>
          </p:cNvPr>
          <p:cNvSpPr>
            <a:spLocks noGrp="1"/>
          </p:cNvSpPr>
          <p:nvPr>
            <p:ph type="dt" sz="half" idx="10"/>
          </p:nvPr>
        </p:nvSpPr>
        <p:spPr/>
        <p:txBody>
          <a:bodyPr/>
          <a:lstStyle/>
          <a:p>
            <a:fld id="{11B855F8-89C0-A445-87A9-CBFECCE8C50E}" type="datetimeFigureOut">
              <a:rPr lang="it-IT" smtClean="0"/>
              <a:t>13/12/23</a:t>
            </a:fld>
            <a:endParaRPr lang="it-IT"/>
          </a:p>
        </p:txBody>
      </p:sp>
      <p:sp>
        <p:nvSpPr>
          <p:cNvPr id="3" name="Segnaposto piè di pagina 2">
            <a:extLst>
              <a:ext uri="{FF2B5EF4-FFF2-40B4-BE49-F238E27FC236}">
                <a16:creationId xmlns:a16="http://schemas.microsoft.com/office/drawing/2014/main" id="{EC751863-D8B0-0942-2EB0-7DFE3D5091AA}"/>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E52B2F9B-F433-FDD9-07C0-AD6857FC33A3}"/>
              </a:ext>
            </a:extLst>
          </p:cNvPr>
          <p:cNvSpPr>
            <a:spLocks noGrp="1"/>
          </p:cNvSpPr>
          <p:nvPr>
            <p:ph type="sldNum" sz="quarter" idx="12"/>
          </p:nvPr>
        </p:nvSpPr>
        <p:spPr/>
        <p:txBody>
          <a:bodyPr/>
          <a:lstStyle/>
          <a:p>
            <a:fld id="{F72ACD2B-46C3-FE4D-8AB7-CAA338CB5C7D}" type="slidenum">
              <a:rPr lang="it-IT" smtClean="0"/>
              <a:t>‹N›</a:t>
            </a:fld>
            <a:endParaRPr lang="it-IT"/>
          </a:p>
        </p:txBody>
      </p:sp>
    </p:spTree>
    <p:extLst>
      <p:ext uri="{BB962C8B-B14F-4D97-AF65-F5344CB8AC3E}">
        <p14:creationId xmlns:p14="http://schemas.microsoft.com/office/powerpoint/2010/main" val="20083178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8FC7A12-42F4-0C2C-BD60-A6D9E5A9168F}"/>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41E59B78-F056-3266-4310-F266905F184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AFBF4AAE-3D81-AD0D-2BA9-D8089A8EF3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D4B1F267-EE5F-2D80-0B93-BE5BEA5E4203}"/>
              </a:ext>
            </a:extLst>
          </p:cNvPr>
          <p:cNvSpPr>
            <a:spLocks noGrp="1"/>
          </p:cNvSpPr>
          <p:nvPr>
            <p:ph type="dt" sz="half" idx="10"/>
          </p:nvPr>
        </p:nvSpPr>
        <p:spPr/>
        <p:txBody>
          <a:bodyPr/>
          <a:lstStyle/>
          <a:p>
            <a:fld id="{11B855F8-89C0-A445-87A9-CBFECCE8C50E}" type="datetimeFigureOut">
              <a:rPr lang="it-IT" smtClean="0"/>
              <a:t>13/12/23</a:t>
            </a:fld>
            <a:endParaRPr lang="it-IT"/>
          </a:p>
        </p:txBody>
      </p:sp>
      <p:sp>
        <p:nvSpPr>
          <p:cNvPr id="6" name="Segnaposto piè di pagina 5">
            <a:extLst>
              <a:ext uri="{FF2B5EF4-FFF2-40B4-BE49-F238E27FC236}">
                <a16:creationId xmlns:a16="http://schemas.microsoft.com/office/drawing/2014/main" id="{14624226-C1BF-9AB2-C445-0F91FEA991E6}"/>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EE03B4A5-1508-A7DB-3388-6C8A09F73C91}"/>
              </a:ext>
            </a:extLst>
          </p:cNvPr>
          <p:cNvSpPr>
            <a:spLocks noGrp="1"/>
          </p:cNvSpPr>
          <p:nvPr>
            <p:ph type="sldNum" sz="quarter" idx="12"/>
          </p:nvPr>
        </p:nvSpPr>
        <p:spPr/>
        <p:txBody>
          <a:bodyPr/>
          <a:lstStyle/>
          <a:p>
            <a:fld id="{F72ACD2B-46C3-FE4D-8AB7-CAA338CB5C7D}" type="slidenum">
              <a:rPr lang="it-IT" smtClean="0"/>
              <a:t>‹N›</a:t>
            </a:fld>
            <a:endParaRPr lang="it-IT"/>
          </a:p>
        </p:txBody>
      </p:sp>
    </p:spTree>
    <p:extLst>
      <p:ext uri="{BB962C8B-B14F-4D97-AF65-F5344CB8AC3E}">
        <p14:creationId xmlns:p14="http://schemas.microsoft.com/office/powerpoint/2010/main" val="14605812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CF350E5-3EA8-109B-7EE2-A5F92F1BFADF}"/>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265076F5-7ED5-FDC7-2C5A-E47224FE35C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6C06286F-D8AB-DC1F-10A5-9E4D9EB864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AD9EB89A-379C-CF9D-B66B-1B235B93AA1B}"/>
              </a:ext>
            </a:extLst>
          </p:cNvPr>
          <p:cNvSpPr>
            <a:spLocks noGrp="1"/>
          </p:cNvSpPr>
          <p:nvPr>
            <p:ph type="dt" sz="half" idx="10"/>
          </p:nvPr>
        </p:nvSpPr>
        <p:spPr/>
        <p:txBody>
          <a:bodyPr/>
          <a:lstStyle/>
          <a:p>
            <a:fld id="{11B855F8-89C0-A445-87A9-CBFECCE8C50E}" type="datetimeFigureOut">
              <a:rPr lang="it-IT" smtClean="0"/>
              <a:t>13/12/23</a:t>
            </a:fld>
            <a:endParaRPr lang="it-IT"/>
          </a:p>
        </p:txBody>
      </p:sp>
      <p:sp>
        <p:nvSpPr>
          <p:cNvPr id="6" name="Segnaposto piè di pagina 5">
            <a:extLst>
              <a:ext uri="{FF2B5EF4-FFF2-40B4-BE49-F238E27FC236}">
                <a16:creationId xmlns:a16="http://schemas.microsoft.com/office/drawing/2014/main" id="{7B56CADC-8767-42E3-AC65-8016A1702A73}"/>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0B459623-F23F-09B5-C324-36774D207D17}"/>
              </a:ext>
            </a:extLst>
          </p:cNvPr>
          <p:cNvSpPr>
            <a:spLocks noGrp="1"/>
          </p:cNvSpPr>
          <p:nvPr>
            <p:ph type="sldNum" sz="quarter" idx="12"/>
          </p:nvPr>
        </p:nvSpPr>
        <p:spPr/>
        <p:txBody>
          <a:bodyPr/>
          <a:lstStyle/>
          <a:p>
            <a:fld id="{F72ACD2B-46C3-FE4D-8AB7-CAA338CB5C7D}" type="slidenum">
              <a:rPr lang="it-IT" smtClean="0"/>
              <a:t>‹N›</a:t>
            </a:fld>
            <a:endParaRPr lang="it-IT"/>
          </a:p>
        </p:txBody>
      </p:sp>
    </p:spTree>
    <p:extLst>
      <p:ext uri="{BB962C8B-B14F-4D97-AF65-F5344CB8AC3E}">
        <p14:creationId xmlns:p14="http://schemas.microsoft.com/office/powerpoint/2010/main" val="34556603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78D8399C-7D76-FC5C-FD95-C7F818B4A73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59295C77-366F-1A7E-D54E-CE327A08D29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63810DE9-7E45-B40C-73D2-985EB00D401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B855F8-89C0-A445-87A9-CBFECCE8C50E}" type="datetimeFigureOut">
              <a:rPr lang="it-IT" smtClean="0"/>
              <a:t>13/12/23</a:t>
            </a:fld>
            <a:endParaRPr lang="it-IT"/>
          </a:p>
        </p:txBody>
      </p:sp>
      <p:sp>
        <p:nvSpPr>
          <p:cNvPr id="5" name="Segnaposto piè di pagina 4">
            <a:extLst>
              <a:ext uri="{FF2B5EF4-FFF2-40B4-BE49-F238E27FC236}">
                <a16:creationId xmlns:a16="http://schemas.microsoft.com/office/drawing/2014/main" id="{89D7861F-E137-A76D-AB5B-8479CEB0557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8B5E69E8-FEA1-183E-B82F-CAC5A2879C9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2ACD2B-46C3-FE4D-8AB7-CAA338CB5C7D}" type="slidenum">
              <a:rPr lang="it-IT" smtClean="0"/>
              <a:t>‹N›</a:t>
            </a:fld>
            <a:endParaRPr lang="it-IT"/>
          </a:p>
        </p:txBody>
      </p:sp>
    </p:spTree>
    <p:extLst>
      <p:ext uri="{BB962C8B-B14F-4D97-AF65-F5344CB8AC3E}">
        <p14:creationId xmlns:p14="http://schemas.microsoft.com/office/powerpoint/2010/main" val="12527828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CE31F0C-C13F-98FD-B510-1F2B275D2C09}"/>
              </a:ext>
            </a:extLst>
          </p:cNvPr>
          <p:cNvSpPr>
            <a:spLocks noGrp="1"/>
          </p:cNvSpPr>
          <p:nvPr>
            <p:ph type="ctrTitle"/>
          </p:nvPr>
        </p:nvSpPr>
        <p:spPr>
          <a:xfrm>
            <a:off x="1524000" y="546652"/>
            <a:ext cx="9144000" cy="2963311"/>
          </a:xfrm>
        </p:spPr>
        <p:txBody>
          <a:bodyPr>
            <a:normAutofit/>
          </a:bodyPr>
          <a:lstStyle/>
          <a:p>
            <a:pPr>
              <a:lnSpc>
                <a:spcPct val="115000"/>
              </a:lnSpc>
              <a:spcAft>
                <a:spcPts val="1000"/>
              </a:spcAft>
            </a:pPr>
            <a:r>
              <a:rPr lang="it-IT" sz="1800" dirty="0">
                <a:effectLst/>
                <a:latin typeface="Arial" panose="020B0604020202020204" pitchFamily="34" charset="0"/>
                <a:ea typeface="Calibri" panose="020F0502020204030204" pitchFamily="34" charset="0"/>
                <a:cs typeface="Times New Roman" panose="02020603050405020304" pitchFamily="18" charset="0"/>
              </a:rPr>
              <a:t>XII COMMISSIONE </a:t>
            </a:r>
            <a:br>
              <a:rPr lang="it-IT" sz="1800" dirty="0">
                <a:effectLst/>
                <a:latin typeface="Calibri" panose="020F0502020204030204" pitchFamily="34" charset="0"/>
                <a:ea typeface="Calibri" panose="020F0502020204030204" pitchFamily="34" charset="0"/>
                <a:cs typeface="Times New Roman" panose="02020603050405020304" pitchFamily="18" charset="0"/>
              </a:rPr>
            </a:br>
            <a:r>
              <a:rPr lang="it-IT" sz="1800" dirty="0">
                <a:effectLst/>
                <a:latin typeface="Arial" panose="020B0604020202020204" pitchFamily="34" charset="0"/>
                <a:ea typeface="Calibri" panose="020F0502020204030204" pitchFamily="34" charset="0"/>
                <a:cs typeface="Times New Roman" panose="02020603050405020304" pitchFamily="18" charset="0"/>
              </a:rPr>
              <a:t>INDAGINE CONOSCITIVA SULLA SITUAZIONE DELLA MEDICINA DELL'EMERGENZA-URGENZA E DEI PRONTO SOCCORSO IN ITALIA</a:t>
            </a:r>
            <a:br>
              <a:rPr lang="it-IT" sz="1800" dirty="0">
                <a:effectLst/>
                <a:latin typeface="Arial" panose="020B0604020202020204" pitchFamily="34" charset="0"/>
                <a:ea typeface="Calibri" panose="020F0502020204030204" pitchFamily="34" charset="0"/>
                <a:cs typeface="Times New Roman" panose="02020603050405020304" pitchFamily="18" charset="0"/>
              </a:rPr>
            </a:br>
            <a:br>
              <a:rPr lang="it-IT" sz="1800" dirty="0">
                <a:effectLst/>
                <a:latin typeface="Arial" panose="020B0604020202020204" pitchFamily="34" charset="0"/>
                <a:ea typeface="Calibri" panose="020F0502020204030204" pitchFamily="34" charset="0"/>
                <a:cs typeface="Times New Roman" panose="02020603050405020304" pitchFamily="18" charset="0"/>
              </a:rPr>
            </a:br>
            <a:r>
              <a:rPr lang="it-IT" sz="1800" dirty="0">
                <a:effectLst/>
                <a:latin typeface="Arial" panose="020B0604020202020204" pitchFamily="34" charset="0"/>
                <a:ea typeface="Calibri" panose="020F0502020204030204" pitchFamily="34" charset="0"/>
                <a:cs typeface="Times New Roman" panose="02020603050405020304" pitchFamily="18" charset="0"/>
              </a:rPr>
              <a:t>Audizione del 13/12/2023 ore 15</a:t>
            </a:r>
            <a:br>
              <a:rPr lang="it-IT" sz="1800" dirty="0">
                <a:effectLst/>
                <a:latin typeface="Calibri" panose="020F0502020204030204" pitchFamily="34" charset="0"/>
                <a:ea typeface="Calibri" panose="020F0502020204030204" pitchFamily="34" charset="0"/>
                <a:cs typeface="Times New Roman" panose="02020603050405020304" pitchFamily="18" charset="0"/>
              </a:rPr>
            </a:br>
            <a:endParaRPr lang="it-IT" dirty="0"/>
          </a:p>
        </p:txBody>
      </p:sp>
      <p:sp>
        <p:nvSpPr>
          <p:cNvPr id="3" name="Sottotitolo 2">
            <a:extLst>
              <a:ext uri="{FF2B5EF4-FFF2-40B4-BE49-F238E27FC236}">
                <a16:creationId xmlns:a16="http://schemas.microsoft.com/office/drawing/2014/main" id="{B69A5DB0-1852-9B55-7DD0-3BDEF71923BC}"/>
              </a:ext>
            </a:extLst>
          </p:cNvPr>
          <p:cNvSpPr>
            <a:spLocks noGrp="1"/>
          </p:cNvSpPr>
          <p:nvPr>
            <p:ph type="subTitle" idx="1"/>
          </p:nvPr>
        </p:nvSpPr>
        <p:spPr>
          <a:xfrm>
            <a:off x="1523999" y="2880138"/>
            <a:ext cx="9250017" cy="3222487"/>
          </a:xfrm>
        </p:spPr>
        <p:txBody>
          <a:bodyPr>
            <a:normAutofit/>
          </a:bodyPr>
          <a:lstStyle/>
          <a:p>
            <a:pPr>
              <a:lnSpc>
                <a:spcPct val="115000"/>
              </a:lnSpc>
              <a:spcAft>
                <a:spcPts val="1000"/>
              </a:spcAft>
            </a:pPr>
            <a:r>
              <a:rPr lang="it-IT" sz="16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Lorenzo </a:t>
            </a:r>
            <a:r>
              <a:rPr lang="it-IT" sz="1600" dirty="0" err="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Ghiadoni</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it-IT" sz="16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Professore Associato di Medicina Interna</a:t>
            </a:r>
            <a:br>
              <a:rPr lang="it-IT" sz="16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br>
            <a:r>
              <a:rPr lang="it-IT" sz="16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Direttore Scuola di Specializzazione Medicina d’Emergenza Urgenza</a:t>
            </a:r>
            <a:br>
              <a:rPr lang="it-IT" sz="16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br>
            <a:r>
              <a:rPr lang="it-IT" sz="16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Dip. Medicina Clinica e Sperimentale, Università di Pisa </a:t>
            </a:r>
            <a:br>
              <a:rPr lang="it-IT" sz="16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br>
            <a:r>
              <a:rPr lang="it-IT" sz="16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Direttore UO Medicina d'Urgenza Universitaria </a:t>
            </a:r>
            <a:br>
              <a:rPr lang="it-IT" sz="16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br>
            <a:r>
              <a:rPr lang="it-IT" sz="16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Azienda Ospedaliero-Universitaria Pisana</a:t>
            </a:r>
            <a:br>
              <a:rPr lang="it-IT" sz="16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br>
            <a:r>
              <a:rPr lang="it-IT" sz="16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Presidente Academy of Emergency Medicine and Care (</a:t>
            </a:r>
            <a:r>
              <a:rPr lang="it-IT" sz="1600" dirty="0" err="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AcEMC</a:t>
            </a:r>
            <a:r>
              <a:rPr lang="it-IT" sz="16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p>
            <a:endParaRPr lang="it-IT" sz="1600" dirty="0"/>
          </a:p>
        </p:txBody>
      </p:sp>
      <p:pic>
        <p:nvPicPr>
          <p:cNvPr id="4" name="Immagine 6" descr="cherubHome.gif">
            <a:extLst>
              <a:ext uri="{FF2B5EF4-FFF2-40B4-BE49-F238E27FC236}">
                <a16:creationId xmlns:a16="http://schemas.microsoft.com/office/drawing/2014/main" id="{4962C946-9D4A-7166-A8E7-864E6A8DC1B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638082" y="5317028"/>
            <a:ext cx="899895" cy="105284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5" name="Immagine 4" descr="Immagine che contiene testo, Carattere, logo, Elementi grafici&#10;&#10;Descrizione generata automaticamente">
            <a:extLst>
              <a:ext uri="{FF2B5EF4-FFF2-40B4-BE49-F238E27FC236}">
                <a16:creationId xmlns:a16="http://schemas.microsoft.com/office/drawing/2014/main" id="{51EFE3AA-E91E-D41B-2EAD-04A38496D43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80205" y="5348218"/>
            <a:ext cx="1968500" cy="1092200"/>
          </a:xfrm>
          <a:prstGeom prst="rect">
            <a:avLst/>
          </a:prstGeom>
        </p:spPr>
      </p:pic>
    </p:spTree>
    <p:extLst>
      <p:ext uri="{BB962C8B-B14F-4D97-AF65-F5344CB8AC3E}">
        <p14:creationId xmlns:p14="http://schemas.microsoft.com/office/powerpoint/2010/main" val="30807609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9D42F77F-DD52-FCE7-1F3F-8FE5451EEE9A}"/>
              </a:ext>
            </a:extLst>
          </p:cNvPr>
          <p:cNvSpPr txBox="1"/>
          <p:nvPr/>
        </p:nvSpPr>
        <p:spPr>
          <a:xfrm>
            <a:off x="2402783" y="1139832"/>
            <a:ext cx="7844459" cy="1200329"/>
          </a:xfrm>
          <a:prstGeom prst="rect">
            <a:avLst/>
          </a:prstGeom>
          <a:noFill/>
        </p:spPr>
        <p:txBody>
          <a:bodyPr wrap="square">
            <a:spAutoFit/>
          </a:bodyPr>
          <a:lstStyle/>
          <a:p>
            <a:r>
              <a:rPr lang="it-IT" sz="1800" dirty="0">
                <a:effectLst/>
                <a:latin typeface="Arial" panose="020B0604020202020204" pitchFamily="34" charset="0"/>
                <a:ea typeface="Calibri" panose="020F0502020204030204" pitchFamily="34" charset="0"/>
              </a:rPr>
              <a:t>Il pronto soccorso dovrebbe assorbire prevalentemente, se non quasi esclusivamente, la domanda di emergenza e urgenza da parte del cittadino e non di presa in carico di bisogni non urgenti o che, comunque, potrebbero trovare una risposta differente a livello di assistenza sanitaria. </a:t>
            </a:r>
            <a:endParaRPr lang="it-IT" dirty="0"/>
          </a:p>
        </p:txBody>
      </p:sp>
      <p:sp>
        <p:nvSpPr>
          <p:cNvPr id="6" name="CasellaDiTesto 5">
            <a:extLst>
              <a:ext uri="{FF2B5EF4-FFF2-40B4-BE49-F238E27FC236}">
                <a16:creationId xmlns:a16="http://schemas.microsoft.com/office/drawing/2014/main" id="{13E97B2B-57C9-3A03-C6EB-4443A7BB0B0F}"/>
              </a:ext>
            </a:extLst>
          </p:cNvPr>
          <p:cNvSpPr txBox="1"/>
          <p:nvPr/>
        </p:nvSpPr>
        <p:spPr>
          <a:xfrm>
            <a:off x="2626413" y="2779415"/>
            <a:ext cx="7461804" cy="2620204"/>
          </a:xfrm>
          <a:prstGeom prst="rect">
            <a:avLst/>
          </a:prstGeom>
          <a:noFill/>
        </p:spPr>
        <p:txBody>
          <a:bodyPr wrap="square">
            <a:spAutoFit/>
          </a:bodyPr>
          <a:lstStyle/>
          <a:p>
            <a:pPr>
              <a:lnSpc>
                <a:spcPct val="115000"/>
              </a:lnSpc>
              <a:spcAft>
                <a:spcPts val="1000"/>
              </a:spcAft>
            </a:pPr>
            <a:r>
              <a:rPr lang="it-IT" sz="1800" i="1" dirty="0">
                <a:effectLst/>
                <a:latin typeface="Arial" panose="020B0604020202020204" pitchFamily="34" charset="0"/>
                <a:ea typeface="Calibri" panose="020F0502020204030204" pitchFamily="34" charset="0"/>
                <a:cs typeface="Times New Roman" panose="02020603050405020304" pitchFamily="18" charset="0"/>
              </a:rPr>
              <a:t>revisione del regolamento di cui al decreto del Ministro della salute 2 aprile 2015, n. 70, disponendo l’adeguamento della rete di emergenza-urgenza ospedaliera per livelli di intensità di presa in carico e di specificità dei bisogni e adottando le opportune modifiche sulla base delle disposizioni del regolamento di cui al decreto del Ministro della salute 23 maggio 2022, n. 77, nel quadro di una strategia per un sistema integrato di emergenza-urgenza evoluto che si rapporta anche con la continuità assistenziale</a:t>
            </a:r>
            <a:r>
              <a:rPr lang="it-IT" i="1" dirty="0">
                <a:latin typeface="Calibri" panose="020F0502020204030204" pitchFamily="34" charset="0"/>
                <a:ea typeface="Calibri" panose="020F0502020204030204" pitchFamily="34" charset="0"/>
                <a:cs typeface="Times New Roman" panose="02020603050405020304" pitchFamily="18" charset="0"/>
              </a:rPr>
              <a:t> </a:t>
            </a:r>
            <a:r>
              <a:rPr lang="it-IT" sz="1800" i="1" dirty="0">
                <a:effectLst/>
                <a:latin typeface="Arial" panose="020B0604020202020204" pitchFamily="34" charset="0"/>
                <a:ea typeface="Calibri" panose="020F0502020204030204" pitchFamily="34" charset="0"/>
                <a:cs typeface="Times New Roman" panose="02020603050405020304" pitchFamily="18" charset="0"/>
              </a:rPr>
              <a:t>e la medicina territoriale.</a:t>
            </a:r>
            <a:endParaRPr lang="it-IT" sz="1800" i="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201371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sellaDiTesto 5">
            <a:extLst>
              <a:ext uri="{FF2B5EF4-FFF2-40B4-BE49-F238E27FC236}">
                <a16:creationId xmlns:a16="http://schemas.microsoft.com/office/drawing/2014/main" id="{13E97B2B-57C9-3A03-C6EB-4443A7BB0B0F}"/>
              </a:ext>
            </a:extLst>
          </p:cNvPr>
          <p:cNvSpPr txBox="1"/>
          <p:nvPr/>
        </p:nvSpPr>
        <p:spPr>
          <a:xfrm>
            <a:off x="1883461" y="2133372"/>
            <a:ext cx="7899126" cy="3832331"/>
          </a:xfrm>
          <a:prstGeom prst="rect">
            <a:avLst/>
          </a:prstGeom>
          <a:noFill/>
        </p:spPr>
        <p:txBody>
          <a:bodyPr wrap="square">
            <a:spAutoFit/>
          </a:bodyPr>
          <a:lstStyle/>
          <a:p>
            <a:pPr>
              <a:lnSpc>
                <a:spcPct val="115000"/>
              </a:lnSpc>
              <a:spcAft>
                <a:spcPts val="1000"/>
              </a:spcAft>
            </a:pPr>
            <a:r>
              <a:rPr lang="it-IT" sz="1800" dirty="0">
                <a:effectLst/>
                <a:latin typeface="Arial" panose="020B0604020202020204" pitchFamily="34" charset="0"/>
                <a:ea typeface="Calibri" panose="020F0502020204030204" pitchFamily="34" charset="0"/>
                <a:cs typeface="Times New Roman" panose="02020603050405020304" pitchFamily="18" charset="0"/>
              </a:rPr>
              <a:t>Flusso al Pronto </a:t>
            </a:r>
            <a:r>
              <a:rPr lang="it-IT" dirty="0">
                <a:latin typeface="Arial" panose="020B0604020202020204" pitchFamily="34" charset="0"/>
                <a:ea typeface="Calibri" panose="020F0502020204030204" pitchFamily="34" charset="0"/>
                <a:cs typeface="Times New Roman" panose="02020603050405020304" pitchFamily="18" charset="0"/>
              </a:rPr>
              <a:t>S</a:t>
            </a:r>
            <a:r>
              <a:rPr lang="it-IT" sz="1800" dirty="0">
                <a:effectLst/>
                <a:latin typeface="Arial" panose="020B0604020202020204" pitchFamily="34" charset="0"/>
                <a:ea typeface="Calibri" panose="020F0502020204030204" pitchFamily="34" charset="0"/>
                <a:cs typeface="Times New Roman" panose="02020603050405020304" pitchFamily="18" charset="0"/>
              </a:rPr>
              <a:t>occorso. </a:t>
            </a:r>
          </a:p>
          <a:p>
            <a:pPr>
              <a:lnSpc>
                <a:spcPct val="115000"/>
              </a:lnSpc>
              <a:spcAft>
                <a:spcPts val="1000"/>
              </a:spcAft>
            </a:pPr>
            <a:r>
              <a:rPr lang="it-IT" dirty="0">
                <a:latin typeface="Arial" panose="020B0604020202020204" pitchFamily="34" charset="0"/>
                <a:ea typeface="Calibri" panose="020F0502020204030204" pitchFamily="34" charset="0"/>
                <a:cs typeface="Times New Roman" panose="02020603050405020304" pitchFamily="18" charset="0"/>
              </a:rPr>
              <a:t>P</a:t>
            </a:r>
            <a:r>
              <a:rPr lang="it-IT" sz="1800" dirty="0">
                <a:effectLst/>
                <a:latin typeface="Arial" panose="020B0604020202020204" pitchFamily="34" charset="0"/>
                <a:ea typeface="Calibri" panose="020F0502020204030204" pitchFamily="34" charset="0"/>
                <a:cs typeface="Times New Roman" panose="02020603050405020304" pitchFamily="18" charset="0"/>
              </a:rPr>
              <a:t>ersonale infermieristico con competenze avanzate in emergenza e urgenza e di specifiche competenze nello svolgimento della funzione di </a:t>
            </a:r>
            <a:r>
              <a:rPr lang="it-IT" sz="1800" i="1" dirty="0">
                <a:effectLst/>
                <a:latin typeface="Arial" panose="020B0604020202020204" pitchFamily="34" charset="0"/>
                <a:ea typeface="Calibri" panose="020F0502020204030204" pitchFamily="34" charset="0"/>
                <a:cs typeface="Times New Roman" panose="02020603050405020304" pitchFamily="18" charset="0"/>
              </a:rPr>
              <a:t>triage</a:t>
            </a:r>
            <a:r>
              <a:rPr lang="it-IT" sz="1800" dirty="0">
                <a:effectLst/>
                <a:latin typeface="Arial" panose="020B0604020202020204" pitchFamily="34" charset="0"/>
                <a:ea typeface="Calibri" panose="020F0502020204030204" pitchFamily="34" charset="0"/>
                <a:cs typeface="Times New Roman" panose="02020603050405020304" pitchFamily="18" charset="0"/>
              </a:rPr>
              <a:t>, sui percorsi a gestione infermieristica </a:t>
            </a:r>
            <a:r>
              <a:rPr lang="it-IT" sz="1800" i="1" dirty="0">
                <a:effectLst/>
                <a:latin typeface="Arial" panose="020B0604020202020204" pitchFamily="34" charset="0"/>
                <a:ea typeface="Calibri" panose="020F0502020204030204" pitchFamily="34" charset="0"/>
                <a:cs typeface="Times New Roman" panose="02020603050405020304" pitchFamily="18" charset="0"/>
              </a:rPr>
              <a:t>(</a:t>
            </a:r>
            <a:r>
              <a:rPr lang="it-IT" sz="1800" i="1" dirty="0" err="1">
                <a:effectLst/>
                <a:latin typeface="Arial" panose="020B0604020202020204" pitchFamily="34" charset="0"/>
                <a:ea typeface="Calibri" panose="020F0502020204030204" pitchFamily="34" charset="0"/>
                <a:cs typeface="Times New Roman" panose="02020603050405020304" pitchFamily="18" charset="0"/>
              </a:rPr>
              <a:t>see&amp;treat</a:t>
            </a:r>
            <a:r>
              <a:rPr lang="it-IT" sz="1800" i="1" dirty="0">
                <a:effectLst/>
                <a:latin typeface="Arial" panose="020B0604020202020204" pitchFamily="34" charset="0"/>
                <a:ea typeface="Calibri" panose="020F0502020204030204" pitchFamily="34" charset="0"/>
                <a:cs typeface="Times New Roman" panose="02020603050405020304" pitchFamily="18" charset="0"/>
              </a:rPr>
              <a:t>) </a:t>
            </a:r>
            <a:r>
              <a:rPr lang="it-IT" sz="1800" dirty="0">
                <a:effectLst/>
                <a:latin typeface="Arial" panose="020B0604020202020204" pitchFamily="34" charset="0"/>
                <a:ea typeface="Calibri" panose="020F0502020204030204" pitchFamily="34" charset="0"/>
                <a:cs typeface="Times New Roman" panose="02020603050405020304" pitchFamily="18" charset="0"/>
              </a:rPr>
              <a:t>e sui percorsi di presa in carico precoce, così come l’attivazione di percorsi </a:t>
            </a:r>
            <a:r>
              <a:rPr lang="it-IT" sz="1800" i="1" dirty="0">
                <a:effectLst/>
                <a:latin typeface="Arial" panose="020B0604020202020204" pitchFamily="34" charset="0"/>
                <a:ea typeface="Calibri" panose="020F0502020204030204" pitchFamily="34" charset="0"/>
                <a:cs typeface="Times New Roman" panose="02020603050405020304" pitchFamily="18" charset="0"/>
              </a:rPr>
              <a:t>fast-track </a:t>
            </a:r>
            <a:r>
              <a:rPr lang="it-IT" sz="1800" dirty="0">
                <a:effectLst/>
                <a:latin typeface="Arial" panose="020B0604020202020204" pitchFamily="34" charset="0"/>
                <a:ea typeface="Calibri" panose="020F0502020204030204" pitchFamily="34" charset="0"/>
                <a:cs typeface="Times New Roman" panose="02020603050405020304" pitchFamily="18" charset="0"/>
              </a:rPr>
              <a:t>come risposta a urgenze minori </a:t>
            </a:r>
          </a:p>
          <a:p>
            <a:pPr>
              <a:lnSpc>
                <a:spcPct val="115000"/>
              </a:lnSpc>
              <a:spcAft>
                <a:spcPts val="1000"/>
              </a:spcAft>
            </a:pPr>
            <a:r>
              <a:rPr lang="it-IT" sz="1800" dirty="0">
                <a:effectLst/>
                <a:latin typeface="Arial" panose="020B0604020202020204" pitchFamily="34" charset="0"/>
                <a:ea typeface="Calibri" panose="020F0502020204030204" pitchFamily="34" charset="0"/>
                <a:cs typeface="Times New Roman" panose="02020603050405020304" pitchFamily="18" charset="0"/>
              </a:rPr>
              <a:t>Personale medico neo-assunto a tempo indeterminato con specializzazioni equipollenti o affini alla Medicina d’Emergenza Urgenza, può essere assegnato, anche in orario parziale, alle aree di Pronto Soccorso a non alta intensità di </a:t>
            </a:r>
            <a:r>
              <a:rPr lang="it-IT" dirty="0">
                <a:latin typeface="Arial" panose="020B0604020202020204" pitchFamily="34" charset="0"/>
                <a:ea typeface="Calibri" panose="020F0502020204030204" pitchFamily="34" charset="0"/>
                <a:cs typeface="Times New Roman" panose="02020603050405020304" pitchFamily="18" charset="0"/>
              </a:rPr>
              <a:t>cura (in via transitoria e per un periodo limitato di tempo, al fine di sopperire alle gravi carenze di personale</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CasellaDiTesto 3">
            <a:extLst>
              <a:ext uri="{FF2B5EF4-FFF2-40B4-BE49-F238E27FC236}">
                <a16:creationId xmlns:a16="http://schemas.microsoft.com/office/drawing/2014/main" id="{E9B8C259-895D-644A-7085-DA9DF5A12BC9}"/>
              </a:ext>
            </a:extLst>
          </p:cNvPr>
          <p:cNvSpPr txBox="1"/>
          <p:nvPr/>
        </p:nvSpPr>
        <p:spPr>
          <a:xfrm>
            <a:off x="1883461" y="482474"/>
            <a:ext cx="8174939" cy="1477328"/>
          </a:xfrm>
          <a:prstGeom prst="rect">
            <a:avLst/>
          </a:prstGeom>
          <a:noFill/>
        </p:spPr>
        <p:txBody>
          <a:bodyPr wrap="square">
            <a:spAutoFit/>
          </a:bodyPr>
          <a:lstStyle/>
          <a:p>
            <a:r>
              <a:rPr lang="it-IT" sz="1800" dirty="0">
                <a:effectLst/>
                <a:latin typeface="Arial" panose="020B0604020202020204" pitchFamily="34" charset="0"/>
                <a:ea typeface="Calibri" panose="020F0502020204030204" pitchFamily="34" charset="0"/>
              </a:rPr>
              <a:t>NEA 116117 </a:t>
            </a:r>
            <a:r>
              <a:rPr lang="it-IT" dirty="0">
                <a:latin typeface="Arial" panose="020B0604020202020204" pitchFamily="34" charset="0"/>
                <a:ea typeface="Calibri" panose="020F0502020204030204" pitchFamily="34" charset="0"/>
              </a:rPr>
              <a:t>: </a:t>
            </a:r>
          </a:p>
          <a:p>
            <a:r>
              <a:rPr lang="it-IT" sz="1800" dirty="0">
                <a:effectLst/>
                <a:latin typeface="Arial" panose="020B0604020202020204" pitchFamily="34" charset="0"/>
                <a:ea typeface="Calibri" panose="020F0502020204030204" pitchFamily="34" charset="0"/>
              </a:rPr>
              <a:t>accesso ai servizi di cure mediche non urgenti e ad altri servizi sanitari territoriali a bassa intensità o priorità di cura, attivando percorsi a livello dei distretti, della continuità assistenziale e delle case della salute e di comunità sul territorio</a:t>
            </a:r>
            <a:r>
              <a:rPr lang="it-IT" dirty="0">
                <a:effectLst/>
              </a:rPr>
              <a:t> </a:t>
            </a:r>
            <a:endParaRPr lang="it-IT" dirty="0"/>
          </a:p>
        </p:txBody>
      </p:sp>
    </p:spTree>
    <p:extLst>
      <p:ext uri="{BB962C8B-B14F-4D97-AF65-F5344CB8AC3E}">
        <p14:creationId xmlns:p14="http://schemas.microsoft.com/office/powerpoint/2010/main" val="34574411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BDEAB059-9F85-A8E5-7108-4FC0C68D5C5E}"/>
              </a:ext>
            </a:extLst>
          </p:cNvPr>
          <p:cNvSpPr txBox="1"/>
          <p:nvPr/>
        </p:nvSpPr>
        <p:spPr>
          <a:xfrm>
            <a:off x="1182756" y="772895"/>
            <a:ext cx="9402418" cy="5172698"/>
          </a:xfrm>
          <a:prstGeom prst="rect">
            <a:avLst/>
          </a:prstGeom>
          <a:noFill/>
        </p:spPr>
        <p:txBody>
          <a:bodyPr wrap="square">
            <a:spAutoFit/>
          </a:bodyPr>
          <a:lstStyle/>
          <a:p>
            <a:pPr algn="ctr">
              <a:lnSpc>
                <a:spcPct val="115000"/>
              </a:lnSpc>
              <a:spcAft>
                <a:spcPts val="1000"/>
              </a:spcAft>
            </a:pPr>
            <a:r>
              <a:rPr lang="it-IT" sz="1800" b="1" dirty="0" err="1">
                <a:effectLst/>
                <a:latin typeface="Arial" panose="020B0604020202020204" pitchFamily="34" charset="0"/>
                <a:ea typeface="Calibri" panose="020F0502020204030204" pitchFamily="34" charset="0"/>
                <a:cs typeface="Times New Roman" panose="02020603050405020304" pitchFamily="18" charset="0"/>
              </a:rPr>
              <a:t>Boarding</a:t>
            </a:r>
            <a:r>
              <a:rPr lang="it-IT" sz="1800" b="1" dirty="0">
                <a:effectLst/>
                <a:latin typeface="Arial" panose="020B0604020202020204" pitchFamily="34" charset="0"/>
                <a:ea typeface="Calibri" panose="020F0502020204030204" pitchFamily="34" charset="0"/>
                <a:cs typeface="Times New Roman" panose="02020603050405020304" pitchFamily="18" charset="0"/>
              </a:rPr>
              <a:t> </a:t>
            </a:r>
          </a:p>
          <a:p>
            <a:pPr marL="285750" indent="-285750">
              <a:lnSpc>
                <a:spcPct val="115000"/>
              </a:lnSpc>
              <a:spcAft>
                <a:spcPts val="1000"/>
              </a:spcAft>
              <a:buFont typeface="Arial" panose="020B0604020202020204" pitchFamily="34" charset="0"/>
              <a:buChar char="•"/>
            </a:pPr>
            <a:r>
              <a:rPr lang="it-IT" dirty="0">
                <a:latin typeface="Arial" panose="020B0604020202020204" pitchFamily="34" charset="0"/>
                <a:ea typeface="Calibri" panose="020F0502020204030204" pitchFamily="34" charset="0"/>
                <a:cs typeface="Times New Roman" panose="02020603050405020304" pitchFamily="18" charset="0"/>
              </a:rPr>
              <a:t>Rendere </a:t>
            </a:r>
            <a:r>
              <a:rPr lang="it-IT" sz="1800" dirty="0">
                <a:effectLst/>
                <a:latin typeface="Arial" panose="020B0604020202020204" pitchFamily="34" charset="0"/>
                <a:ea typeface="Calibri" panose="020F0502020204030204" pitchFamily="34" charset="0"/>
                <a:cs typeface="Times New Roman" panose="02020603050405020304" pitchFamily="18" charset="0"/>
              </a:rPr>
              <a:t>più efficiente il flusso dei pazienti verso i reparti di degenza. E’ necessario utilizzare per una rapida riorganizzazione del flusso e dell'ubicazione dei pazienti all'interno dell'intero ospedale. </a:t>
            </a:r>
          </a:p>
          <a:p>
            <a:pPr marL="285750" indent="-285750">
              <a:lnSpc>
                <a:spcPct val="115000"/>
              </a:lnSpc>
              <a:spcAft>
                <a:spcPts val="1000"/>
              </a:spcAft>
              <a:buFont typeface="Arial" panose="020B0604020202020204" pitchFamily="34" charset="0"/>
              <a:buChar char="•"/>
            </a:pPr>
            <a:r>
              <a:rPr lang="it-IT" dirty="0">
                <a:latin typeface="Arial" panose="020B0604020202020204" pitchFamily="34" charset="0"/>
                <a:ea typeface="Calibri" panose="020F0502020204030204" pitchFamily="34" charset="0"/>
                <a:cs typeface="Times New Roman" panose="02020603050405020304" pitchFamily="18" charset="0"/>
              </a:rPr>
              <a:t>A</a:t>
            </a:r>
            <a:r>
              <a:rPr lang="it-IT" sz="1800" dirty="0">
                <a:effectLst/>
                <a:latin typeface="Arial" panose="020B0604020202020204" pitchFamily="34" charset="0"/>
                <a:ea typeface="Calibri" panose="020F0502020204030204" pitchFamily="34" charset="0"/>
                <a:cs typeface="Times New Roman" panose="02020603050405020304" pitchFamily="18" charset="0"/>
              </a:rPr>
              <a:t>ree dedicate (sale ricovero) fuori dal PS e composto da personale degli altri dipartimenti. </a:t>
            </a:r>
          </a:p>
          <a:p>
            <a:pPr marL="285750" indent="-285750">
              <a:lnSpc>
                <a:spcPct val="115000"/>
              </a:lnSpc>
              <a:spcAft>
                <a:spcPts val="1000"/>
              </a:spcAft>
              <a:buFont typeface="Arial" panose="020B0604020202020204" pitchFamily="34" charset="0"/>
              <a:buChar char="•"/>
            </a:pPr>
            <a:r>
              <a:rPr lang="it-IT" dirty="0">
                <a:latin typeface="Arial" panose="020B0604020202020204" pitchFamily="34" charset="0"/>
                <a:ea typeface="Calibri" panose="020F0502020204030204" pitchFamily="34" charset="0"/>
                <a:cs typeface="Times New Roman" panose="02020603050405020304" pitchFamily="18" charset="0"/>
              </a:rPr>
              <a:t>Aumentare numero di letti ospedalieri </a:t>
            </a:r>
            <a:r>
              <a:rPr lang="it-IT" sz="1800" dirty="0">
                <a:effectLst/>
                <a:latin typeface="Arial" panose="020B0604020202020204" pitchFamily="34" charset="0"/>
                <a:ea typeface="Calibri" panose="020F0502020204030204" pitchFamily="34" charset="0"/>
                <a:cs typeface="Times New Roman" panose="02020603050405020304" pitchFamily="18" charset="0"/>
              </a:rPr>
              <a:t>( rapporto del numero posti letto/100 pazienti almeno sopra a 4, considerando che l’attuale rapporto è ben inferiore alla media europea. </a:t>
            </a:r>
          </a:p>
          <a:p>
            <a:pPr marL="285750" indent="-285750">
              <a:lnSpc>
                <a:spcPct val="115000"/>
              </a:lnSpc>
              <a:spcAft>
                <a:spcPts val="1000"/>
              </a:spcAft>
              <a:buFont typeface="Arial" panose="020B0604020202020204" pitchFamily="34" charset="0"/>
              <a:buChar char="•"/>
            </a:pPr>
            <a:r>
              <a:rPr lang="it-IT" sz="1800" dirty="0">
                <a:effectLst/>
                <a:latin typeface="Arial" panose="020B0604020202020204" pitchFamily="34" charset="0"/>
                <a:ea typeface="Calibri" panose="020F0502020204030204" pitchFamily="34" charset="0"/>
                <a:cs typeface="Times New Roman" panose="02020603050405020304" pitchFamily="18" charset="0"/>
              </a:rPr>
              <a:t>l’integrazione effettiva del DM 70 e 77 favorirebbe l’uscita dall’ospedale verso il territorio (degenze per post acuti e di comunità, low care </a:t>
            </a:r>
            <a:r>
              <a:rPr lang="it-IT" sz="1800" dirty="0" err="1">
                <a:effectLst/>
                <a:latin typeface="Arial" panose="020B0604020202020204" pitchFamily="34" charset="0"/>
                <a:ea typeface="Calibri" panose="020F0502020204030204" pitchFamily="34" charset="0"/>
                <a:cs typeface="Times New Roman" panose="02020603050405020304" pitchFamily="18" charset="0"/>
              </a:rPr>
              <a:t>units</a:t>
            </a:r>
            <a:r>
              <a:rPr lang="it-IT" sz="1800" dirty="0">
                <a:effectLst/>
                <a:latin typeface="Arial" panose="020B0604020202020204" pitchFamily="34" charset="0"/>
                <a:ea typeface="Calibri" panose="020F0502020204030204" pitchFamily="34" charset="0"/>
                <a:cs typeface="Times New Roman" panose="02020603050405020304" pitchFamily="18" charset="0"/>
              </a:rPr>
              <a:t>, presa in carico territoriale) dei pazienti fragili, con numerose co-morbidità o con problemi socio-sanitari una volta risolta la problematica acuta che gli ha condotti in Pronto soccorso. </a:t>
            </a:r>
          </a:p>
          <a:p>
            <a:pPr marL="285750" indent="-285750">
              <a:lnSpc>
                <a:spcPct val="115000"/>
              </a:lnSpc>
              <a:spcAft>
                <a:spcPts val="1000"/>
              </a:spcAft>
              <a:buFont typeface="Arial" panose="020B0604020202020204" pitchFamily="34" charset="0"/>
              <a:buChar char="•"/>
            </a:pPr>
            <a:r>
              <a:rPr lang="it-IT" sz="1800" dirty="0">
                <a:effectLst/>
                <a:latin typeface="Arial" panose="020B0604020202020204" pitchFamily="34" charset="0"/>
                <a:ea typeface="Calibri" panose="020F0502020204030204" pitchFamily="34" charset="0"/>
                <a:cs typeface="Times New Roman" panose="02020603050405020304" pitchFamily="18" charset="0"/>
              </a:rPr>
              <a:t> “Governance” sui servizi territoriali</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933650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676423F0-DF25-C38F-5574-28BA44BF25C3}"/>
              </a:ext>
            </a:extLst>
          </p:cNvPr>
          <p:cNvSpPr txBox="1"/>
          <p:nvPr/>
        </p:nvSpPr>
        <p:spPr>
          <a:xfrm>
            <a:off x="3048828" y="1736229"/>
            <a:ext cx="6097656" cy="390363"/>
          </a:xfrm>
          <a:prstGeom prst="rect">
            <a:avLst/>
          </a:prstGeom>
          <a:noFill/>
        </p:spPr>
        <p:txBody>
          <a:bodyPr wrap="square">
            <a:spAutoFit/>
          </a:bodyPr>
          <a:lstStyle/>
          <a:p>
            <a:pPr algn="ctr">
              <a:lnSpc>
                <a:spcPct val="115000"/>
              </a:lnSpc>
              <a:spcAft>
                <a:spcPts val="1000"/>
              </a:spcAft>
            </a:pPr>
            <a:r>
              <a:rPr lang="it-IT" dirty="0">
                <a:latin typeface="Arial" panose="020B0604020202020204" pitchFamily="34" charset="0"/>
                <a:ea typeface="Calibri" panose="020F0502020204030204" pitchFamily="34" charset="0"/>
                <a:cs typeface="Times New Roman" panose="02020603050405020304" pitchFamily="18" charset="0"/>
              </a:rPr>
              <a:t>3. </a:t>
            </a:r>
            <a:r>
              <a:rPr lang="it-IT" sz="1800" dirty="0">
                <a:effectLst/>
                <a:latin typeface="Arial" panose="020B0604020202020204" pitchFamily="34" charset="0"/>
                <a:ea typeface="Calibri" panose="020F0502020204030204" pitchFamily="34" charset="0"/>
                <a:cs typeface="Times New Roman" panose="02020603050405020304" pitchFamily="18" charset="0"/>
              </a:rPr>
              <a:t>Medicina “difensiva”</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036264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676423F0-DF25-C38F-5574-28BA44BF25C3}"/>
              </a:ext>
            </a:extLst>
          </p:cNvPr>
          <p:cNvSpPr txBox="1"/>
          <p:nvPr/>
        </p:nvSpPr>
        <p:spPr>
          <a:xfrm>
            <a:off x="3048828" y="1736229"/>
            <a:ext cx="6097656" cy="3898503"/>
          </a:xfrm>
          <a:prstGeom prst="rect">
            <a:avLst/>
          </a:prstGeom>
          <a:noFill/>
        </p:spPr>
        <p:txBody>
          <a:bodyPr wrap="square">
            <a:spAutoFit/>
          </a:bodyPr>
          <a:lstStyle/>
          <a:p>
            <a:pPr algn="ctr">
              <a:lnSpc>
                <a:spcPct val="115000"/>
              </a:lnSpc>
              <a:spcAft>
                <a:spcPts val="1000"/>
              </a:spcAft>
            </a:pPr>
            <a:r>
              <a:rPr lang="it-IT" sz="1800" b="1" dirty="0">
                <a:effectLst/>
                <a:latin typeface="Arial" panose="020B0604020202020204" pitchFamily="34" charset="0"/>
                <a:ea typeface="Calibri" panose="020F0502020204030204" pitchFamily="34" charset="0"/>
                <a:cs typeface="Times New Roman" panose="02020603050405020304" pitchFamily="18" charset="0"/>
              </a:rPr>
              <a:t>Sovraffollamento e </a:t>
            </a:r>
            <a:r>
              <a:rPr lang="it-IT" sz="1800" b="1" dirty="0" err="1">
                <a:effectLst/>
                <a:latin typeface="Arial" panose="020B0604020202020204" pitchFamily="34" charset="0"/>
                <a:ea typeface="Calibri" panose="020F0502020204030204" pitchFamily="34" charset="0"/>
                <a:cs typeface="Times New Roman" panose="02020603050405020304" pitchFamily="18" charset="0"/>
              </a:rPr>
              <a:t>Boarding</a:t>
            </a:r>
            <a:endParaRPr lang="it-IT" sz="1800" b="1" dirty="0">
              <a:effectLst/>
              <a:latin typeface="Arial" panose="020B0604020202020204" pitchFamily="34" charset="0"/>
              <a:ea typeface="Calibri" panose="020F0502020204030204" pitchFamily="34" charset="0"/>
              <a:cs typeface="Times New Roman" panose="02020603050405020304" pitchFamily="18" charset="0"/>
            </a:endParaRPr>
          </a:p>
          <a:p>
            <a:pPr>
              <a:lnSpc>
                <a:spcPct val="115000"/>
              </a:lnSpc>
              <a:spcAft>
                <a:spcPts val="1000"/>
              </a:spcAft>
            </a:pPr>
            <a:endParaRPr lang="it-IT" dirty="0">
              <a:latin typeface="Arial" panose="020B0604020202020204" pitchFamily="34" charset="0"/>
              <a:ea typeface="Calibri" panose="020F0502020204030204" pitchFamily="34" charset="0"/>
              <a:cs typeface="Times New Roman" panose="02020603050405020304" pitchFamily="18" charset="0"/>
            </a:endParaRPr>
          </a:p>
          <a:p>
            <a:pPr marL="285750" indent="-285750">
              <a:lnSpc>
                <a:spcPct val="115000"/>
              </a:lnSpc>
              <a:spcAft>
                <a:spcPts val="1000"/>
              </a:spcAft>
              <a:buFont typeface="Arial" panose="020B0604020202020204" pitchFamily="34" charset="0"/>
              <a:buChar char="•"/>
            </a:pPr>
            <a:r>
              <a:rPr lang="it-IT" sz="1800" dirty="0">
                <a:effectLst/>
                <a:latin typeface="Arial" panose="020B0604020202020204" pitchFamily="34" charset="0"/>
                <a:ea typeface="Calibri" panose="020F0502020204030204" pitchFamily="34" charset="0"/>
                <a:cs typeface="Times New Roman" panose="02020603050405020304" pitchFamily="18" charset="0"/>
              </a:rPr>
              <a:t>Ridurre i </a:t>
            </a:r>
            <a:r>
              <a:rPr lang="it-IT" dirty="0">
                <a:latin typeface="Arial" panose="020B0604020202020204" pitchFamily="34" charset="0"/>
                <a:ea typeface="Calibri" panose="020F0502020204030204" pitchFamily="34" charset="0"/>
                <a:cs typeface="Times New Roman" panose="02020603050405020304" pitchFamily="18" charset="0"/>
              </a:rPr>
              <a:t>ricoveri e gli approfondimenti medico-diagnostici per patologie acute a non acute di pazienti che afferiscono al PS</a:t>
            </a:r>
            <a:r>
              <a:rPr lang="it-IT" sz="1800" dirty="0">
                <a:effectLst/>
                <a:latin typeface="Arial" panose="020B0604020202020204" pitchFamily="34" charset="0"/>
                <a:ea typeface="Calibri" panose="020F0502020204030204" pitchFamily="34" charset="0"/>
                <a:cs typeface="Times New Roman" panose="02020603050405020304" pitchFamily="18" charset="0"/>
              </a:rPr>
              <a:t>, pratica che purtroppo è aumentata dopo l’introduzione della Legge Gelli-Bianco, </a:t>
            </a:r>
            <a:r>
              <a:rPr lang="it-IT" dirty="0">
                <a:latin typeface="Arial" panose="020B0604020202020204" pitchFamily="34" charset="0"/>
                <a:ea typeface="Calibri" panose="020F0502020204030204" pitchFamily="34" charset="0"/>
                <a:cs typeface="Times New Roman" panose="02020603050405020304" pitchFamily="18" charset="0"/>
              </a:rPr>
              <a:t>nel timore di complicanze medico-legali. </a:t>
            </a:r>
          </a:p>
          <a:p>
            <a:pPr>
              <a:lnSpc>
                <a:spcPct val="115000"/>
              </a:lnSpc>
              <a:spcAft>
                <a:spcPts val="1000"/>
              </a:spcAft>
            </a:pPr>
            <a:endParaRPr lang="it-IT" dirty="0">
              <a:latin typeface="Arial" panose="020B0604020202020204" pitchFamily="34" charset="0"/>
              <a:ea typeface="Calibri" panose="020F0502020204030204" pitchFamily="34" charset="0"/>
              <a:cs typeface="Times New Roman" panose="02020603050405020304" pitchFamily="18" charset="0"/>
            </a:endParaRPr>
          </a:p>
          <a:p>
            <a:pPr>
              <a:lnSpc>
                <a:spcPct val="115000"/>
              </a:lnSpc>
              <a:spcAft>
                <a:spcPts val="1000"/>
              </a:spcAft>
            </a:pPr>
            <a:endParaRPr lang="it-IT" dirty="0">
              <a:latin typeface="Arial" panose="020B0604020202020204" pitchFamily="34" charset="0"/>
              <a:ea typeface="Calibri" panose="020F0502020204030204" pitchFamily="34" charset="0"/>
              <a:cs typeface="Times New Roman" panose="02020603050405020304" pitchFamily="18" charset="0"/>
            </a:endParaRPr>
          </a:p>
          <a:p>
            <a:pPr marL="285750" indent="-285750">
              <a:lnSpc>
                <a:spcPct val="115000"/>
              </a:lnSpc>
              <a:spcAft>
                <a:spcPts val="1000"/>
              </a:spcAft>
              <a:buFont typeface="Arial" panose="020B0604020202020204" pitchFamily="34" charset="0"/>
              <a:buChar char="•"/>
            </a:pPr>
            <a:r>
              <a:rPr lang="it-IT" dirty="0">
                <a:latin typeface="Arial" panose="020B0604020202020204" pitchFamily="34" charset="0"/>
                <a:ea typeface="Calibri" panose="020F0502020204030204" pitchFamily="34" charset="0"/>
                <a:cs typeface="Times New Roman" panose="02020603050405020304" pitchFamily="18" charset="0"/>
              </a:rPr>
              <a:t>D</a:t>
            </a:r>
            <a:r>
              <a:rPr lang="it-IT" sz="1800" dirty="0">
                <a:effectLst/>
                <a:latin typeface="Arial" panose="020B0604020202020204" pitchFamily="34" charset="0"/>
                <a:ea typeface="Calibri" panose="020F0502020204030204" pitchFamily="34" charset="0"/>
                <a:cs typeface="Times New Roman" panose="02020603050405020304" pitchFamily="18" charset="0"/>
              </a:rPr>
              <a:t>epenalizzazione dell’atto medico?</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825239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asellaDiTesto 8">
            <a:extLst>
              <a:ext uri="{FF2B5EF4-FFF2-40B4-BE49-F238E27FC236}">
                <a16:creationId xmlns:a16="http://schemas.microsoft.com/office/drawing/2014/main" id="{EB792F8B-07B9-5D81-2072-F951AADD7A73}"/>
              </a:ext>
            </a:extLst>
          </p:cNvPr>
          <p:cNvSpPr txBox="1"/>
          <p:nvPr/>
        </p:nvSpPr>
        <p:spPr>
          <a:xfrm>
            <a:off x="1192696" y="1003977"/>
            <a:ext cx="8955156" cy="5296835"/>
          </a:xfrm>
          <a:prstGeom prst="rect">
            <a:avLst/>
          </a:prstGeom>
          <a:noFill/>
        </p:spPr>
        <p:txBody>
          <a:bodyPr wrap="square">
            <a:spAutoFit/>
          </a:bodyPr>
          <a:lstStyle/>
          <a:p>
            <a:pPr marL="285750" indent="-285750">
              <a:lnSpc>
                <a:spcPct val="115000"/>
              </a:lnSpc>
              <a:spcAft>
                <a:spcPts val="1000"/>
              </a:spcAft>
              <a:buFont typeface="Arial" panose="020B0604020202020204" pitchFamily="34" charset="0"/>
              <a:buChar char="•"/>
            </a:pPr>
            <a:r>
              <a:rPr lang="it-IT" sz="1800" dirty="0">
                <a:effectLst/>
                <a:latin typeface="Arial" panose="020B0604020202020204" pitchFamily="34" charset="0"/>
                <a:ea typeface="Calibri" panose="020F0502020204030204" pitchFamily="34" charset="0"/>
                <a:cs typeface="Times New Roman" panose="02020603050405020304" pitchFamily="18" charset="0"/>
              </a:rPr>
              <a:t>Le strutture di pronto soccorso rappresentano l’interfaccia tra i cittadini e le strutture del SSN, garantendo l’accesso ai ricoveri in regime d’urgenza quando necessario, l’impostazione di un corretto percorso di diagnosi o di cura extraospedaliere laddove il ricovero in ospedale non sia necessario e conseguentemente vigila sul corretto utilizzo delle strutture ospedaliere e sulla corretta applicazione dei livelli essenziali di assistenza sanitaria. </a:t>
            </a:r>
          </a:p>
          <a:p>
            <a:pPr marL="285750" indent="-285750">
              <a:lnSpc>
                <a:spcPct val="115000"/>
              </a:lnSpc>
              <a:spcAft>
                <a:spcPts val="1000"/>
              </a:spcAft>
              <a:buFont typeface="Arial" panose="020B0604020202020204" pitchFamily="34" charset="0"/>
              <a:buChar char="•"/>
            </a:pPr>
            <a:r>
              <a:rPr lang="it-IT" sz="1800" b="1" i="1" dirty="0">
                <a:effectLst/>
                <a:latin typeface="Arial" panose="020B0604020202020204" pitchFamily="34" charset="0"/>
                <a:ea typeface="Calibri" panose="020F0502020204030204" pitchFamily="34" charset="0"/>
                <a:cs typeface="Times New Roman" panose="02020603050405020304" pitchFamily="18" charset="0"/>
              </a:rPr>
              <a:t>L’integrazione delle risorse e dei percorsi tra le strutture di pronto soccorso e del sistema </a:t>
            </a:r>
            <a:r>
              <a:rPr lang="it-IT" sz="1800" b="1" i="1" dirty="0" err="1">
                <a:effectLst/>
                <a:latin typeface="Arial" panose="020B0604020202020204" pitchFamily="34" charset="0"/>
                <a:ea typeface="Calibri" panose="020F0502020204030204" pitchFamily="34" charset="0"/>
                <a:cs typeface="Times New Roman" panose="02020603050405020304" pitchFamily="18" charset="0"/>
              </a:rPr>
              <a:t>preospedaliero</a:t>
            </a:r>
            <a:r>
              <a:rPr lang="it-IT" sz="1800" b="1" i="1" dirty="0">
                <a:effectLst/>
                <a:latin typeface="Arial" panose="020B0604020202020204" pitchFamily="34" charset="0"/>
                <a:ea typeface="Calibri" panose="020F0502020204030204" pitchFamily="34" charset="0"/>
                <a:cs typeface="Times New Roman" panose="02020603050405020304" pitchFamily="18" charset="0"/>
              </a:rPr>
              <a:t> </a:t>
            </a:r>
            <a:r>
              <a:rPr lang="it-IT" sz="1800" dirty="0">
                <a:effectLst/>
                <a:latin typeface="Arial" panose="020B0604020202020204" pitchFamily="34" charset="0"/>
                <a:ea typeface="Calibri" panose="020F0502020204030204" pitchFamily="34" charset="0"/>
                <a:cs typeface="Times New Roman" panose="02020603050405020304" pitchFamily="18" charset="0"/>
              </a:rPr>
              <a:t>di emergenza sanitaria è fondamentale per garantire </a:t>
            </a:r>
            <a:r>
              <a:rPr lang="it-IT" sz="1800" i="1" dirty="0">
                <a:effectLst/>
                <a:latin typeface="Arial" panose="020B0604020202020204" pitchFamily="34" charset="0"/>
                <a:ea typeface="Calibri" panose="020F0502020204030204" pitchFamily="34" charset="0"/>
                <a:cs typeface="Times New Roman" panose="02020603050405020304" pitchFamily="18" charset="0"/>
              </a:rPr>
              <a:t>l’appropriatezza e il coordinamento del flusso dal territorio all’ospedale</a:t>
            </a:r>
            <a:r>
              <a:rPr lang="it-IT" sz="1800" dirty="0">
                <a:effectLst/>
                <a:latin typeface="Arial" panose="020B0604020202020204" pitchFamily="34" charset="0"/>
                <a:ea typeface="Calibri" panose="020F0502020204030204" pitchFamily="34" charset="0"/>
                <a:cs typeface="Times New Roman" panose="02020603050405020304" pitchFamily="18" charset="0"/>
              </a:rPr>
              <a:t>, consentendo inoltre la </a:t>
            </a:r>
            <a:r>
              <a:rPr lang="it-IT" sz="1800" i="1" dirty="0">
                <a:effectLst/>
                <a:latin typeface="Arial" panose="020B0604020202020204" pitchFamily="34" charset="0"/>
                <a:ea typeface="Calibri" panose="020F0502020204030204" pitchFamily="34" charset="0"/>
                <a:cs typeface="Times New Roman" panose="02020603050405020304" pitchFamily="18" charset="0"/>
              </a:rPr>
              <a:t>piena valorizzazione del personale</a:t>
            </a:r>
            <a:r>
              <a:rPr lang="it-IT" sz="1800" dirty="0">
                <a:effectLst/>
                <a:latin typeface="Arial" panose="020B0604020202020204" pitchFamily="34" charset="0"/>
                <a:ea typeface="Calibri" panose="020F0502020204030204" pitchFamily="34" charset="0"/>
                <a:cs typeface="Times New Roman" panose="02020603050405020304" pitchFamily="18" charset="0"/>
              </a:rPr>
              <a:t>, attraverso la diversificazione delle attività, e </a:t>
            </a:r>
            <a:r>
              <a:rPr lang="it-IT" sz="1800" i="1" dirty="0">
                <a:effectLst/>
                <a:latin typeface="Arial" panose="020B0604020202020204" pitchFamily="34" charset="0"/>
                <a:ea typeface="Calibri" panose="020F0502020204030204" pitchFamily="34" charset="0"/>
                <a:cs typeface="Times New Roman" panose="02020603050405020304" pitchFamily="18" charset="0"/>
              </a:rPr>
              <a:t>rendendo sostenibile l’attività  professionali operanti nel sistema, la standardizzazione dei criteri di reclutamento e dei livelli formativi</a:t>
            </a:r>
            <a:r>
              <a:rPr lang="it-IT" sz="1800" dirty="0">
                <a:effectLst/>
                <a:latin typeface="Arial" panose="020B0604020202020204" pitchFamily="34" charset="0"/>
                <a:ea typeface="Calibri" panose="020F0502020204030204" pitchFamily="34" charset="0"/>
                <a:cs typeface="Times New Roman" panose="02020603050405020304" pitchFamily="18" charset="0"/>
              </a:rPr>
              <a:t>, contrastando le forme atipiche di reclutamento e in generale le distorsioni derivanti da forme di esternalizzazione impropria riferite ad attività assistenziali di pronto soccorso, così come indicato anche nel decreto-legge 30 marzo 2023, n. 34, convertito, con modificazioni, dalla legge 26 maggio 2023, n. 56.”</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545767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D88DBBB0-E0BF-942B-CA27-850C9CFB2AD2}"/>
              </a:ext>
            </a:extLst>
          </p:cNvPr>
          <p:cNvSpPr txBox="1"/>
          <p:nvPr/>
        </p:nvSpPr>
        <p:spPr>
          <a:xfrm>
            <a:off x="3048828" y="3233819"/>
            <a:ext cx="6097656" cy="423514"/>
          </a:xfrm>
          <a:prstGeom prst="rect">
            <a:avLst/>
          </a:prstGeom>
          <a:noFill/>
        </p:spPr>
        <p:txBody>
          <a:bodyPr wrap="square">
            <a:spAutoFit/>
          </a:bodyPr>
          <a:lstStyle/>
          <a:p>
            <a:pPr marL="342900" lvl="0" indent="-342900">
              <a:lnSpc>
                <a:spcPct val="115000"/>
              </a:lnSpc>
              <a:spcAft>
                <a:spcPts val="1000"/>
              </a:spcAft>
              <a:buFont typeface="+mj-lt"/>
              <a:buAutoNum type="arabicPeriod"/>
            </a:pPr>
            <a:r>
              <a:rPr lang="it-IT" sz="2000" dirty="0">
                <a:effectLst/>
                <a:latin typeface="Arial" panose="020B0604020202020204" pitchFamily="34" charset="0"/>
                <a:ea typeface="Calibri" panose="020F0502020204030204" pitchFamily="34" charset="0"/>
                <a:cs typeface="Times New Roman" panose="02020603050405020304" pitchFamily="18" charset="0"/>
              </a:rPr>
              <a:t>Carenza di personale sanitario / formazione </a:t>
            </a: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513981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90267EE1-FDF1-3C65-B0F7-A0FC3DEE7B3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59159" y="1439166"/>
            <a:ext cx="3939050" cy="18342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 name="Rettangolo 4">
            <a:extLst>
              <a:ext uri="{FF2B5EF4-FFF2-40B4-BE49-F238E27FC236}">
                <a16:creationId xmlns:a16="http://schemas.microsoft.com/office/drawing/2014/main" id="{C0A886B0-1ED2-EE13-44E5-998D1FCF2515}"/>
              </a:ext>
            </a:extLst>
          </p:cNvPr>
          <p:cNvSpPr/>
          <p:nvPr/>
        </p:nvSpPr>
        <p:spPr>
          <a:xfrm>
            <a:off x="4680410" y="1519126"/>
            <a:ext cx="7511589" cy="1754327"/>
          </a:xfrm>
          <a:prstGeom prst="rect">
            <a:avLst/>
          </a:prstGeom>
        </p:spPr>
        <p:txBody>
          <a:bodyPr wrap="square">
            <a:spAutoFit/>
          </a:bodyPr>
          <a:lstStyle/>
          <a:p>
            <a:r>
              <a:rPr lang="it-IT" dirty="0">
                <a:latin typeface="Arial"/>
                <a:cs typeface="Arial"/>
              </a:rPr>
              <a:t>2.1 THE SPECIALTY OF EMERGENCY MEDICINE</a:t>
            </a:r>
          </a:p>
          <a:p>
            <a:r>
              <a:rPr lang="it-IT" dirty="0">
                <a:latin typeface="Arial"/>
                <a:cs typeface="Arial"/>
              </a:rPr>
              <a:t>Emergency Medicine is a medical specialty based on the knowledge and skills required for the prevention, diagnosis and management of the acute and urgent aspects of illness and injury affecting patients of all age groups with a full spectrum of undifferentiated physical and behavioural disorders</a:t>
            </a:r>
          </a:p>
        </p:txBody>
      </p:sp>
      <p:sp>
        <p:nvSpPr>
          <p:cNvPr id="6" name="Rettangolo 5">
            <a:extLst>
              <a:ext uri="{FF2B5EF4-FFF2-40B4-BE49-F238E27FC236}">
                <a16:creationId xmlns:a16="http://schemas.microsoft.com/office/drawing/2014/main" id="{5E60885A-D0CE-775E-DB43-4A967B184A82}"/>
              </a:ext>
            </a:extLst>
          </p:cNvPr>
          <p:cNvSpPr/>
          <p:nvPr/>
        </p:nvSpPr>
        <p:spPr>
          <a:xfrm>
            <a:off x="635031" y="3459098"/>
            <a:ext cx="11201606" cy="1200329"/>
          </a:xfrm>
          <a:prstGeom prst="rect">
            <a:avLst/>
          </a:prstGeom>
        </p:spPr>
        <p:txBody>
          <a:bodyPr wrap="square">
            <a:spAutoFit/>
          </a:bodyPr>
          <a:lstStyle/>
          <a:p>
            <a:r>
              <a:rPr lang="it-IT" dirty="0">
                <a:latin typeface="Arial"/>
                <a:cs typeface="Arial"/>
              </a:rPr>
              <a:t>4.1 TRAINING STRUCTURE</a:t>
            </a:r>
          </a:p>
          <a:p>
            <a:r>
              <a:rPr lang="it-IT" dirty="0">
                <a:latin typeface="Arial"/>
                <a:cs typeface="Arial"/>
              </a:rPr>
              <a:t>Each Training Programme (TP) must be recognised at national level in accordance with EU legislation as well as UEMS recommendations. Emergency Medicine trainers and training Departments must be accredited in conformity with national and European standards.</a:t>
            </a:r>
          </a:p>
        </p:txBody>
      </p:sp>
      <p:sp>
        <p:nvSpPr>
          <p:cNvPr id="7" name="Rettangolo 6">
            <a:extLst>
              <a:ext uri="{FF2B5EF4-FFF2-40B4-BE49-F238E27FC236}">
                <a16:creationId xmlns:a16="http://schemas.microsoft.com/office/drawing/2014/main" id="{499760C3-53A4-2717-43BA-3007E88543A8}"/>
              </a:ext>
            </a:extLst>
          </p:cNvPr>
          <p:cNvSpPr/>
          <p:nvPr/>
        </p:nvSpPr>
        <p:spPr>
          <a:xfrm>
            <a:off x="559159" y="4796768"/>
            <a:ext cx="11230436" cy="1200329"/>
          </a:xfrm>
          <a:prstGeom prst="rect">
            <a:avLst/>
          </a:prstGeom>
        </p:spPr>
        <p:txBody>
          <a:bodyPr wrap="square">
            <a:spAutoFit/>
          </a:bodyPr>
          <a:lstStyle/>
          <a:p>
            <a:r>
              <a:rPr lang="it-IT" dirty="0">
                <a:latin typeface="Arial"/>
                <a:cs typeface="Arial"/>
              </a:rPr>
              <a:t>4.1.2.DURATION OF TRAINING</a:t>
            </a:r>
          </a:p>
          <a:p>
            <a:r>
              <a:rPr lang="it-IT" dirty="0">
                <a:latin typeface="Arial"/>
                <a:cs typeface="Arial"/>
              </a:rPr>
              <a:t>European medical specialty training in Emergency Medicine is governed by the EU Directive 2005/36/EC and is set at a minimum of 5 years of fulltime training as a primary medical specialty [1]. Within the 5 years of Emergency Medicine training a minimum of 3 years must be spent in an Emergency Department</a:t>
            </a:r>
          </a:p>
        </p:txBody>
      </p:sp>
    </p:spTree>
    <p:extLst>
      <p:ext uri="{BB962C8B-B14F-4D97-AF65-F5344CB8AC3E}">
        <p14:creationId xmlns:p14="http://schemas.microsoft.com/office/powerpoint/2010/main" val="32595369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00F16C6C-BFAD-5080-9F3D-A70149062249}"/>
              </a:ext>
            </a:extLst>
          </p:cNvPr>
          <p:cNvPicPr>
            <a:picLocks noChangeAspect="1"/>
          </p:cNvPicPr>
          <p:nvPr/>
        </p:nvPicPr>
        <p:blipFill>
          <a:blip r:embed="rId2"/>
          <a:stretch>
            <a:fillRect/>
          </a:stretch>
        </p:blipFill>
        <p:spPr>
          <a:xfrm>
            <a:off x="2080365" y="1683873"/>
            <a:ext cx="3781345" cy="4585664"/>
          </a:xfrm>
          <a:prstGeom prst="rect">
            <a:avLst/>
          </a:prstGeom>
        </p:spPr>
      </p:pic>
      <p:sp>
        <p:nvSpPr>
          <p:cNvPr id="5" name="CasellaDiTesto 4">
            <a:extLst>
              <a:ext uri="{FF2B5EF4-FFF2-40B4-BE49-F238E27FC236}">
                <a16:creationId xmlns:a16="http://schemas.microsoft.com/office/drawing/2014/main" id="{140F3C51-4239-7D3C-24D7-22566B25BB18}"/>
              </a:ext>
            </a:extLst>
          </p:cNvPr>
          <p:cNvSpPr txBox="1"/>
          <p:nvPr/>
        </p:nvSpPr>
        <p:spPr>
          <a:xfrm>
            <a:off x="5943599" y="3064933"/>
            <a:ext cx="1794933" cy="646331"/>
          </a:xfrm>
          <a:prstGeom prst="rect">
            <a:avLst/>
          </a:prstGeom>
          <a:noFill/>
        </p:spPr>
        <p:txBody>
          <a:bodyPr wrap="square" rtlCol="0">
            <a:spAutoFit/>
          </a:bodyPr>
          <a:lstStyle/>
          <a:p>
            <a:r>
              <a:rPr lang="it-IT" dirty="0">
                <a:solidFill>
                  <a:srgbClr val="FF0000"/>
                </a:solidFill>
                <a:latin typeface="Arial"/>
                <a:cs typeface="Arial"/>
              </a:rPr>
              <a:t>11 sedi</a:t>
            </a:r>
          </a:p>
          <a:p>
            <a:r>
              <a:rPr lang="it-IT" dirty="0">
                <a:solidFill>
                  <a:srgbClr val="FF0000"/>
                </a:solidFill>
                <a:latin typeface="Arial"/>
                <a:cs typeface="Arial"/>
              </a:rPr>
              <a:t>“borse”: 25 (+3)</a:t>
            </a:r>
          </a:p>
        </p:txBody>
      </p:sp>
      <p:pic>
        <p:nvPicPr>
          <p:cNvPr id="6" name="Immagine 5">
            <a:extLst>
              <a:ext uri="{FF2B5EF4-FFF2-40B4-BE49-F238E27FC236}">
                <a16:creationId xmlns:a16="http://schemas.microsoft.com/office/drawing/2014/main" id="{02797F15-6B75-1AAB-09B8-49AEE5572349}"/>
              </a:ext>
            </a:extLst>
          </p:cNvPr>
          <p:cNvPicPr>
            <a:picLocks noChangeAspect="1"/>
          </p:cNvPicPr>
          <p:nvPr/>
        </p:nvPicPr>
        <p:blipFill>
          <a:blip r:embed="rId3"/>
          <a:stretch>
            <a:fillRect/>
          </a:stretch>
        </p:blipFill>
        <p:spPr>
          <a:xfrm>
            <a:off x="1261533" y="1198033"/>
            <a:ext cx="5952067" cy="621858"/>
          </a:xfrm>
          <a:prstGeom prst="rect">
            <a:avLst/>
          </a:prstGeom>
        </p:spPr>
      </p:pic>
      <p:pic>
        <p:nvPicPr>
          <p:cNvPr id="7" name="Immagine 6">
            <a:extLst>
              <a:ext uri="{FF2B5EF4-FFF2-40B4-BE49-F238E27FC236}">
                <a16:creationId xmlns:a16="http://schemas.microsoft.com/office/drawing/2014/main" id="{138AFEC5-F7D6-1027-B210-D00DED558B96}"/>
              </a:ext>
            </a:extLst>
          </p:cNvPr>
          <p:cNvPicPr>
            <a:picLocks noChangeAspect="1"/>
          </p:cNvPicPr>
          <p:nvPr/>
        </p:nvPicPr>
        <p:blipFill>
          <a:blip r:embed="rId4"/>
          <a:stretch>
            <a:fillRect/>
          </a:stretch>
        </p:blipFill>
        <p:spPr>
          <a:xfrm>
            <a:off x="8889615" y="1435100"/>
            <a:ext cx="2863956" cy="4902200"/>
          </a:xfrm>
          <a:prstGeom prst="rect">
            <a:avLst/>
          </a:prstGeom>
        </p:spPr>
      </p:pic>
      <p:pic>
        <p:nvPicPr>
          <p:cNvPr id="8" name="Immagine 7">
            <a:extLst>
              <a:ext uri="{FF2B5EF4-FFF2-40B4-BE49-F238E27FC236}">
                <a16:creationId xmlns:a16="http://schemas.microsoft.com/office/drawing/2014/main" id="{409F09FB-73BC-5515-E0E3-C2321B4AAD8B}"/>
              </a:ext>
            </a:extLst>
          </p:cNvPr>
          <p:cNvPicPr>
            <a:picLocks noChangeAspect="1"/>
          </p:cNvPicPr>
          <p:nvPr/>
        </p:nvPicPr>
        <p:blipFill>
          <a:blip r:embed="rId5"/>
          <a:stretch>
            <a:fillRect/>
          </a:stretch>
        </p:blipFill>
        <p:spPr>
          <a:xfrm>
            <a:off x="6870700" y="1663700"/>
            <a:ext cx="1955800" cy="1046791"/>
          </a:xfrm>
          <a:prstGeom prst="rect">
            <a:avLst/>
          </a:prstGeom>
        </p:spPr>
      </p:pic>
    </p:spTree>
    <p:extLst>
      <p:ext uri="{BB962C8B-B14F-4D97-AF65-F5344CB8AC3E}">
        <p14:creationId xmlns:p14="http://schemas.microsoft.com/office/powerpoint/2010/main" val="40860908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5253661D-CF95-1B62-3B66-754027704A15}"/>
              </a:ext>
            </a:extLst>
          </p:cNvPr>
          <p:cNvPicPr>
            <a:picLocks noChangeAspect="1"/>
          </p:cNvPicPr>
          <p:nvPr/>
        </p:nvPicPr>
        <p:blipFill rotWithShape="1">
          <a:blip r:embed="rId2"/>
          <a:srcRect l="2671" b="9323"/>
          <a:stretch/>
        </p:blipFill>
        <p:spPr>
          <a:xfrm rot="5400000">
            <a:off x="6060283" y="1430159"/>
            <a:ext cx="5218825" cy="4715594"/>
          </a:xfrm>
          <a:prstGeom prst="rect">
            <a:avLst/>
          </a:prstGeom>
        </p:spPr>
      </p:pic>
      <p:pic>
        <p:nvPicPr>
          <p:cNvPr id="5" name="Immagine 4">
            <a:extLst>
              <a:ext uri="{FF2B5EF4-FFF2-40B4-BE49-F238E27FC236}">
                <a16:creationId xmlns:a16="http://schemas.microsoft.com/office/drawing/2014/main" id="{AEC80927-8013-34F9-E2E8-4D2F0F79262F}"/>
              </a:ext>
            </a:extLst>
          </p:cNvPr>
          <p:cNvPicPr>
            <a:picLocks noChangeAspect="1"/>
          </p:cNvPicPr>
          <p:nvPr/>
        </p:nvPicPr>
        <p:blipFill rotWithShape="1">
          <a:blip r:embed="rId3"/>
          <a:srcRect l="4645" r="4656"/>
          <a:stretch/>
        </p:blipFill>
        <p:spPr>
          <a:xfrm rot="5400000">
            <a:off x="762182" y="1698218"/>
            <a:ext cx="4423325" cy="4532087"/>
          </a:xfrm>
          <a:prstGeom prst="rect">
            <a:avLst/>
          </a:prstGeom>
        </p:spPr>
      </p:pic>
    </p:spTree>
    <p:extLst>
      <p:ext uri="{BB962C8B-B14F-4D97-AF65-F5344CB8AC3E}">
        <p14:creationId xmlns:p14="http://schemas.microsoft.com/office/powerpoint/2010/main" val="21691945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4">
            <a:extLst>
              <a:ext uri="{FF2B5EF4-FFF2-40B4-BE49-F238E27FC236}">
                <a16:creationId xmlns:a16="http://schemas.microsoft.com/office/drawing/2014/main" id="{5CAE7E05-CC02-53ED-EDD3-20D4CF8F1C72}"/>
              </a:ext>
            </a:extLst>
          </p:cNvPr>
          <p:cNvSpPr>
            <a:spLocks noGrp="1"/>
          </p:cNvSpPr>
          <p:nvPr>
            <p:ph type="title"/>
          </p:nvPr>
        </p:nvSpPr>
        <p:spPr>
          <a:xfrm>
            <a:off x="1829371" y="576675"/>
            <a:ext cx="2473198" cy="665162"/>
          </a:xfrm>
        </p:spPr>
        <p:txBody>
          <a:bodyPr vert="horz" lIns="91440" tIns="45720" rIns="91440" bIns="45720" rtlCol="0" anchor="ctr">
            <a:normAutofit/>
          </a:bodyPr>
          <a:lstStyle/>
          <a:p>
            <a:pPr algn="ctr"/>
            <a:r>
              <a:rPr lang="it-IT" sz="1800" b="1" dirty="0">
                <a:solidFill>
                  <a:srgbClr val="335B74"/>
                </a:solidFill>
                <a:latin typeface="Arial"/>
                <a:cs typeface="Arial"/>
              </a:rPr>
              <a:t>Legge 30 dicembre 2018, n. 145</a:t>
            </a:r>
          </a:p>
        </p:txBody>
      </p:sp>
      <p:sp>
        <p:nvSpPr>
          <p:cNvPr id="3" name="Segnaposto contenuto 3">
            <a:extLst>
              <a:ext uri="{FF2B5EF4-FFF2-40B4-BE49-F238E27FC236}">
                <a16:creationId xmlns:a16="http://schemas.microsoft.com/office/drawing/2014/main" id="{6F90282A-D7D4-8D5A-CAB3-CC36078BC652}"/>
              </a:ext>
            </a:extLst>
          </p:cNvPr>
          <p:cNvSpPr txBox="1">
            <a:spLocks/>
          </p:cNvSpPr>
          <p:nvPr/>
        </p:nvSpPr>
        <p:spPr>
          <a:xfrm>
            <a:off x="579783" y="1487005"/>
            <a:ext cx="5622235" cy="4525963"/>
          </a:xfrm>
          <a:prstGeom prst="rect">
            <a:avLst/>
          </a:prstGeom>
        </p:spPr>
        <p:txBody>
          <a:bodyPr>
            <a:noAutofit/>
          </a:bodyPr>
          <a:lst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a:lstStyle>
          <a:p>
            <a:r>
              <a:rPr lang="it-IT" sz="1400" dirty="0">
                <a:latin typeface="Arial"/>
                <a:cs typeface="Arial"/>
              </a:rPr>
              <a:t>Lo specializzando viene assunto dall’azienda ospedaliera o sanitaria, secondo quanto riportato nel D.L. 35 del 2019, previa dichiarazione di idoneità/inidoneità alla mansione, opportunamente motivata, da parte del Consiglio di Scuola di Specializzazione. </a:t>
            </a:r>
          </a:p>
          <a:p>
            <a:r>
              <a:rPr lang="it-IT" sz="1400" dirty="0">
                <a:latin typeface="Arial"/>
                <a:cs typeface="Arial"/>
              </a:rPr>
              <a:t>Lo specializzando andrebbe assunto preferibilmente da una struttura ospedaliera facente parte della rete formativa della Scuola di Specializzazione. Solo in presenza di comprovate necessità, previa autorizzazione da parte del Consiglio di Scuola, lo specializzando potrà essere assunto da strutture extra-rete formativa. In tali casi, il Direttore Generale della struttura ospedaliera ospitante dovrà dichiarare di essere in grado di completare la formazione dello specializzando, nello specifico,</a:t>
            </a:r>
          </a:p>
          <a:p>
            <a:r>
              <a:rPr lang="it-IT" sz="1400" dirty="0">
                <a:latin typeface="Arial"/>
                <a:cs typeface="Arial"/>
              </a:rPr>
              <a:t> </a:t>
            </a:r>
            <a:r>
              <a:rPr lang="it-IT" sz="1400" b="1" i="1" dirty="0">
                <a:latin typeface="Arial"/>
                <a:cs typeface="Arial"/>
              </a:rPr>
              <a:t>Il Direttore dell’UO che accoglierà lo specializzando dovrà essere nominato tutor da parte del Consiglio della Scuola di Specializzazione e provvedere al completamento della formazione professionalizzante in accordo con quanto stabilito dal Consiglio stesso. </a:t>
            </a:r>
          </a:p>
          <a:p>
            <a:endParaRPr lang="it-IT" sz="1400" dirty="0">
              <a:latin typeface="Arial"/>
              <a:cs typeface="Arial"/>
            </a:endParaRPr>
          </a:p>
        </p:txBody>
      </p:sp>
      <p:sp>
        <p:nvSpPr>
          <p:cNvPr id="6" name="Titolo 1">
            <a:extLst>
              <a:ext uri="{FF2B5EF4-FFF2-40B4-BE49-F238E27FC236}">
                <a16:creationId xmlns:a16="http://schemas.microsoft.com/office/drawing/2014/main" id="{8920F4A9-42E0-3C5D-9A41-B5B8D4102019}"/>
              </a:ext>
            </a:extLst>
          </p:cNvPr>
          <p:cNvSpPr txBox="1">
            <a:spLocks/>
          </p:cNvSpPr>
          <p:nvPr/>
        </p:nvSpPr>
        <p:spPr>
          <a:xfrm>
            <a:off x="7110743" y="337756"/>
            <a:ext cx="3060333"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it-IT" sz="1800" b="1" dirty="0">
                <a:solidFill>
                  <a:srgbClr val="335B74"/>
                </a:solidFill>
                <a:latin typeface="Arial"/>
                <a:cs typeface="Arial"/>
              </a:rPr>
              <a:t>Il decreto “bollette”</a:t>
            </a:r>
          </a:p>
        </p:txBody>
      </p:sp>
      <p:sp>
        <p:nvSpPr>
          <p:cNvPr id="7" name="Segnaposto contenuto 2">
            <a:extLst>
              <a:ext uri="{FF2B5EF4-FFF2-40B4-BE49-F238E27FC236}">
                <a16:creationId xmlns:a16="http://schemas.microsoft.com/office/drawing/2014/main" id="{C50C16A7-609C-4FEA-F88F-80755C0603EC}"/>
              </a:ext>
            </a:extLst>
          </p:cNvPr>
          <p:cNvSpPr txBox="1">
            <a:spLocks/>
          </p:cNvSpPr>
          <p:nvPr/>
        </p:nvSpPr>
        <p:spPr>
          <a:xfrm>
            <a:off x="6470373" y="1782764"/>
            <a:ext cx="5019261" cy="4525963"/>
          </a:xfrm>
          <a:prstGeom prst="rect">
            <a:avLst/>
          </a:prstGeom>
        </p:spPr>
        <p:txBody>
          <a:bodyPr>
            <a:noAutofit/>
          </a:bodyPr>
          <a:lst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a:lstStyle>
          <a:p>
            <a:r>
              <a:rPr lang="it-IT" sz="1400" dirty="0">
                <a:latin typeface="Arial"/>
                <a:cs typeface="Arial"/>
              </a:rPr>
              <a:t>Fino al 31 dicembre 2025, in via sperimentale, ….., </a:t>
            </a:r>
            <a:r>
              <a:rPr lang="it-IT" sz="1400" b="1" dirty="0">
                <a:latin typeface="Arial"/>
                <a:cs typeface="Arial"/>
              </a:rPr>
              <a:t>i medici in formazione specialistica </a:t>
            </a:r>
            <a:r>
              <a:rPr lang="it-IT" sz="1400" dirty="0">
                <a:latin typeface="Arial"/>
                <a:cs typeface="Arial"/>
              </a:rPr>
              <a:t>regolarmente iscritti al relativo corso di studi possono assumere, </a:t>
            </a:r>
            <a:r>
              <a:rPr lang="it-IT" sz="1400" b="1" dirty="0">
                <a:latin typeface="Arial"/>
                <a:cs typeface="Arial"/>
              </a:rPr>
              <a:t>su base volontaria e al di fuori dall’orario dedicato alla formazione</a:t>
            </a:r>
            <a:r>
              <a:rPr lang="it-IT" sz="1400" dirty="0">
                <a:latin typeface="Arial"/>
                <a:cs typeface="Arial"/>
              </a:rPr>
              <a:t>, incarichi libero-professionali, anche di collaborazione coordinata e continuativa, presso i servizi di emergenza-urgenza ospedalieri del servizio sanitario nazionale, per un </a:t>
            </a:r>
            <a:r>
              <a:rPr lang="it-IT" sz="1400" b="1" dirty="0">
                <a:latin typeface="Arial"/>
                <a:cs typeface="Arial"/>
              </a:rPr>
              <a:t>massimo di 8 ore settimanali</a:t>
            </a:r>
            <a:r>
              <a:rPr lang="it-IT" sz="1400" dirty="0">
                <a:latin typeface="Arial"/>
                <a:cs typeface="Arial"/>
              </a:rPr>
              <a:t>.</a:t>
            </a:r>
          </a:p>
          <a:p>
            <a:r>
              <a:rPr lang="it-IT" sz="1400" dirty="0">
                <a:latin typeface="Arial"/>
                <a:cs typeface="Arial"/>
              </a:rPr>
              <a:t> L’attività libero-professionale che i medici in formazione specialistica è coerente con l'anno di corso di studi superato e con il livello di competenze e di autonomia raggiunto dallo specializzando con un compenso orario, che integra la remunerazione prevista per la formazione specialistica, pari a 40 euro lordi comprensivi di tutti gli oneri fiscali, previdenziali</a:t>
            </a:r>
          </a:p>
          <a:p>
            <a:endParaRPr lang="it-IT" sz="1400" dirty="0">
              <a:latin typeface="Arial"/>
              <a:cs typeface="Arial"/>
            </a:endParaRPr>
          </a:p>
        </p:txBody>
      </p:sp>
    </p:spTree>
    <p:extLst>
      <p:ext uri="{BB962C8B-B14F-4D97-AF65-F5344CB8AC3E}">
        <p14:creationId xmlns:p14="http://schemas.microsoft.com/office/powerpoint/2010/main" val="1033145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id="{D9296004-5132-33C1-6A57-F3B09BA15994}"/>
              </a:ext>
            </a:extLst>
          </p:cNvPr>
          <p:cNvSpPr>
            <a:spLocks noGrp="1"/>
          </p:cNvSpPr>
          <p:nvPr>
            <p:ph type="title"/>
          </p:nvPr>
        </p:nvSpPr>
        <p:spPr>
          <a:xfrm>
            <a:off x="740464" y="157439"/>
            <a:ext cx="10515600" cy="1325563"/>
          </a:xfrm>
        </p:spPr>
        <p:txBody>
          <a:bodyPr>
            <a:normAutofit/>
          </a:bodyPr>
          <a:lstStyle/>
          <a:p>
            <a:pPr algn="ctr"/>
            <a:r>
              <a:rPr lang="it-IT" sz="2400" dirty="0">
                <a:latin typeface="Arial" panose="020B0604020202020204" pitchFamily="34" charset="0"/>
                <a:ea typeface="Calibri" panose="020F0502020204030204" pitchFamily="34" charset="0"/>
              </a:rPr>
              <a:t>Fuga dalla medicina d’emergenza-urgenza </a:t>
            </a:r>
            <a:endParaRPr lang="it-IT" sz="4000" dirty="0"/>
          </a:p>
        </p:txBody>
      </p:sp>
      <p:sp>
        <p:nvSpPr>
          <p:cNvPr id="9" name="CasellaDiTesto 8">
            <a:extLst>
              <a:ext uri="{FF2B5EF4-FFF2-40B4-BE49-F238E27FC236}">
                <a16:creationId xmlns:a16="http://schemas.microsoft.com/office/drawing/2014/main" id="{C66177D8-0EFF-DE0D-CF70-72F305BD91DB}"/>
              </a:ext>
            </a:extLst>
          </p:cNvPr>
          <p:cNvSpPr txBox="1"/>
          <p:nvPr/>
        </p:nvSpPr>
        <p:spPr>
          <a:xfrm>
            <a:off x="2305878" y="1690688"/>
            <a:ext cx="2753139" cy="369332"/>
          </a:xfrm>
          <a:prstGeom prst="rect">
            <a:avLst/>
          </a:prstGeom>
          <a:noFill/>
        </p:spPr>
        <p:txBody>
          <a:bodyPr wrap="square">
            <a:spAutoFit/>
          </a:bodyPr>
          <a:lstStyle/>
          <a:p>
            <a:r>
              <a:rPr lang="it-IT" sz="1800" b="1" dirty="0">
                <a:effectLst/>
                <a:latin typeface="Arial" panose="020B0604020202020204" pitchFamily="34" charset="0"/>
                <a:ea typeface="Calibri" panose="020F0502020204030204" pitchFamily="34" charset="0"/>
              </a:rPr>
              <a:t>condizioni di lavoro</a:t>
            </a:r>
            <a:endParaRPr lang="it-IT" b="1" dirty="0"/>
          </a:p>
        </p:txBody>
      </p:sp>
      <p:sp>
        <p:nvSpPr>
          <p:cNvPr id="11" name="CasellaDiTesto 10">
            <a:extLst>
              <a:ext uri="{FF2B5EF4-FFF2-40B4-BE49-F238E27FC236}">
                <a16:creationId xmlns:a16="http://schemas.microsoft.com/office/drawing/2014/main" id="{1DB0193C-4F21-5828-183D-60E0ACC48733}"/>
              </a:ext>
            </a:extLst>
          </p:cNvPr>
          <p:cNvSpPr txBox="1"/>
          <p:nvPr/>
        </p:nvSpPr>
        <p:spPr>
          <a:xfrm>
            <a:off x="693254" y="2685985"/>
            <a:ext cx="6097656" cy="2554545"/>
          </a:xfrm>
          <a:prstGeom prst="rect">
            <a:avLst/>
          </a:prstGeom>
          <a:noFill/>
        </p:spPr>
        <p:txBody>
          <a:bodyPr wrap="square">
            <a:spAutoFit/>
          </a:bodyPr>
          <a:lstStyle/>
          <a:p>
            <a:pPr marL="285750" indent="-285750">
              <a:buFont typeface="Arial" panose="020B0604020202020204" pitchFamily="34" charset="0"/>
              <a:buChar char="•"/>
            </a:pPr>
            <a:r>
              <a:rPr lang="it-IT" sz="1600" dirty="0">
                <a:effectLst/>
                <a:latin typeface="Arial" panose="020B0604020202020204" pitchFamily="34" charset="0"/>
                <a:ea typeface="Calibri" panose="020F0502020204030204" pitchFamily="34" charset="0"/>
              </a:rPr>
              <a:t>Medico di medicina d’emergenza-urgenza :</a:t>
            </a:r>
          </a:p>
          <a:p>
            <a:r>
              <a:rPr lang="it-IT" sz="1600" dirty="0">
                <a:effectLst/>
                <a:latin typeface="Arial" panose="020B0604020202020204" pitchFamily="34" charset="0"/>
                <a:ea typeface="Calibri" panose="020F0502020204030204" pitchFamily="34" charset="0"/>
              </a:rPr>
              <a:t>- due terzi del loro tempo in prima linea al pronto soccorso</a:t>
            </a:r>
          </a:p>
          <a:p>
            <a:r>
              <a:rPr lang="it-IT" sz="1600" dirty="0">
                <a:latin typeface="Arial" panose="020B0604020202020204" pitchFamily="34" charset="0"/>
                <a:ea typeface="Calibri" panose="020F0502020204030204" pitchFamily="34" charset="0"/>
              </a:rPr>
              <a:t>- </a:t>
            </a:r>
            <a:r>
              <a:rPr lang="it-IT" sz="1600" dirty="0">
                <a:effectLst/>
                <a:latin typeface="Arial" panose="020B0604020202020204" pitchFamily="34" charset="0"/>
                <a:ea typeface="Calibri" panose="020F0502020204030204" pitchFamily="34" charset="0"/>
              </a:rPr>
              <a:t>resto dell’orario dovrebbe essere impiegato in modo diverso ambienti quali unità di osservazione, cure mediche acute o sub-intensive reparti e servizi di ambulanza di emergenza. </a:t>
            </a:r>
          </a:p>
          <a:p>
            <a:endParaRPr lang="it-IT" sz="1600" dirty="0">
              <a:latin typeface="Arial" panose="020B0604020202020204" pitchFamily="34" charset="0"/>
              <a:ea typeface="Calibri" panose="020F0502020204030204" pitchFamily="34" charset="0"/>
            </a:endParaRPr>
          </a:p>
          <a:p>
            <a:pPr marL="285750" indent="-285750">
              <a:buFont typeface="Arial" panose="020B0604020202020204" pitchFamily="34" charset="0"/>
              <a:buChar char="•"/>
            </a:pPr>
            <a:r>
              <a:rPr lang="it-IT" sz="1600" dirty="0">
                <a:effectLst/>
                <a:latin typeface="Arial" panose="020B0604020202020204" pitchFamily="34" charset="0"/>
                <a:ea typeface="Calibri" panose="020F0502020204030204" pitchFamily="34" charset="0"/>
              </a:rPr>
              <a:t>Infermiere di emergenza urgenza</a:t>
            </a:r>
          </a:p>
          <a:p>
            <a:r>
              <a:rPr lang="it-IT" sz="1600" dirty="0">
                <a:effectLst/>
                <a:latin typeface="Arial" panose="020B0604020202020204" pitchFamily="34" charset="0"/>
                <a:ea typeface="Calibri" panose="020F0502020204030204" pitchFamily="34" charset="0"/>
              </a:rPr>
              <a:t>stesso tipo di organizzazione andrebbe applicata per la auspicando in futuro percorsi universitari di laurea magistrale nell’ambito dell’emergenza urgenza</a:t>
            </a:r>
            <a:r>
              <a:rPr lang="it-IT" sz="1600" dirty="0">
                <a:effectLst/>
              </a:rPr>
              <a:t> </a:t>
            </a:r>
            <a:endParaRPr lang="it-IT" sz="1600" dirty="0"/>
          </a:p>
        </p:txBody>
      </p:sp>
      <p:sp>
        <p:nvSpPr>
          <p:cNvPr id="13" name="CasellaDiTesto 12">
            <a:extLst>
              <a:ext uri="{FF2B5EF4-FFF2-40B4-BE49-F238E27FC236}">
                <a16:creationId xmlns:a16="http://schemas.microsoft.com/office/drawing/2014/main" id="{C9A03479-5650-E6BA-FB7B-DAFB9C87B99B}"/>
              </a:ext>
            </a:extLst>
          </p:cNvPr>
          <p:cNvSpPr txBox="1"/>
          <p:nvPr/>
        </p:nvSpPr>
        <p:spPr>
          <a:xfrm>
            <a:off x="7320170" y="3662582"/>
            <a:ext cx="4033630" cy="2056204"/>
          </a:xfrm>
          <a:prstGeom prst="rect">
            <a:avLst/>
          </a:prstGeom>
          <a:noFill/>
        </p:spPr>
        <p:txBody>
          <a:bodyPr wrap="square">
            <a:spAutoFit/>
          </a:bodyPr>
          <a:lstStyle/>
          <a:p>
            <a:pPr>
              <a:lnSpc>
                <a:spcPct val="115000"/>
              </a:lnSpc>
              <a:spcAft>
                <a:spcPts val="1000"/>
              </a:spcAft>
            </a:pPr>
            <a:r>
              <a:rPr lang="it-IT" sz="1600" dirty="0">
                <a:effectLst/>
                <a:latin typeface="Arial" panose="020B0604020202020204" pitchFamily="34" charset="0"/>
                <a:ea typeface="Calibri" panose="020F0502020204030204" pitchFamily="34" charset="0"/>
                <a:cs typeface="Times New Roman" panose="02020603050405020304" pitchFamily="18" charset="0"/>
              </a:rPr>
              <a:t>Nonostante le misure intraprese lo stipendio dei professionisti sanitari di pronto soccorso in Italia è uno dei più bassi in Europa, nonostante il grado di lavoro e il carico di burnout, e ciò contribuisce a determinare scelte di lavoro e di vita differenti all’emergenza urgenza.</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5" name="CasellaDiTesto 14">
            <a:extLst>
              <a:ext uri="{FF2B5EF4-FFF2-40B4-BE49-F238E27FC236}">
                <a16:creationId xmlns:a16="http://schemas.microsoft.com/office/drawing/2014/main" id="{3CD69256-241E-0954-BFF3-7B129043A112}"/>
              </a:ext>
            </a:extLst>
          </p:cNvPr>
          <p:cNvSpPr txBox="1"/>
          <p:nvPr/>
        </p:nvSpPr>
        <p:spPr>
          <a:xfrm>
            <a:off x="7031105" y="1667668"/>
            <a:ext cx="4033631" cy="369332"/>
          </a:xfrm>
          <a:prstGeom prst="rect">
            <a:avLst/>
          </a:prstGeom>
          <a:noFill/>
        </p:spPr>
        <p:txBody>
          <a:bodyPr wrap="square">
            <a:spAutoFit/>
          </a:bodyPr>
          <a:lstStyle/>
          <a:p>
            <a:r>
              <a:rPr lang="it-IT" sz="1800" b="1" dirty="0">
                <a:effectLst/>
                <a:latin typeface="Arial" panose="020B0604020202020204" pitchFamily="34" charset="0"/>
                <a:ea typeface="Calibri" panose="020F0502020204030204" pitchFamily="34" charset="0"/>
              </a:rPr>
              <a:t>carenza di personale </a:t>
            </a:r>
            <a:endParaRPr lang="it-IT" b="1" dirty="0"/>
          </a:p>
        </p:txBody>
      </p:sp>
      <p:sp>
        <p:nvSpPr>
          <p:cNvPr id="16" name="Freccia a inversione 15">
            <a:extLst>
              <a:ext uri="{FF2B5EF4-FFF2-40B4-BE49-F238E27FC236}">
                <a16:creationId xmlns:a16="http://schemas.microsoft.com/office/drawing/2014/main" id="{82C0C677-A164-75A0-ABDB-186536C0AC31}"/>
              </a:ext>
            </a:extLst>
          </p:cNvPr>
          <p:cNvSpPr/>
          <p:nvPr/>
        </p:nvSpPr>
        <p:spPr>
          <a:xfrm>
            <a:off x="4552122" y="1321356"/>
            <a:ext cx="2892287" cy="369332"/>
          </a:xfrm>
          <a:prstGeom prst="utur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
        <p:nvSpPr>
          <p:cNvPr id="22" name="Freccia a inversione 21">
            <a:extLst>
              <a:ext uri="{FF2B5EF4-FFF2-40B4-BE49-F238E27FC236}">
                <a16:creationId xmlns:a16="http://schemas.microsoft.com/office/drawing/2014/main" id="{3CC38DDF-2FF5-06EB-A080-00BABFDB14CD}"/>
              </a:ext>
            </a:extLst>
          </p:cNvPr>
          <p:cNvSpPr/>
          <p:nvPr/>
        </p:nvSpPr>
        <p:spPr>
          <a:xfrm flipH="1" flipV="1">
            <a:off x="4552121" y="2003670"/>
            <a:ext cx="2892287" cy="369332"/>
          </a:xfrm>
          <a:prstGeom prst="utur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Tree>
    <p:extLst>
      <p:ext uri="{BB962C8B-B14F-4D97-AF65-F5344CB8AC3E}">
        <p14:creationId xmlns:p14="http://schemas.microsoft.com/office/powerpoint/2010/main" val="25563561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55790D32-2160-FE90-3B36-BDA34EFD1F61}"/>
              </a:ext>
            </a:extLst>
          </p:cNvPr>
          <p:cNvSpPr txBox="1"/>
          <p:nvPr/>
        </p:nvSpPr>
        <p:spPr>
          <a:xfrm>
            <a:off x="3048828" y="3233819"/>
            <a:ext cx="6097656" cy="390363"/>
          </a:xfrm>
          <a:prstGeom prst="rect">
            <a:avLst/>
          </a:prstGeom>
          <a:noFill/>
        </p:spPr>
        <p:txBody>
          <a:bodyPr wrap="square">
            <a:spAutoFit/>
          </a:bodyPr>
          <a:lstStyle/>
          <a:p>
            <a:pPr lvl="0">
              <a:lnSpc>
                <a:spcPct val="115000"/>
              </a:lnSpc>
              <a:spcAft>
                <a:spcPts val="1000"/>
              </a:spcAft>
            </a:pPr>
            <a:r>
              <a:rPr lang="it-IT" sz="1800" dirty="0">
                <a:effectLst/>
                <a:latin typeface="Arial" panose="020B0604020202020204" pitchFamily="34" charset="0"/>
                <a:ea typeface="Calibri" panose="020F0502020204030204" pitchFamily="34" charset="0"/>
                <a:cs typeface="Times New Roman" panose="02020603050405020304" pitchFamily="18" charset="0"/>
              </a:rPr>
              <a:t>2. Sovraffollamento e </a:t>
            </a:r>
            <a:r>
              <a:rPr lang="it-IT" sz="1800" dirty="0" err="1">
                <a:effectLst/>
                <a:latin typeface="Arial" panose="020B0604020202020204" pitchFamily="34" charset="0"/>
                <a:ea typeface="Calibri" panose="020F0502020204030204" pitchFamily="34" charset="0"/>
                <a:cs typeface="Times New Roman" panose="02020603050405020304" pitchFamily="18" charset="0"/>
              </a:rPr>
              <a:t>boarding</a:t>
            </a:r>
            <a:r>
              <a:rPr lang="it-IT" sz="1800" dirty="0">
                <a:effectLst/>
                <a:latin typeface="Arial" panose="020B0604020202020204" pitchFamily="34" charset="0"/>
                <a:ea typeface="Calibri" panose="020F0502020204030204" pitchFamily="34" charset="0"/>
                <a:cs typeface="Times New Roman" panose="02020603050405020304" pitchFamily="18" charset="0"/>
              </a:rPr>
              <a:t> dei Pronto </a:t>
            </a:r>
            <a:r>
              <a:rPr lang="it-IT" sz="1800" dirty="0" err="1">
                <a:effectLst/>
                <a:latin typeface="Arial" panose="020B0604020202020204" pitchFamily="34" charset="0"/>
                <a:ea typeface="Calibri" panose="020F0502020204030204" pitchFamily="34" charset="0"/>
                <a:cs typeface="Times New Roman" panose="02020603050405020304" pitchFamily="18" charset="0"/>
              </a:rPr>
              <a:t>Scoccorso</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60035087"/>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TotalTime>
  <Words>1338</Words>
  <Application>Microsoft Macintosh PowerPoint</Application>
  <PresentationFormat>Widescreen</PresentationFormat>
  <Paragraphs>52</Paragraphs>
  <Slides>14</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14</vt:i4>
      </vt:variant>
    </vt:vector>
  </HeadingPairs>
  <TitlesOfParts>
    <vt:vector size="18" baseType="lpstr">
      <vt:lpstr>Arial</vt:lpstr>
      <vt:lpstr>Calibri</vt:lpstr>
      <vt:lpstr>Calibri Light</vt:lpstr>
      <vt:lpstr>Tema di Office</vt:lpstr>
      <vt:lpstr>XII COMMISSIONE  INDAGINE CONOSCITIVA SULLA SITUAZIONE DELLA MEDICINA DELL'EMERGENZA-URGENZA E DEI PRONTO SOCCORSO IN ITALIA  Audizione del 13/12/2023 ore 15 </vt:lpstr>
      <vt:lpstr>Presentazione standard di PowerPoint</vt:lpstr>
      <vt:lpstr>Presentazione standard di PowerPoint</vt:lpstr>
      <vt:lpstr>Presentazione standard di PowerPoint</vt:lpstr>
      <vt:lpstr>Presentazione standard di PowerPoint</vt:lpstr>
      <vt:lpstr>Presentazione standard di PowerPoint</vt:lpstr>
      <vt:lpstr>Legge 30 dicembre 2018, n. 145</vt:lpstr>
      <vt:lpstr>Fuga dalla medicina d’emergenza-urgenza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XII COMMISSIONE  INDAGINE CONOSCITIVA SULLA SITUAZIONE DELLA MEDICINA DELL'EMERGENZA-URGENZA E DEI PRONTO SOCCORSO IN ITALIA  Audizione del 13/12/2023 ore 15 </dc:title>
  <dc:creator>Lorenzo Ghiadoni</dc:creator>
  <cp:lastModifiedBy>Lorenzo Ghiadoni</cp:lastModifiedBy>
  <cp:revision>1</cp:revision>
  <dcterms:created xsi:type="dcterms:W3CDTF">2023-12-13T13:01:25Z</dcterms:created>
  <dcterms:modified xsi:type="dcterms:W3CDTF">2023-12-13T13:33:48Z</dcterms:modified>
</cp:coreProperties>
</file>