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8288000" cy="10287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78"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A367F341-74EA-429D-9E18-F0DE3E40E044}" type="datetime">
              <a:rPr lang="en-US" sz="1200" b="0" strike="noStrike" spc="-1">
                <a:solidFill>
                  <a:srgbClr val="8B8B8B"/>
                </a:solidFill>
                <a:latin typeface="Calibri"/>
              </a:rPr>
              <a:t>1/17/2024</a:t>
            </a:fld>
            <a:endParaRPr lang="it-IT"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it-IT"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0CD87C84-2898-4C9F-93FF-2AB281EA8CE2}" type="slidenum">
              <a:rPr lang="en-US" sz="1200" b="0" strike="noStrike" spc="-1">
                <a:solidFill>
                  <a:srgbClr val="8B8B8B"/>
                </a:solidFill>
                <a:latin typeface="Calibri"/>
              </a:rPr>
              <a:t>‹N›</a:t>
            </a:fld>
            <a:endParaRPr lang="it-IT" sz="1200" b="0" strike="noStrike" spc="-1">
              <a:latin typeface="Times New Roman"/>
            </a:endParaRPr>
          </a:p>
        </p:txBody>
      </p:sp>
      <p:sp>
        <p:nvSpPr>
          <p:cNvPr id="3" name="PlaceHolder 4"/>
          <p:cNvSpPr>
            <a:spLocks noGrp="1"/>
          </p:cNvSpPr>
          <p:nvPr>
            <p:ph type="title"/>
          </p:nvPr>
        </p:nvSpPr>
        <p:spPr>
          <a:xfrm>
            <a:off x="914400" y="410400"/>
            <a:ext cx="16458840" cy="1717560"/>
          </a:xfrm>
          <a:prstGeom prst="rect">
            <a:avLst/>
          </a:prstGeom>
        </p:spPr>
        <p:txBody>
          <a:bodyPr lIns="0" tIns="0" rIns="0" bIns="0" anchor="ctr">
            <a:noAutofit/>
          </a:bodyPr>
          <a:lstStyle/>
          <a:p>
            <a:r>
              <a:rPr lang="en-US" sz="1800" b="0" strike="noStrike" spc="-1">
                <a:solidFill>
                  <a:srgbClr val="000000"/>
                </a:solidFill>
                <a:latin typeface="Calibri"/>
              </a:rPr>
              <a:t>Fai clic per modificare il formato del testo del titolo</a:t>
            </a:r>
          </a:p>
        </p:txBody>
      </p:sp>
      <p:sp>
        <p:nvSpPr>
          <p:cNvPr id="4" name="PlaceHolder 5"/>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Secondo livello struttura</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Terzo livello struttura</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Quarto livello struttura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livello struttura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Sesto livello struttura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2"/>
          <p:cNvSpPr/>
          <p:nvPr/>
        </p:nvSpPr>
        <p:spPr>
          <a:xfrm>
            <a:off x="0" y="0"/>
            <a:ext cx="18287640" cy="1028664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sp>
      <p:grpSp>
        <p:nvGrpSpPr>
          <p:cNvPr id="42" name="Group 3"/>
          <p:cNvGrpSpPr/>
          <p:nvPr/>
        </p:nvGrpSpPr>
        <p:grpSpPr>
          <a:xfrm>
            <a:off x="5423760" y="-2266560"/>
            <a:ext cx="7440480" cy="7440480"/>
            <a:chOff x="5423760" y="-2266560"/>
            <a:chExt cx="7440480" cy="7440480"/>
          </a:xfrm>
        </p:grpSpPr>
        <p:sp>
          <p:nvSpPr>
            <p:cNvPr id="43" name="Freeform 4"/>
            <p:cNvSpPr/>
            <p:nvPr/>
          </p:nvSpPr>
          <p:spPr>
            <a:xfrm>
              <a:off x="5423760" y="-2266560"/>
              <a:ext cx="7440480" cy="744048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F"/>
            </a:solidFill>
            <a:ln w="0">
              <a:noFill/>
            </a:ln>
          </p:spPr>
          <p:style>
            <a:lnRef idx="0">
              <a:scrgbClr r="0" g="0" b="0"/>
            </a:lnRef>
            <a:fillRef idx="0">
              <a:scrgbClr r="0" g="0" b="0"/>
            </a:fillRef>
            <a:effectRef idx="0">
              <a:scrgbClr r="0" g="0" b="0"/>
            </a:effectRef>
            <a:fontRef idx="minor"/>
          </p:style>
        </p:sp>
        <p:sp>
          <p:nvSpPr>
            <p:cNvPr id="44" name="TextBox 5"/>
            <p:cNvSpPr/>
            <p:nvPr/>
          </p:nvSpPr>
          <p:spPr>
            <a:xfrm>
              <a:off x="6121080" y="-2004840"/>
              <a:ext cx="6045120" cy="6481080"/>
            </a:xfrm>
            <a:prstGeom prst="rect">
              <a:avLst/>
            </a:prstGeom>
            <a:noFill/>
            <a:ln w="0">
              <a:noFill/>
            </a:ln>
          </p:spPr>
          <p:style>
            <a:lnRef idx="0">
              <a:scrgbClr r="0" g="0" b="0"/>
            </a:lnRef>
            <a:fillRef idx="0">
              <a:scrgbClr r="0" g="0" b="0"/>
            </a:fillRef>
            <a:effectRef idx="0">
              <a:scrgbClr r="0" g="0" b="0"/>
            </a:effectRef>
            <a:fontRef idx="minor"/>
          </p:style>
        </p:sp>
      </p:grpSp>
      <p:sp>
        <p:nvSpPr>
          <p:cNvPr id="45" name="Freeform 6"/>
          <p:cNvSpPr/>
          <p:nvPr/>
        </p:nvSpPr>
        <p:spPr>
          <a:xfrm>
            <a:off x="6212880" y="185760"/>
            <a:ext cx="5861880" cy="2558160"/>
          </a:xfrm>
          <a:custGeom>
            <a:avLst/>
            <a:gdLst/>
            <a:ahLst/>
            <a:cxnLst/>
            <a:rect l="l" t="t" r="r" b="b"/>
            <a:pathLst>
              <a:path w="5862087" h="2558368">
                <a:moveTo>
                  <a:pt x="0" y="0"/>
                </a:moveTo>
                <a:lnTo>
                  <a:pt x="5862088" y="0"/>
                </a:lnTo>
                <a:lnTo>
                  <a:pt x="5862088" y="2558368"/>
                </a:lnTo>
                <a:lnTo>
                  <a:pt x="0" y="2558368"/>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sp>
      <p:grpSp>
        <p:nvGrpSpPr>
          <p:cNvPr id="46" name="Group 7"/>
          <p:cNvGrpSpPr/>
          <p:nvPr/>
        </p:nvGrpSpPr>
        <p:grpSpPr>
          <a:xfrm>
            <a:off x="8556120" y="2884320"/>
            <a:ext cx="1175760" cy="228240"/>
            <a:chOff x="8556120" y="2884320"/>
            <a:chExt cx="1175760" cy="228240"/>
          </a:xfrm>
        </p:grpSpPr>
        <p:sp>
          <p:nvSpPr>
            <p:cNvPr id="47" name="Freeform 8"/>
            <p:cNvSpPr/>
            <p:nvPr/>
          </p:nvSpPr>
          <p:spPr>
            <a:xfrm>
              <a:off x="8556120" y="3065040"/>
              <a:ext cx="1175760" cy="47160"/>
            </a:xfrm>
            <a:custGeom>
              <a:avLst/>
              <a:gdLst/>
              <a:ahLst/>
              <a:cxnLst/>
              <a:rect l="l" t="t" r="r" b="b"/>
              <a:pathLst>
                <a:path w="309752" h="12543">
                  <a:moveTo>
                    <a:pt x="0" y="0"/>
                  </a:moveTo>
                  <a:lnTo>
                    <a:pt x="309752" y="0"/>
                  </a:lnTo>
                  <a:lnTo>
                    <a:pt x="309752" y="12543"/>
                  </a:lnTo>
                  <a:lnTo>
                    <a:pt x="0" y="12543"/>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48" name="TextBox 9"/>
            <p:cNvSpPr/>
            <p:nvPr/>
          </p:nvSpPr>
          <p:spPr>
            <a:xfrm>
              <a:off x="8556120" y="2884320"/>
              <a:ext cx="1175760" cy="228240"/>
            </a:xfrm>
            <a:prstGeom prst="rect">
              <a:avLst/>
            </a:prstGeom>
            <a:noFill/>
            <a:ln w="0">
              <a:noFill/>
            </a:ln>
          </p:spPr>
          <p:style>
            <a:lnRef idx="0">
              <a:scrgbClr r="0" g="0" b="0"/>
            </a:lnRef>
            <a:fillRef idx="0">
              <a:scrgbClr r="0" g="0" b="0"/>
            </a:fillRef>
            <a:effectRef idx="0">
              <a:scrgbClr r="0" g="0" b="0"/>
            </a:effectRef>
            <a:fontRef idx="minor"/>
          </p:style>
        </p:sp>
      </p:grpSp>
      <p:sp>
        <p:nvSpPr>
          <p:cNvPr id="49" name="TextBox 10"/>
          <p:cNvSpPr/>
          <p:nvPr/>
        </p:nvSpPr>
        <p:spPr>
          <a:xfrm>
            <a:off x="879480" y="7956000"/>
            <a:ext cx="16529040" cy="1501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5913"/>
              </a:lnSpc>
            </a:pPr>
            <a:r>
              <a:rPr lang="en-US" sz="4230" b="0" strike="noStrike" spc="-1">
                <a:solidFill>
                  <a:srgbClr val="FFFFFF"/>
                </a:solidFill>
                <a:latin typeface="Open Sans Extra Bold"/>
              </a:rPr>
              <a:t>Indagine conoscitiva sulla situazione della medicina dell’emergenza urgenza e dei Pronto Soccorso in Italia</a:t>
            </a:r>
            <a:endParaRPr lang="it-IT" sz="4230" b="0" strike="noStrike" spc="-1">
              <a:latin typeface="Arial"/>
            </a:endParaRPr>
          </a:p>
        </p:txBody>
      </p:sp>
      <p:sp>
        <p:nvSpPr>
          <p:cNvPr id="50" name="TextBox 11"/>
          <p:cNvSpPr/>
          <p:nvPr/>
        </p:nvSpPr>
        <p:spPr>
          <a:xfrm>
            <a:off x="4461480" y="7070760"/>
            <a:ext cx="9365040" cy="99540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920"/>
              </a:lnSpc>
            </a:pPr>
            <a:r>
              <a:rPr lang="en-US" sz="2800" b="0" strike="noStrike" spc="-1">
                <a:solidFill>
                  <a:srgbClr val="5CE1E6"/>
                </a:solidFill>
                <a:latin typeface="Lato"/>
              </a:rPr>
              <a:t>XII Commissione (Affari sociali) della Camera dei Deputati</a:t>
            </a:r>
            <a:endParaRPr lang="it-IT" sz="2800" b="0" strike="noStrike" spc="-1">
              <a:latin typeface="Arial"/>
            </a:endParaRPr>
          </a:p>
        </p:txBody>
      </p:sp>
      <p:sp>
        <p:nvSpPr>
          <p:cNvPr id="51" name="TextBox 12"/>
          <p:cNvSpPr/>
          <p:nvPr/>
        </p:nvSpPr>
        <p:spPr>
          <a:xfrm>
            <a:off x="5999400" y="3112560"/>
            <a:ext cx="6288840" cy="14835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2920"/>
              </a:lnSpc>
            </a:pPr>
            <a:r>
              <a:rPr lang="en-US" sz="2090" b="0" strike="noStrike" spc="-1">
                <a:solidFill>
                  <a:srgbClr val="0274B4"/>
                </a:solidFill>
                <a:latin typeface="Open Sans Extra Bold"/>
              </a:rPr>
              <a:t>U.O.C. PRONTO SOCCORSO ACCETTAZIONE MEDICINA D’URGENZA</a:t>
            </a:r>
            <a:endParaRPr lang="it-IT" sz="2090" b="0" strike="noStrike" spc="-1">
              <a:latin typeface="Arial"/>
            </a:endParaRPr>
          </a:p>
          <a:p>
            <a:pPr algn="ctr">
              <a:lnSpc>
                <a:spcPts val="2920"/>
              </a:lnSpc>
            </a:pPr>
            <a:r>
              <a:rPr lang="en-US" sz="2090" b="0" strike="noStrike" spc="-1">
                <a:solidFill>
                  <a:srgbClr val="0274B4"/>
                </a:solidFill>
                <a:latin typeface="Open Sans Extra Bold"/>
              </a:rPr>
              <a:t> Direttore: </a:t>
            </a:r>
            <a:r>
              <a:rPr lang="en-US" sz="2090" b="0" strike="noStrike" spc="-1">
                <a:solidFill>
                  <a:srgbClr val="0274B4"/>
                </a:solidFill>
                <a:latin typeface="Open Sans Extra Bold Italics"/>
              </a:rPr>
              <a:t>Dr. Francesco Lisanti </a:t>
            </a:r>
            <a:endParaRPr lang="it-IT" sz="2090" b="0" strike="noStrike" spc="-1">
              <a:latin typeface="Arial"/>
            </a:endParaRPr>
          </a:p>
          <a:p>
            <a:pPr algn="ctr">
              <a:lnSpc>
                <a:spcPts val="2920"/>
              </a:lnSpc>
            </a:pPr>
            <a:endParaRPr lang="it-IT" sz="2090" b="0" strike="noStrike" spc="-1">
              <a:latin typeface="Arial"/>
            </a:endParaRPr>
          </a:p>
        </p:txBody>
      </p:sp>
      <p:sp>
        <p:nvSpPr>
          <p:cNvPr id="52" name="TextBox 13"/>
          <p:cNvSpPr/>
          <p:nvPr/>
        </p:nvSpPr>
        <p:spPr>
          <a:xfrm>
            <a:off x="14776920" y="258840"/>
            <a:ext cx="2777400" cy="3909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081"/>
              </a:lnSpc>
            </a:pPr>
            <a:r>
              <a:rPr lang="en-US" sz="2200" b="0" strike="noStrike" spc="-1">
                <a:solidFill>
                  <a:srgbClr val="FEFEFF"/>
                </a:solidFill>
                <a:latin typeface="Lato"/>
              </a:rPr>
              <a:t>17 Gennaio 2024</a:t>
            </a:r>
            <a:endParaRPr lang="it-IT"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2"/>
          <p:cNvGrpSpPr/>
          <p:nvPr/>
        </p:nvGrpSpPr>
        <p:grpSpPr>
          <a:xfrm>
            <a:off x="0" y="-2614320"/>
            <a:ext cx="18287640" cy="4234320"/>
            <a:chOff x="0" y="-2614320"/>
            <a:chExt cx="18287640" cy="4234320"/>
          </a:xfrm>
        </p:grpSpPr>
        <p:sp>
          <p:nvSpPr>
            <p:cNvPr id="54" name="Freeform 3"/>
            <p:cNvSpPr/>
            <p:nvPr/>
          </p:nvSpPr>
          <p:spPr>
            <a:xfrm>
              <a:off x="0" y="-2446920"/>
              <a:ext cx="18287640" cy="4066920"/>
            </a:xfrm>
            <a:custGeom>
              <a:avLst/>
              <a:gdLst/>
              <a:ahLst/>
              <a:cxnLst/>
              <a:rect l="l" t="t" r="r" b="b"/>
              <a:pathLst>
                <a:path w="4816592" h="1158279">
                  <a:moveTo>
                    <a:pt x="0" y="0"/>
                  </a:moveTo>
                  <a:lnTo>
                    <a:pt x="4816592" y="0"/>
                  </a:lnTo>
                  <a:lnTo>
                    <a:pt x="4816592" y="1158279"/>
                  </a:lnTo>
                  <a:lnTo>
                    <a:pt x="0" y="1158279"/>
                  </a:lnTo>
                  <a:close/>
                </a:path>
              </a:pathLst>
            </a:custGeom>
            <a:solidFill>
              <a:srgbClr val="1A2D3B"/>
            </a:solidFill>
            <a:ln w="0">
              <a:noFill/>
            </a:ln>
          </p:spPr>
          <p:style>
            <a:lnRef idx="0">
              <a:scrgbClr r="0" g="0" b="0"/>
            </a:lnRef>
            <a:fillRef idx="0">
              <a:scrgbClr r="0" g="0" b="0"/>
            </a:fillRef>
            <a:effectRef idx="0">
              <a:scrgbClr r="0" g="0" b="0"/>
            </a:effectRef>
            <a:fontRef idx="minor"/>
          </p:style>
        </p:sp>
        <p:sp>
          <p:nvSpPr>
            <p:cNvPr id="55" name="TextBox 4"/>
            <p:cNvSpPr/>
            <p:nvPr/>
          </p:nvSpPr>
          <p:spPr>
            <a:xfrm>
              <a:off x="0" y="-2614320"/>
              <a:ext cx="18287640" cy="4234320"/>
            </a:xfrm>
            <a:prstGeom prst="rect">
              <a:avLst/>
            </a:prstGeom>
            <a:noFill/>
            <a:ln w="0">
              <a:noFill/>
            </a:ln>
          </p:spPr>
          <p:style>
            <a:lnRef idx="0">
              <a:scrgbClr r="0" g="0" b="0"/>
            </a:lnRef>
            <a:fillRef idx="0">
              <a:scrgbClr r="0" g="0" b="0"/>
            </a:fillRef>
            <a:effectRef idx="0">
              <a:scrgbClr r="0" g="0" b="0"/>
            </a:effectRef>
            <a:fontRef idx="minor"/>
          </p:style>
        </p:sp>
      </p:grpSp>
      <p:sp>
        <p:nvSpPr>
          <p:cNvPr id="56" name="Freeform 5"/>
          <p:cNvSpPr/>
          <p:nvPr/>
        </p:nvSpPr>
        <p:spPr>
          <a:xfrm>
            <a:off x="360" y="-2614320"/>
            <a:ext cx="18287640" cy="4223160"/>
          </a:xfrm>
          <a:custGeom>
            <a:avLst/>
            <a:gdLst/>
            <a:ahLst/>
            <a:cxnLst/>
            <a:rect l="l" t="t" r="r" b="b"/>
            <a:pathLst>
              <a:path w="18288000" h="4387557">
                <a:moveTo>
                  <a:pt x="0" y="0"/>
                </a:moveTo>
                <a:lnTo>
                  <a:pt x="18288000" y="0"/>
                </a:lnTo>
                <a:lnTo>
                  <a:pt x="18288000" y="4387557"/>
                </a:lnTo>
                <a:lnTo>
                  <a:pt x="0" y="4387557"/>
                </a:lnTo>
                <a:lnTo>
                  <a:pt x="0" y="0"/>
                </a:lnTo>
                <a:close/>
              </a:path>
            </a:pathLst>
          </a:custGeom>
          <a:blipFill rotWithShape="0">
            <a:blip r:embed="rId2">
              <a:alphaModFix amt="18000"/>
            </a:blip>
            <a:srcRect/>
            <a:stretch/>
          </a:blipFill>
          <a:ln w="0">
            <a:noFill/>
          </a:ln>
        </p:spPr>
        <p:style>
          <a:lnRef idx="0">
            <a:scrgbClr r="0" g="0" b="0"/>
          </a:lnRef>
          <a:fillRef idx="0">
            <a:scrgbClr r="0" g="0" b="0"/>
          </a:fillRef>
          <a:effectRef idx="0">
            <a:scrgbClr r="0" g="0" b="0"/>
          </a:effectRef>
          <a:fontRef idx="minor"/>
        </p:style>
      </p:sp>
      <p:grpSp>
        <p:nvGrpSpPr>
          <p:cNvPr id="57" name="Group 6"/>
          <p:cNvGrpSpPr/>
          <p:nvPr/>
        </p:nvGrpSpPr>
        <p:grpSpPr>
          <a:xfrm>
            <a:off x="-1105920" y="2162880"/>
            <a:ext cx="3085920" cy="681120"/>
            <a:chOff x="-1105920" y="2162880"/>
            <a:chExt cx="3085920" cy="681120"/>
          </a:xfrm>
        </p:grpSpPr>
        <p:sp>
          <p:nvSpPr>
            <p:cNvPr id="58" name="Freeform 7"/>
            <p:cNvSpPr/>
            <p:nvPr/>
          </p:nvSpPr>
          <p:spPr>
            <a:xfrm>
              <a:off x="-1105920" y="2408400"/>
              <a:ext cx="3085920" cy="4356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59" name="TextBox 8"/>
            <p:cNvSpPr/>
            <p:nvPr/>
          </p:nvSpPr>
          <p:spPr>
            <a:xfrm>
              <a:off x="-1105920" y="2162880"/>
              <a:ext cx="3085920" cy="681120"/>
            </a:xfrm>
            <a:prstGeom prst="rect">
              <a:avLst/>
            </a:prstGeom>
            <a:noFill/>
            <a:ln w="0">
              <a:noFill/>
            </a:ln>
          </p:spPr>
          <p:style>
            <a:lnRef idx="0">
              <a:scrgbClr r="0" g="0" b="0"/>
            </a:lnRef>
            <a:fillRef idx="0">
              <a:scrgbClr r="0" g="0" b="0"/>
            </a:fillRef>
            <a:effectRef idx="0">
              <a:scrgbClr r="0" g="0" b="0"/>
            </a:effectRef>
            <a:fontRef idx="minor"/>
          </p:style>
        </p:sp>
      </p:grpSp>
      <p:sp>
        <p:nvSpPr>
          <p:cNvPr id="60" name="TextBox 9"/>
          <p:cNvSpPr/>
          <p:nvPr/>
        </p:nvSpPr>
        <p:spPr>
          <a:xfrm>
            <a:off x="567360" y="-179640"/>
            <a:ext cx="16294680" cy="17884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036"/>
              </a:lnSpc>
            </a:pPr>
            <a:r>
              <a:rPr lang="en-US" sz="5500" b="0" strike="noStrike" spc="-1">
                <a:solidFill>
                  <a:srgbClr val="FFFFFF"/>
                </a:solidFill>
                <a:latin typeface="Open Sans Extra Bold"/>
              </a:rPr>
              <a:t>Cause del sovraffollamento dei PS</a:t>
            </a:r>
            <a:endParaRPr lang="it-IT" sz="5500" b="0" strike="noStrike" spc="-1">
              <a:latin typeface="Arial"/>
            </a:endParaRPr>
          </a:p>
          <a:p>
            <a:pPr algn="ctr">
              <a:lnSpc>
                <a:spcPts val="7044"/>
              </a:lnSpc>
            </a:pPr>
            <a:r>
              <a:rPr lang="en-US" sz="5500" b="0" strike="noStrike" spc="-1">
                <a:solidFill>
                  <a:srgbClr val="5CE1E6"/>
                </a:solidFill>
                <a:latin typeface="Open Sans Extra Bold"/>
              </a:rPr>
              <a:t>INPUT</a:t>
            </a:r>
            <a:endParaRPr lang="it-IT" sz="5500" b="0" strike="noStrike" spc="-1">
              <a:latin typeface="Arial"/>
            </a:endParaRPr>
          </a:p>
        </p:txBody>
      </p:sp>
      <p:grpSp>
        <p:nvGrpSpPr>
          <p:cNvPr id="61" name="Group 10"/>
          <p:cNvGrpSpPr/>
          <p:nvPr/>
        </p:nvGrpSpPr>
        <p:grpSpPr>
          <a:xfrm>
            <a:off x="-1189800" y="4626720"/>
            <a:ext cx="3085920" cy="501120"/>
            <a:chOff x="-1189800" y="4626720"/>
            <a:chExt cx="3085920" cy="501120"/>
          </a:xfrm>
        </p:grpSpPr>
        <p:sp>
          <p:nvSpPr>
            <p:cNvPr id="62" name="Freeform 11"/>
            <p:cNvSpPr/>
            <p:nvPr/>
          </p:nvSpPr>
          <p:spPr>
            <a:xfrm>
              <a:off x="-1189800" y="4807440"/>
              <a:ext cx="308592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63" name="TextBox 12"/>
            <p:cNvSpPr/>
            <p:nvPr/>
          </p:nvSpPr>
          <p:spPr>
            <a:xfrm>
              <a:off x="-1189800" y="4626720"/>
              <a:ext cx="3085920" cy="501120"/>
            </a:xfrm>
            <a:prstGeom prst="rect">
              <a:avLst/>
            </a:prstGeom>
            <a:noFill/>
            <a:ln w="0">
              <a:noFill/>
            </a:ln>
          </p:spPr>
          <p:style>
            <a:lnRef idx="0">
              <a:scrgbClr r="0" g="0" b="0"/>
            </a:lnRef>
            <a:fillRef idx="0">
              <a:scrgbClr r="0" g="0" b="0"/>
            </a:fillRef>
            <a:effectRef idx="0">
              <a:scrgbClr r="0" g="0" b="0"/>
            </a:effectRef>
            <a:fontRef idx="minor"/>
          </p:style>
        </p:sp>
      </p:grpSp>
      <p:grpSp>
        <p:nvGrpSpPr>
          <p:cNvPr id="64" name="Group 13"/>
          <p:cNvGrpSpPr/>
          <p:nvPr/>
        </p:nvGrpSpPr>
        <p:grpSpPr>
          <a:xfrm>
            <a:off x="-1189800" y="7380000"/>
            <a:ext cx="3085920" cy="501120"/>
            <a:chOff x="-1189800" y="7380000"/>
            <a:chExt cx="3085920" cy="501120"/>
          </a:xfrm>
        </p:grpSpPr>
        <p:sp>
          <p:nvSpPr>
            <p:cNvPr id="65" name="Freeform 14"/>
            <p:cNvSpPr/>
            <p:nvPr/>
          </p:nvSpPr>
          <p:spPr>
            <a:xfrm>
              <a:off x="-1189800" y="7560720"/>
              <a:ext cx="308592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66" name="TextBox 15"/>
            <p:cNvSpPr/>
            <p:nvPr/>
          </p:nvSpPr>
          <p:spPr>
            <a:xfrm>
              <a:off x="-1189800" y="7380000"/>
              <a:ext cx="3085920" cy="501120"/>
            </a:xfrm>
            <a:prstGeom prst="rect">
              <a:avLst/>
            </a:prstGeom>
            <a:noFill/>
            <a:ln w="0">
              <a:noFill/>
            </a:ln>
          </p:spPr>
          <p:style>
            <a:lnRef idx="0">
              <a:scrgbClr r="0" g="0" b="0"/>
            </a:lnRef>
            <a:fillRef idx="0">
              <a:scrgbClr r="0" g="0" b="0"/>
            </a:fillRef>
            <a:effectRef idx="0">
              <a:scrgbClr r="0" g="0" b="0"/>
            </a:effectRef>
            <a:fontRef idx="minor"/>
          </p:style>
        </p:sp>
      </p:grpSp>
      <p:grpSp>
        <p:nvGrpSpPr>
          <p:cNvPr id="67" name="Group 16"/>
          <p:cNvGrpSpPr/>
          <p:nvPr/>
        </p:nvGrpSpPr>
        <p:grpSpPr>
          <a:xfrm>
            <a:off x="-1189800" y="9360000"/>
            <a:ext cx="3085920" cy="501480"/>
            <a:chOff x="-1189800" y="9360000"/>
            <a:chExt cx="3085920" cy="501480"/>
          </a:xfrm>
        </p:grpSpPr>
        <p:sp>
          <p:nvSpPr>
            <p:cNvPr id="68" name="Freeform 17"/>
            <p:cNvSpPr/>
            <p:nvPr/>
          </p:nvSpPr>
          <p:spPr>
            <a:xfrm>
              <a:off x="-1189800" y="9541080"/>
              <a:ext cx="308592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69" name="TextBox 18"/>
            <p:cNvSpPr/>
            <p:nvPr/>
          </p:nvSpPr>
          <p:spPr>
            <a:xfrm>
              <a:off x="-1189800" y="9360000"/>
              <a:ext cx="3085920" cy="501120"/>
            </a:xfrm>
            <a:prstGeom prst="rect">
              <a:avLst/>
            </a:prstGeom>
            <a:noFill/>
            <a:ln w="0">
              <a:noFill/>
            </a:ln>
          </p:spPr>
          <p:style>
            <a:lnRef idx="0">
              <a:scrgbClr r="0" g="0" b="0"/>
            </a:lnRef>
            <a:fillRef idx="0">
              <a:scrgbClr r="0" g="0" b="0"/>
            </a:fillRef>
            <a:effectRef idx="0">
              <a:scrgbClr r="0" g="0" b="0"/>
            </a:effectRef>
            <a:fontRef idx="minor"/>
          </p:style>
        </p:sp>
      </p:grpSp>
      <p:sp>
        <p:nvSpPr>
          <p:cNvPr id="70" name="TextBox 19"/>
          <p:cNvSpPr/>
          <p:nvPr/>
        </p:nvSpPr>
        <p:spPr>
          <a:xfrm>
            <a:off x="363600" y="1619280"/>
            <a:ext cx="17375040" cy="90007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081"/>
              </a:lnSpc>
            </a:pPr>
            <a:r>
              <a:rPr lang="en-US" sz="2200" b="0" strike="noStrike" spc="-1">
                <a:solidFill>
                  <a:srgbClr val="000000"/>
                </a:solidFill>
                <a:latin typeface="Lato"/>
              </a:rPr>
              <a:t>A) </a:t>
            </a:r>
            <a:r>
              <a:rPr lang="en-US" sz="2200" b="0" strike="noStrike" spc="-1">
                <a:solidFill>
                  <a:srgbClr val="000000"/>
                </a:solidFill>
                <a:latin typeface="Lato Bold"/>
              </a:rPr>
              <a:t>Scarsa educazione del cittadino all’uso dei diversi livelli di assistenza forniti dal SSN</a:t>
            </a:r>
            <a:endParaRPr lang="it-IT" sz="2200" b="0" strike="noStrike" spc="-1">
              <a:latin typeface="Arial"/>
            </a:endParaRPr>
          </a:p>
          <a:p>
            <a:pPr>
              <a:lnSpc>
                <a:spcPts val="3081"/>
              </a:lnSpc>
            </a:pPr>
            <a:endParaRPr lang="it-IT" sz="2200" b="0" strike="noStrike" spc="-1">
              <a:latin typeface="Arial"/>
            </a:endParaRPr>
          </a:p>
          <a:p>
            <a:pPr>
              <a:lnSpc>
                <a:spcPts val="3081"/>
              </a:lnSpc>
            </a:pPr>
            <a:r>
              <a:rPr lang="en-US" sz="2200" b="0" strike="noStrike" spc="-1">
                <a:solidFill>
                  <a:srgbClr val="FFFFFF"/>
                </a:solidFill>
                <a:latin typeface="Lato"/>
              </a:rPr>
              <a:t>Soluzione?</a:t>
            </a:r>
            <a:r>
              <a:rPr lang="en-US" sz="2200" b="0" strike="noStrike" spc="-1">
                <a:solidFill>
                  <a:srgbClr val="000000"/>
                </a:solidFill>
                <a:latin typeface="Lato"/>
              </a:rPr>
              <a:t>  Campagna di informazione sociale, applicazione di tariffe economiche superiori al ticket pagato da chi prenota esami in elezione </a:t>
            </a:r>
            <a:endParaRPr lang="it-IT" sz="2200" b="0" strike="noStrike" spc="-1">
              <a:latin typeface="Arial"/>
            </a:endParaRPr>
          </a:p>
          <a:p>
            <a:pPr>
              <a:lnSpc>
                <a:spcPts val="3081"/>
              </a:lnSpc>
            </a:pPr>
            <a:endParaRPr lang="it-IT" sz="2200" b="0" strike="noStrike" spc="-1">
              <a:latin typeface="Arial"/>
            </a:endParaRPr>
          </a:p>
          <a:p>
            <a:pPr>
              <a:lnSpc>
                <a:spcPts val="3081"/>
              </a:lnSpc>
            </a:pPr>
            <a:r>
              <a:rPr lang="en-US" sz="2200" b="0" strike="noStrike" spc="-1">
                <a:solidFill>
                  <a:srgbClr val="000000"/>
                </a:solidFill>
                <a:latin typeface="Lato"/>
              </a:rPr>
              <a:t>B) </a:t>
            </a:r>
            <a:r>
              <a:rPr lang="en-US" sz="2200" b="0" strike="noStrike" spc="-1">
                <a:solidFill>
                  <a:srgbClr val="000000"/>
                </a:solidFill>
                <a:latin typeface="Lato Bold"/>
              </a:rPr>
              <a:t>Mancata presa in carico del paziente da parte dei medici di famiglia e mancato filtro da parte dei medici di continuità assistenziale </a:t>
            </a:r>
            <a:endParaRPr lang="it-IT" sz="2200" b="0" strike="noStrike" spc="-1">
              <a:latin typeface="Arial"/>
            </a:endParaRPr>
          </a:p>
          <a:p>
            <a:pPr>
              <a:lnSpc>
                <a:spcPts val="3081"/>
              </a:lnSpc>
            </a:pPr>
            <a:r>
              <a:rPr lang="en-US" sz="2200" b="0" strike="noStrike" spc="-1">
                <a:solidFill>
                  <a:srgbClr val="000000"/>
                </a:solidFill>
                <a:latin typeface="Lato"/>
              </a:rPr>
              <a:t> </a:t>
            </a:r>
            <a:endParaRPr lang="it-IT" sz="2200" b="0" strike="noStrike" spc="-1">
              <a:latin typeface="Arial"/>
            </a:endParaRPr>
          </a:p>
          <a:p>
            <a:pPr>
              <a:lnSpc>
                <a:spcPts val="3081"/>
              </a:lnSpc>
            </a:pPr>
            <a:r>
              <a:rPr lang="en-US" sz="2200" b="0" strike="noStrike" spc="-1">
                <a:solidFill>
                  <a:srgbClr val="FFFFFF"/>
                </a:solidFill>
                <a:latin typeface="Lato"/>
              </a:rPr>
              <a:t>Soluzione?</a:t>
            </a:r>
            <a:r>
              <a:rPr lang="en-US" sz="2200" b="0" strike="noStrike" spc="-1">
                <a:solidFill>
                  <a:srgbClr val="000000"/>
                </a:solidFill>
                <a:latin typeface="Lato"/>
              </a:rPr>
              <a:t>  Stop alle convenzioni, medici di famiglia assunti dal SSN con luoghi di lavoro ed orari stabiliti dal SSN. Schede di motivazione invio pazienti in PS (informatizzati ed inseriti nel fascicolo sanitario) da parte di medici di famiglia e di medici di continuità assistenziale</a:t>
            </a:r>
            <a:endParaRPr lang="it-IT" sz="2200" b="0" strike="noStrike" spc="-1">
              <a:latin typeface="Arial"/>
            </a:endParaRPr>
          </a:p>
          <a:p>
            <a:pPr>
              <a:lnSpc>
                <a:spcPts val="3081"/>
              </a:lnSpc>
            </a:pPr>
            <a:endParaRPr lang="it-IT" sz="2200" b="0" strike="noStrike" spc="-1">
              <a:latin typeface="Arial"/>
            </a:endParaRPr>
          </a:p>
          <a:p>
            <a:pPr>
              <a:lnSpc>
                <a:spcPts val="3081"/>
              </a:lnSpc>
            </a:pPr>
            <a:r>
              <a:rPr lang="en-US" sz="2200" b="0" strike="noStrike" spc="-1">
                <a:solidFill>
                  <a:srgbClr val="000000"/>
                </a:solidFill>
                <a:latin typeface="Lato"/>
              </a:rPr>
              <a:t>C) </a:t>
            </a:r>
            <a:r>
              <a:rPr lang="en-US" sz="2200" b="0" strike="noStrike" spc="-1">
                <a:solidFill>
                  <a:srgbClr val="000000"/>
                </a:solidFill>
                <a:latin typeface="Lato Bold"/>
              </a:rPr>
              <a:t>Triage telefonico del 118 improntato ad una medicina difensiva con eccessive centralizzazioni anche di pazienti a bassa intensità di cura </a:t>
            </a:r>
            <a:endParaRPr lang="it-IT" sz="2200" b="0" strike="noStrike" spc="-1">
              <a:latin typeface="Arial"/>
            </a:endParaRPr>
          </a:p>
          <a:p>
            <a:pPr>
              <a:lnSpc>
                <a:spcPts val="3081"/>
              </a:lnSpc>
            </a:pPr>
            <a:endParaRPr lang="it-IT" sz="2200" b="0" strike="noStrike" spc="-1">
              <a:latin typeface="Arial"/>
            </a:endParaRPr>
          </a:p>
          <a:p>
            <a:pPr>
              <a:lnSpc>
                <a:spcPts val="3081"/>
              </a:lnSpc>
            </a:pPr>
            <a:r>
              <a:rPr lang="en-US" sz="2200" b="0" strike="noStrike" spc="-1">
                <a:solidFill>
                  <a:srgbClr val="FFFFFF"/>
                </a:solidFill>
                <a:latin typeface="Lato"/>
              </a:rPr>
              <a:t>Soluzione?</a:t>
            </a:r>
            <a:r>
              <a:rPr lang="en-US" sz="2200" b="0" strike="noStrike" spc="-1">
                <a:solidFill>
                  <a:srgbClr val="000000"/>
                </a:solidFill>
                <a:latin typeface="Lato"/>
              </a:rPr>
              <a:t>  Triage delle C.O. del 118 sottoposti a verifica periodica, maggiore responsabilizzazione degli infermieri di equipaggio con potere decisionale  </a:t>
            </a:r>
            <a:endParaRPr lang="it-IT" sz="2200" b="0" strike="noStrike" spc="-1">
              <a:latin typeface="Arial"/>
            </a:endParaRPr>
          </a:p>
          <a:p>
            <a:pPr>
              <a:lnSpc>
                <a:spcPts val="3081"/>
              </a:lnSpc>
            </a:pPr>
            <a:endParaRPr lang="it-IT" sz="2200" b="0" strike="noStrike" spc="-1">
              <a:latin typeface="Arial"/>
            </a:endParaRPr>
          </a:p>
          <a:p>
            <a:pPr>
              <a:lnSpc>
                <a:spcPts val="3081"/>
              </a:lnSpc>
            </a:pPr>
            <a:r>
              <a:rPr lang="en-US" sz="2200" b="0" strike="noStrike" spc="-1">
                <a:solidFill>
                  <a:srgbClr val="000000"/>
                </a:solidFill>
                <a:latin typeface="Lato"/>
              </a:rPr>
              <a:t>D) </a:t>
            </a:r>
            <a:r>
              <a:rPr lang="en-US" sz="2200" b="0" strike="noStrike" spc="-1">
                <a:solidFill>
                  <a:srgbClr val="000000"/>
                </a:solidFill>
                <a:latin typeface="Lato Bold"/>
              </a:rPr>
              <a:t>Invecchiamento della popolazione con necessità di gestione di cronicità</a:t>
            </a:r>
            <a:endParaRPr lang="it-IT" sz="2200" b="0" strike="noStrike" spc="-1">
              <a:latin typeface="Arial"/>
            </a:endParaRPr>
          </a:p>
          <a:p>
            <a:pPr>
              <a:lnSpc>
                <a:spcPts val="3081"/>
              </a:lnSpc>
            </a:pPr>
            <a:endParaRPr lang="it-IT" sz="2200" b="0" strike="noStrike" spc="-1">
              <a:latin typeface="Arial"/>
            </a:endParaRPr>
          </a:p>
          <a:p>
            <a:pPr>
              <a:lnSpc>
                <a:spcPts val="3081"/>
              </a:lnSpc>
            </a:pPr>
            <a:r>
              <a:rPr lang="en-US" sz="2200" b="0" strike="noStrike" spc="-1">
                <a:solidFill>
                  <a:srgbClr val="FFFFFF"/>
                </a:solidFill>
                <a:latin typeface="Lato"/>
              </a:rPr>
              <a:t>Soluzione?</a:t>
            </a:r>
            <a:r>
              <a:rPr lang="en-US" sz="2200" b="0" strike="noStrike" spc="-1">
                <a:solidFill>
                  <a:srgbClr val="000000"/>
                </a:solidFill>
                <a:latin typeface="Lato Italics"/>
              </a:rPr>
              <a:t>  </a:t>
            </a:r>
            <a:r>
              <a:rPr lang="en-US" sz="2200" b="0" strike="noStrike" spc="-1">
                <a:solidFill>
                  <a:srgbClr val="000000"/>
                </a:solidFill>
                <a:latin typeface="Lato"/>
              </a:rPr>
              <a:t>Ospedali territoriali a bassa intensità di cura gestiti dalla medicina territoriale e dagli stessi medici di famiglia e di continuità assistenziale </a:t>
            </a:r>
            <a:endParaRPr lang="it-IT" sz="2200" b="0" strike="noStrike" spc="-1">
              <a:latin typeface="Arial"/>
            </a:endParaRPr>
          </a:p>
          <a:p>
            <a:pPr>
              <a:lnSpc>
                <a:spcPts val="3081"/>
              </a:lnSpc>
            </a:pPr>
            <a:endParaRPr lang="it-IT"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2"/>
          <p:cNvGrpSpPr/>
          <p:nvPr/>
        </p:nvGrpSpPr>
        <p:grpSpPr>
          <a:xfrm>
            <a:off x="0" y="-2614320"/>
            <a:ext cx="18287640" cy="4578480"/>
            <a:chOff x="0" y="-2614320"/>
            <a:chExt cx="18287640" cy="4578480"/>
          </a:xfrm>
        </p:grpSpPr>
        <p:sp>
          <p:nvSpPr>
            <p:cNvPr id="72" name="Freeform 3"/>
            <p:cNvSpPr/>
            <p:nvPr/>
          </p:nvSpPr>
          <p:spPr>
            <a:xfrm>
              <a:off x="0" y="-2433240"/>
              <a:ext cx="18287640" cy="4397400"/>
            </a:xfrm>
            <a:custGeom>
              <a:avLst/>
              <a:gdLst/>
              <a:ahLst/>
              <a:cxnLst/>
              <a:rect l="l" t="t" r="r" b="b"/>
              <a:pathLst>
                <a:path w="4816592" h="1158279">
                  <a:moveTo>
                    <a:pt x="0" y="0"/>
                  </a:moveTo>
                  <a:lnTo>
                    <a:pt x="4816592" y="0"/>
                  </a:lnTo>
                  <a:lnTo>
                    <a:pt x="4816592" y="1158279"/>
                  </a:lnTo>
                  <a:lnTo>
                    <a:pt x="0" y="1158279"/>
                  </a:lnTo>
                  <a:close/>
                </a:path>
              </a:pathLst>
            </a:custGeom>
            <a:solidFill>
              <a:srgbClr val="1A2D3B"/>
            </a:solidFill>
            <a:ln w="0">
              <a:noFill/>
            </a:ln>
          </p:spPr>
          <p:style>
            <a:lnRef idx="0">
              <a:scrgbClr r="0" g="0" b="0"/>
            </a:lnRef>
            <a:fillRef idx="0">
              <a:scrgbClr r="0" g="0" b="0"/>
            </a:fillRef>
            <a:effectRef idx="0">
              <a:scrgbClr r="0" g="0" b="0"/>
            </a:effectRef>
            <a:fontRef idx="minor"/>
          </p:style>
        </p:sp>
        <p:sp>
          <p:nvSpPr>
            <p:cNvPr id="73" name="TextBox 4"/>
            <p:cNvSpPr/>
            <p:nvPr/>
          </p:nvSpPr>
          <p:spPr>
            <a:xfrm>
              <a:off x="0" y="-2614320"/>
              <a:ext cx="18287640" cy="4578480"/>
            </a:xfrm>
            <a:prstGeom prst="rect">
              <a:avLst/>
            </a:prstGeom>
            <a:noFill/>
            <a:ln w="0">
              <a:noFill/>
            </a:ln>
          </p:spPr>
          <p:style>
            <a:lnRef idx="0">
              <a:scrgbClr r="0" g="0" b="0"/>
            </a:lnRef>
            <a:fillRef idx="0">
              <a:scrgbClr r="0" g="0" b="0"/>
            </a:fillRef>
            <a:effectRef idx="0">
              <a:scrgbClr r="0" g="0" b="0"/>
            </a:effectRef>
            <a:fontRef idx="minor"/>
          </p:style>
        </p:sp>
      </p:grpSp>
      <p:sp>
        <p:nvSpPr>
          <p:cNvPr id="74" name="Freeform 5"/>
          <p:cNvSpPr/>
          <p:nvPr/>
        </p:nvSpPr>
        <p:spPr>
          <a:xfrm>
            <a:off x="0" y="-2423160"/>
            <a:ext cx="18287640" cy="4387320"/>
          </a:xfrm>
          <a:custGeom>
            <a:avLst/>
            <a:gdLst/>
            <a:ahLst/>
            <a:cxnLst/>
            <a:rect l="l" t="t" r="r" b="b"/>
            <a:pathLst>
              <a:path w="18288000" h="4387557">
                <a:moveTo>
                  <a:pt x="0" y="0"/>
                </a:moveTo>
                <a:lnTo>
                  <a:pt x="18288000" y="0"/>
                </a:lnTo>
                <a:lnTo>
                  <a:pt x="18288000" y="4387557"/>
                </a:lnTo>
                <a:lnTo>
                  <a:pt x="0" y="4387557"/>
                </a:lnTo>
                <a:lnTo>
                  <a:pt x="0" y="0"/>
                </a:lnTo>
                <a:close/>
              </a:path>
            </a:pathLst>
          </a:custGeom>
          <a:blipFill rotWithShape="0">
            <a:blip r:embed="rId2">
              <a:alphaModFix amt="18000"/>
            </a:blip>
            <a:srcRect/>
            <a:stretch/>
          </a:blipFill>
          <a:ln w="0">
            <a:noFill/>
          </a:ln>
        </p:spPr>
        <p:style>
          <a:lnRef idx="0">
            <a:scrgbClr r="0" g="0" b="0"/>
          </a:lnRef>
          <a:fillRef idx="0">
            <a:scrgbClr r="0" g="0" b="0"/>
          </a:fillRef>
          <a:effectRef idx="0">
            <a:scrgbClr r="0" g="0" b="0"/>
          </a:effectRef>
          <a:fontRef idx="minor"/>
        </p:style>
      </p:sp>
      <p:sp>
        <p:nvSpPr>
          <p:cNvPr id="75" name="TextBox 6"/>
          <p:cNvSpPr/>
          <p:nvPr/>
        </p:nvSpPr>
        <p:spPr>
          <a:xfrm>
            <a:off x="567360" y="169200"/>
            <a:ext cx="16294680" cy="17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036"/>
              </a:lnSpc>
            </a:pPr>
            <a:r>
              <a:rPr lang="en-US" sz="5500" b="0" strike="noStrike" spc="-1">
                <a:solidFill>
                  <a:srgbClr val="FFFFFF"/>
                </a:solidFill>
                <a:latin typeface="Open Sans Extra Bold"/>
              </a:rPr>
              <a:t>Cause del sovraffollamento dei PS</a:t>
            </a:r>
            <a:endParaRPr lang="it-IT" sz="5500" b="0" strike="noStrike" spc="-1">
              <a:latin typeface="Arial"/>
            </a:endParaRPr>
          </a:p>
          <a:p>
            <a:pPr algn="ctr">
              <a:lnSpc>
                <a:spcPts val="7044"/>
              </a:lnSpc>
            </a:pPr>
            <a:r>
              <a:rPr lang="en-US" sz="5500" b="0" strike="noStrike" spc="-1">
                <a:solidFill>
                  <a:srgbClr val="5CE1E6"/>
                </a:solidFill>
                <a:latin typeface="Open Sans Extra Bold"/>
              </a:rPr>
              <a:t>THROUGHPUT</a:t>
            </a:r>
            <a:endParaRPr lang="it-IT" sz="5500" b="0" strike="noStrike" spc="-1">
              <a:latin typeface="Arial"/>
            </a:endParaRPr>
          </a:p>
        </p:txBody>
      </p:sp>
      <p:grpSp>
        <p:nvGrpSpPr>
          <p:cNvPr id="76" name="Group 7"/>
          <p:cNvGrpSpPr/>
          <p:nvPr/>
        </p:nvGrpSpPr>
        <p:grpSpPr>
          <a:xfrm>
            <a:off x="-1189800" y="4200840"/>
            <a:ext cx="3349800" cy="501120"/>
            <a:chOff x="-1189800" y="4200840"/>
            <a:chExt cx="3349800" cy="501120"/>
          </a:xfrm>
        </p:grpSpPr>
        <p:sp>
          <p:nvSpPr>
            <p:cNvPr id="77" name="Freeform 8"/>
            <p:cNvSpPr/>
            <p:nvPr/>
          </p:nvSpPr>
          <p:spPr>
            <a:xfrm>
              <a:off x="-1189800" y="4381560"/>
              <a:ext cx="334980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78" name="TextBox 9"/>
            <p:cNvSpPr/>
            <p:nvPr/>
          </p:nvSpPr>
          <p:spPr>
            <a:xfrm>
              <a:off x="-1189800" y="4200840"/>
              <a:ext cx="3349800" cy="501120"/>
            </a:xfrm>
            <a:prstGeom prst="rect">
              <a:avLst/>
            </a:prstGeom>
            <a:noFill/>
            <a:ln w="0">
              <a:noFill/>
            </a:ln>
          </p:spPr>
          <p:style>
            <a:lnRef idx="0">
              <a:scrgbClr r="0" g="0" b="0"/>
            </a:lnRef>
            <a:fillRef idx="0">
              <a:scrgbClr r="0" g="0" b="0"/>
            </a:fillRef>
            <a:effectRef idx="0">
              <a:scrgbClr r="0" g="0" b="0"/>
            </a:effectRef>
            <a:fontRef idx="minor"/>
          </p:style>
        </p:sp>
      </p:grpSp>
      <p:grpSp>
        <p:nvGrpSpPr>
          <p:cNvPr id="79" name="Group 10"/>
          <p:cNvGrpSpPr/>
          <p:nvPr/>
        </p:nvGrpSpPr>
        <p:grpSpPr>
          <a:xfrm>
            <a:off x="-1113480" y="6166080"/>
            <a:ext cx="3273480" cy="501120"/>
            <a:chOff x="-1113480" y="6166080"/>
            <a:chExt cx="3273480" cy="501120"/>
          </a:xfrm>
        </p:grpSpPr>
        <p:sp>
          <p:nvSpPr>
            <p:cNvPr id="80" name="Freeform 11"/>
            <p:cNvSpPr/>
            <p:nvPr/>
          </p:nvSpPr>
          <p:spPr>
            <a:xfrm>
              <a:off x="-1113480" y="6346800"/>
              <a:ext cx="327348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81" name="TextBox 12"/>
            <p:cNvSpPr/>
            <p:nvPr/>
          </p:nvSpPr>
          <p:spPr>
            <a:xfrm>
              <a:off x="-1113480" y="6166080"/>
              <a:ext cx="3273480" cy="501120"/>
            </a:xfrm>
            <a:prstGeom prst="rect">
              <a:avLst/>
            </a:prstGeom>
            <a:noFill/>
            <a:ln w="0">
              <a:noFill/>
            </a:ln>
          </p:spPr>
          <p:style>
            <a:lnRef idx="0">
              <a:scrgbClr r="0" g="0" b="0"/>
            </a:lnRef>
            <a:fillRef idx="0">
              <a:scrgbClr r="0" g="0" b="0"/>
            </a:fillRef>
            <a:effectRef idx="0">
              <a:scrgbClr r="0" g="0" b="0"/>
            </a:effectRef>
            <a:fontRef idx="minor"/>
          </p:style>
        </p:sp>
      </p:grpSp>
      <p:sp>
        <p:nvSpPr>
          <p:cNvPr id="82" name="TextBox 13"/>
          <p:cNvSpPr/>
          <p:nvPr/>
        </p:nvSpPr>
        <p:spPr>
          <a:xfrm>
            <a:off x="567360" y="3167640"/>
            <a:ext cx="10501200" cy="55285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110"/>
              </a:lnSpc>
            </a:pPr>
            <a:r>
              <a:rPr lang="en-US" sz="2220" b="0" strike="noStrike" spc="-1">
                <a:solidFill>
                  <a:srgbClr val="000000"/>
                </a:solidFill>
                <a:latin typeface="Lato"/>
              </a:rPr>
              <a:t>A) </a:t>
            </a:r>
            <a:r>
              <a:rPr lang="en-US" sz="2220" b="0" strike="noStrike" spc="-1">
                <a:solidFill>
                  <a:srgbClr val="000000"/>
                </a:solidFill>
                <a:latin typeface="Lato Bold"/>
              </a:rPr>
              <a:t>Numero e formazione dei medici occupati in Pronto Soccorso, scarse risorse tecnologiche in alcuni  PS </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FEFEFF"/>
                </a:solidFill>
                <a:latin typeface="Lato"/>
              </a:rPr>
              <a:t>Soluzione?</a:t>
            </a:r>
            <a:r>
              <a:rPr lang="en-US" sz="2220" b="0" strike="noStrike" spc="-1">
                <a:solidFill>
                  <a:srgbClr val="000000"/>
                </a:solidFill>
                <a:latin typeface="Lato"/>
              </a:rPr>
              <a:t>  Incentivo economico e prospettiva di carriera</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000000"/>
                </a:solidFill>
                <a:latin typeface="Lato"/>
              </a:rPr>
              <a:t>B) </a:t>
            </a:r>
            <a:r>
              <a:rPr lang="en-US" sz="2220" b="0" strike="noStrike" spc="-1">
                <a:solidFill>
                  <a:srgbClr val="000000"/>
                </a:solidFill>
                <a:latin typeface="Lato Bold"/>
              </a:rPr>
              <a:t>Carenza dei posti letto ad indirizzo internistico e  geriatrico eccessivi ricoveri programmati </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FFFFFF"/>
                </a:solidFill>
                <a:latin typeface="Lato"/>
              </a:rPr>
              <a:t>Soluzione?</a:t>
            </a:r>
            <a:r>
              <a:rPr lang="en-US" sz="2220" b="0" strike="noStrike" spc="-1">
                <a:solidFill>
                  <a:srgbClr val="000000"/>
                </a:solidFill>
                <a:latin typeface="Lato"/>
              </a:rPr>
              <a:t>  - Incrementare i posti letto internistici e geriatrici per acuti </a:t>
            </a:r>
            <a:endParaRPr lang="it-IT" sz="2220" b="0" strike="noStrike" spc="-1">
              <a:latin typeface="Arial"/>
            </a:endParaRPr>
          </a:p>
          <a:p>
            <a:pPr>
              <a:lnSpc>
                <a:spcPts val="3110"/>
              </a:lnSpc>
            </a:pPr>
            <a:r>
              <a:rPr lang="en-US" sz="2220" b="0" strike="noStrike" spc="-1">
                <a:solidFill>
                  <a:srgbClr val="000000"/>
                </a:solidFill>
                <a:latin typeface="Lato"/>
              </a:rPr>
              <a:t>                     - De-ospedalizzare molte attività che si svolgono tramite ricoveri  programmati presso strutture territoriali a media intensità di cura . </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000000"/>
                </a:solidFill>
                <a:latin typeface="Lato Italics"/>
              </a:rPr>
              <a:t> </a:t>
            </a:r>
            <a:endParaRPr lang="it-IT" sz="2220" b="0" strike="noStrike" spc="-1">
              <a:latin typeface="Arial"/>
            </a:endParaRPr>
          </a:p>
        </p:txBody>
      </p:sp>
      <p:sp>
        <p:nvSpPr>
          <p:cNvPr id="83" name="Freeform 14"/>
          <p:cNvSpPr/>
          <p:nvPr/>
        </p:nvSpPr>
        <p:spPr>
          <a:xfrm>
            <a:off x="11520360" y="1964520"/>
            <a:ext cx="6767280" cy="8322120"/>
          </a:xfrm>
          <a:custGeom>
            <a:avLst/>
            <a:gdLst/>
            <a:ahLst/>
            <a:cxnLst/>
            <a:rect l="l" t="t" r="r" b="b"/>
            <a:pathLst>
              <a:path w="6767492" h="8322561">
                <a:moveTo>
                  <a:pt x="0" y="0"/>
                </a:moveTo>
                <a:lnTo>
                  <a:pt x="6767492" y="0"/>
                </a:lnTo>
                <a:lnTo>
                  <a:pt x="6767492" y="8322561"/>
                </a:lnTo>
                <a:lnTo>
                  <a:pt x="0" y="8322561"/>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2"/>
          <p:cNvGrpSpPr/>
          <p:nvPr/>
        </p:nvGrpSpPr>
        <p:grpSpPr>
          <a:xfrm>
            <a:off x="0" y="-2614320"/>
            <a:ext cx="18287640" cy="4578480"/>
            <a:chOff x="0" y="-2614320"/>
            <a:chExt cx="18287640" cy="4578480"/>
          </a:xfrm>
        </p:grpSpPr>
        <p:sp>
          <p:nvSpPr>
            <p:cNvPr id="85" name="Freeform 3"/>
            <p:cNvSpPr/>
            <p:nvPr/>
          </p:nvSpPr>
          <p:spPr>
            <a:xfrm>
              <a:off x="0" y="-2433240"/>
              <a:ext cx="18287640" cy="4397400"/>
            </a:xfrm>
            <a:custGeom>
              <a:avLst/>
              <a:gdLst/>
              <a:ahLst/>
              <a:cxnLst/>
              <a:rect l="l" t="t" r="r" b="b"/>
              <a:pathLst>
                <a:path w="4816592" h="1158279">
                  <a:moveTo>
                    <a:pt x="0" y="0"/>
                  </a:moveTo>
                  <a:lnTo>
                    <a:pt x="4816592" y="0"/>
                  </a:lnTo>
                  <a:lnTo>
                    <a:pt x="4816592" y="1158279"/>
                  </a:lnTo>
                  <a:lnTo>
                    <a:pt x="0" y="1158279"/>
                  </a:lnTo>
                  <a:close/>
                </a:path>
              </a:pathLst>
            </a:custGeom>
            <a:solidFill>
              <a:srgbClr val="1A2D3B"/>
            </a:solidFill>
            <a:ln w="0">
              <a:noFill/>
            </a:ln>
          </p:spPr>
          <p:style>
            <a:lnRef idx="0">
              <a:scrgbClr r="0" g="0" b="0"/>
            </a:lnRef>
            <a:fillRef idx="0">
              <a:scrgbClr r="0" g="0" b="0"/>
            </a:fillRef>
            <a:effectRef idx="0">
              <a:scrgbClr r="0" g="0" b="0"/>
            </a:effectRef>
            <a:fontRef idx="minor"/>
          </p:style>
        </p:sp>
        <p:sp>
          <p:nvSpPr>
            <p:cNvPr id="86" name="TextBox 4"/>
            <p:cNvSpPr/>
            <p:nvPr/>
          </p:nvSpPr>
          <p:spPr>
            <a:xfrm>
              <a:off x="0" y="-2614320"/>
              <a:ext cx="18287640" cy="4578480"/>
            </a:xfrm>
            <a:prstGeom prst="rect">
              <a:avLst/>
            </a:prstGeom>
            <a:noFill/>
            <a:ln w="0">
              <a:noFill/>
            </a:ln>
          </p:spPr>
          <p:style>
            <a:lnRef idx="0">
              <a:scrgbClr r="0" g="0" b="0"/>
            </a:lnRef>
            <a:fillRef idx="0">
              <a:scrgbClr r="0" g="0" b="0"/>
            </a:fillRef>
            <a:effectRef idx="0">
              <a:scrgbClr r="0" g="0" b="0"/>
            </a:effectRef>
            <a:fontRef idx="minor"/>
          </p:style>
        </p:sp>
      </p:grpSp>
      <p:sp>
        <p:nvSpPr>
          <p:cNvPr id="87" name="Freeform 5"/>
          <p:cNvSpPr/>
          <p:nvPr/>
        </p:nvSpPr>
        <p:spPr>
          <a:xfrm>
            <a:off x="0" y="-2423160"/>
            <a:ext cx="18287640" cy="4387320"/>
          </a:xfrm>
          <a:custGeom>
            <a:avLst/>
            <a:gdLst/>
            <a:ahLst/>
            <a:cxnLst/>
            <a:rect l="l" t="t" r="r" b="b"/>
            <a:pathLst>
              <a:path w="18288000" h="4387557">
                <a:moveTo>
                  <a:pt x="0" y="0"/>
                </a:moveTo>
                <a:lnTo>
                  <a:pt x="18288000" y="0"/>
                </a:lnTo>
                <a:lnTo>
                  <a:pt x="18288000" y="4387557"/>
                </a:lnTo>
                <a:lnTo>
                  <a:pt x="0" y="4387557"/>
                </a:lnTo>
                <a:lnTo>
                  <a:pt x="0" y="0"/>
                </a:lnTo>
                <a:close/>
              </a:path>
            </a:pathLst>
          </a:custGeom>
          <a:blipFill rotWithShape="0">
            <a:blip r:embed="rId2">
              <a:alphaModFix amt="18000"/>
            </a:blip>
            <a:srcRect/>
            <a:stretch/>
          </a:blipFill>
          <a:ln w="0">
            <a:noFill/>
          </a:ln>
        </p:spPr>
        <p:style>
          <a:lnRef idx="0">
            <a:scrgbClr r="0" g="0" b="0"/>
          </a:lnRef>
          <a:fillRef idx="0">
            <a:scrgbClr r="0" g="0" b="0"/>
          </a:fillRef>
          <a:effectRef idx="0">
            <a:scrgbClr r="0" g="0" b="0"/>
          </a:effectRef>
          <a:fontRef idx="minor"/>
        </p:style>
      </p:sp>
      <p:grpSp>
        <p:nvGrpSpPr>
          <p:cNvPr id="88" name="Group 6"/>
          <p:cNvGrpSpPr/>
          <p:nvPr/>
        </p:nvGrpSpPr>
        <p:grpSpPr>
          <a:xfrm>
            <a:off x="-1141920" y="5016600"/>
            <a:ext cx="3301920" cy="501120"/>
            <a:chOff x="-1141920" y="5016600"/>
            <a:chExt cx="3301920" cy="501120"/>
          </a:xfrm>
        </p:grpSpPr>
        <p:sp>
          <p:nvSpPr>
            <p:cNvPr id="89" name="Freeform 7"/>
            <p:cNvSpPr/>
            <p:nvPr/>
          </p:nvSpPr>
          <p:spPr>
            <a:xfrm>
              <a:off x="-1141920" y="5197320"/>
              <a:ext cx="330192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90" name="TextBox 8"/>
            <p:cNvSpPr/>
            <p:nvPr/>
          </p:nvSpPr>
          <p:spPr>
            <a:xfrm>
              <a:off x="-1141920" y="5016600"/>
              <a:ext cx="3301920" cy="501120"/>
            </a:xfrm>
            <a:prstGeom prst="rect">
              <a:avLst/>
            </a:prstGeom>
            <a:noFill/>
            <a:ln w="0">
              <a:noFill/>
            </a:ln>
          </p:spPr>
          <p:style>
            <a:lnRef idx="0">
              <a:scrgbClr r="0" g="0" b="0"/>
            </a:lnRef>
            <a:fillRef idx="0">
              <a:scrgbClr r="0" g="0" b="0"/>
            </a:fillRef>
            <a:effectRef idx="0">
              <a:scrgbClr r="0" g="0" b="0"/>
            </a:effectRef>
            <a:fontRef idx="minor"/>
          </p:style>
        </p:sp>
      </p:grpSp>
      <p:grpSp>
        <p:nvGrpSpPr>
          <p:cNvPr id="91" name="Group 9"/>
          <p:cNvGrpSpPr/>
          <p:nvPr/>
        </p:nvGrpSpPr>
        <p:grpSpPr>
          <a:xfrm>
            <a:off x="-1113480" y="6975720"/>
            <a:ext cx="3273480" cy="501120"/>
            <a:chOff x="-1113480" y="6975720"/>
            <a:chExt cx="3273480" cy="501120"/>
          </a:xfrm>
        </p:grpSpPr>
        <p:sp>
          <p:nvSpPr>
            <p:cNvPr id="92" name="Freeform 10"/>
            <p:cNvSpPr/>
            <p:nvPr/>
          </p:nvSpPr>
          <p:spPr>
            <a:xfrm>
              <a:off x="-1113480" y="7156440"/>
              <a:ext cx="3273480" cy="320400"/>
            </a:xfrm>
            <a:custGeom>
              <a:avLst/>
              <a:gdLst/>
              <a:ahLst/>
              <a:cxnLst/>
              <a:rect l="l" t="t" r="r" b="b"/>
              <a:pathLst>
                <a:path w="812800" h="84476">
                  <a:moveTo>
                    <a:pt x="0" y="0"/>
                  </a:moveTo>
                  <a:lnTo>
                    <a:pt x="812800" y="0"/>
                  </a:lnTo>
                  <a:lnTo>
                    <a:pt x="812800" y="84476"/>
                  </a:lnTo>
                  <a:lnTo>
                    <a:pt x="0" y="84476"/>
                  </a:lnTo>
                  <a:close/>
                </a:path>
              </a:pathLst>
            </a:custGeom>
            <a:solidFill>
              <a:srgbClr val="0274B4"/>
            </a:solidFill>
            <a:ln w="0">
              <a:noFill/>
            </a:ln>
          </p:spPr>
          <p:style>
            <a:lnRef idx="0">
              <a:scrgbClr r="0" g="0" b="0"/>
            </a:lnRef>
            <a:fillRef idx="0">
              <a:scrgbClr r="0" g="0" b="0"/>
            </a:fillRef>
            <a:effectRef idx="0">
              <a:scrgbClr r="0" g="0" b="0"/>
            </a:effectRef>
            <a:fontRef idx="minor"/>
          </p:style>
        </p:sp>
        <p:sp>
          <p:nvSpPr>
            <p:cNvPr id="93" name="TextBox 11"/>
            <p:cNvSpPr/>
            <p:nvPr/>
          </p:nvSpPr>
          <p:spPr>
            <a:xfrm>
              <a:off x="-1113480" y="6975720"/>
              <a:ext cx="3273480" cy="501120"/>
            </a:xfrm>
            <a:prstGeom prst="rect">
              <a:avLst/>
            </a:prstGeom>
            <a:noFill/>
            <a:ln w="0">
              <a:noFill/>
            </a:ln>
          </p:spPr>
          <p:style>
            <a:lnRef idx="0">
              <a:scrgbClr r="0" g="0" b="0"/>
            </a:lnRef>
            <a:fillRef idx="0">
              <a:scrgbClr r="0" g="0" b="0"/>
            </a:fillRef>
            <a:effectRef idx="0">
              <a:scrgbClr r="0" g="0" b="0"/>
            </a:effectRef>
            <a:fontRef idx="minor"/>
          </p:style>
        </p:sp>
      </p:grpSp>
      <p:sp>
        <p:nvSpPr>
          <p:cNvPr id="94" name="Freeform 12"/>
          <p:cNvSpPr/>
          <p:nvPr/>
        </p:nvSpPr>
        <p:spPr>
          <a:xfrm>
            <a:off x="11474280" y="1964520"/>
            <a:ext cx="6813360" cy="8322120"/>
          </a:xfrm>
          <a:custGeom>
            <a:avLst/>
            <a:gdLst/>
            <a:ahLst/>
            <a:cxnLst/>
            <a:rect l="l" t="t" r="r" b="b"/>
            <a:pathLst>
              <a:path w="6813690" h="8322561">
                <a:moveTo>
                  <a:pt x="0" y="0"/>
                </a:moveTo>
                <a:lnTo>
                  <a:pt x="6813690" y="0"/>
                </a:lnTo>
                <a:lnTo>
                  <a:pt x="6813690" y="8322561"/>
                </a:lnTo>
                <a:lnTo>
                  <a:pt x="0" y="8322561"/>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sp>
      <p:sp>
        <p:nvSpPr>
          <p:cNvPr id="95" name="TextBox 13"/>
          <p:cNvSpPr/>
          <p:nvPr/>
        </p:nvSpPr>
        <p:spPr>
          <a:xfrm>
            <a:off x="567360" y="169200"/>
            <a:ext cx="16294680" cy="178776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7036"/>
              </a:lnSpc>
            </a:pPr>
            <a:r>
              <a:rPr lang="en-US" sz="5500" b="0" strike="noStrike" spc="-1">
                <a:solidFill>
                  <a:srgbClr val="FFFFFF"/>
                </a:solidFill>
                <a:latin typeface="Open Sans Extra Bold"/>
              </a:rPr>
              <a:t>Cause del sovraffollamento dei PS</a:t>
            </a:r>
            <a:endParaRPr lang="it-IT" sz="5500" b="0" strike="noStrike" spc="-1">
              <a:latin typeface="Arial"/>
            </a:endParaRPr>
          </a:p>
          <a:p>
            <a:pPr algn="ctr">
              <a:lnSpc>
                <a:spcPts val="7044"/>
              </a:lnSpc>
            </a:pPr>
            <a:r>
              <a:rPr lang="en-US" sz="5500" b="0" strike="noStrike" spc="-1">
                <a:solidFill>
                  <a:srgbClr val="5CE1E6"/>
                </a:solidFill>
                <a:latin typeface="Open Sans Extra Bold"/>
              </a:rPr>
              <a:t>OUTPUT</a:t>
            </a:r>
            <a:endParaRPr lang="it-IT" sz="5500" b="0" strike="noStrike" spc="-1">
              <a:latin typeface="Arial"/>
            </a:endParaRPr>
          </a:p>
        </p:txBody>
      </p:sp>
      <p:sp>
        <p:nvSpPr>
          <p:cNvPr id="96" name="TextBox 14"/>
          <p:cNvSpPr/>
          <p:nvPr/>
        </p:nvSpPr>
        <p:spPr>
          <a:xfrm>
            <a:off x="567360" y="3934800"/>
            <a:ext cx="10501200" cy="513360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ts val="3110"/>
              </a:lnSpc>
            </a:pPr>
            <a:r>
              <a:rPr lang="en-US" sz="2220" b="0" strike="noStrike" spc="-1">
                <a:solidFill>
                  <a:srgbClr val="000000"/>
                </a:solidFill>
                <a:latin typeface="Lato"/>
              </a:rPr>
              <a:t>A) </a:t>
            </a:r>
            <a:r>
              <a:rPr lang="en-US" sz="2220" b="0" strike="noStrike" spc="-1">
                <a:solidFill>
                  <a:srgbClr val="000000"/>
                </a:solidFill>
                <a:latin typeface="Lato Bold"/>
              </a:rPr>
              <a:t>Mancanza di strutture ospedaliere territoriali a bassa intensità di cura che facilitino le dimissioni dei pazienti dagli H per acuti PS </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FFFFFF"/>
                </a:solidFill>
                <a:latin typeface="Lato"/>
              </a:rPr>
              <a:t>Soluzione?</a:t>
            </a:r>
            <a:r>
              <a:rPr lang="en-US" sz="2220" b="0" strike="noStrike" spc="-1">
                <a:solidFill>
                  <a:srgbClr val="000000"/>
                </a:solidFill>
                <a:latin typeface="Lato Italics"/>
              </a:rPr>
              <a:t> </a:t>
            </a:r>
            <a:r>
              <a:rPr lang="en-US" sz="2220" b="0" strike="noStrike" spc="-1">
                <a:solidFill>
                  <a:srgbClr val="000000"/>
                </a:solidFill>
                <a:latin typeface="Lato"/>
              </a:rPr>
              <a:t>Maggiore spazio ai privati convenzionati che hanno interesse nella ricezione e nella dimissione poi a domicilio di tali pazienti </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000000"/>
                </a:solidFill>
                <a:latin typeface="Lato"/>
              </a:rPr>
              <a:t>B) </a:t>
            </a:r>
            <a:r>
              <a:rPr lang="en-US" sz="2220" b="0" strike="noStrike" spc="-1">
                <a:solidFill>
                  <a:srgbClr val="000000"/>
                </a:solidFill>
                <a:latin typeface="Lato Bold"/>
              </a:rPr>
              <a:t>Scarsa qualità delle cure territoriali domiciliari</a:t>
            </a:r>
            <a:endParaRPr lang="it-IT" sz="2220" b="0" strike="noStrike" spc="-1">
              <a:latin typeface="Arial"/>
            </a:endParaRPr>
          </a:p>
          <a:p>
            <a:pPr>
              <a:lnSpc>
                <a:spcPts val="3110"/>
              </a:lnSpc>
            </a:pPr>
            <a:endParaRPr lang="it-IT" sz="2220" b="0" strike="noStrike" spc="-1">
              <a:latin typeface="Arial"/>
            </a:endParaRPr>
          </a:p>
          <a:p>
            <a:pPr>
              <a:lnSpc>
                <a:spcPts val="3110"/>
              </a:lnSpc>
            </a:pPr>
            <a:r>
              <a:rPr lang="en-US" sz="2220" b="0" strike="noStrike" spc="-1">
                <a:solidFill>
                  <a:srgbClr val="FFFFFF"/>
                </a:solidFill>
                <a:latin typeface="Lato"/>
              </a:rPr>
              <a:t>Soluzione? </a:t>
            </a:r>
            <a:r>
              <a:rPr lang="en-US" sz="2220" b="0" strike="noStrike" spc="-1">
                <a:solidFill>
                  <a:srgbClr val="000000"/>
                </a:solidFill>
                <a:latin typeface="Lato"/>
              </a:rPr>
              <a:t>Maggiore controllo delle risorse umane delegate al territorio, gestione dei percorsi e delle raccomandazioni utilizzare in tale attività da parte dei direttore di PS e di Medicina Interna per competenze e conoscenze </a:t>
            </a:r>
            <a:endParaRPr lang="it-IT" sz="2220" b="0" strike="noStrike" spc="-1">
              <a:latin typeface="Arial"/>
            </a:endParaRPr>
          </a:p>
          <a:p>
            <a:pPr>
              <a:lnSpc>
                <a:spcPts val="3110"/>
              </a:lnSpc>
            </a:pPr>
            <a:endParaRPr lang="it-IT" sz="222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2"/>
          <p:cNvSpPr/>
          <p:nvPr/>
        </p:nvSpPr>
        <p:spPr>
          <a:xfrm>
            <a:off x="0" y="0"/>
            <a:ext cx="18287640" cy="1028664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sp>
      <p:sp>
        <p:nvSpPr>
          <p:cNvPr id="98" name="TextBox 3"/>
          <p:cNvSpPr/>
          <p:nvPr/>
        </p:nvSpPr>
        <p:spPr>
          <a:xfrm>
            <a:off x="1301040" y="3854160"/>
            <a:ext cx="15957720" cy="221868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8736"/>
              </a:lnSpc>
            </a:pPr>
            <a:r>
              <a:rPr lang="en-US" sz="6240" b="0" strike="noStrike" spc="-1">
                <a:solidFill>
                  <a:srgbClr val="FFFFFF"/>
                </a:solidFill>
                <a:latin typeface="Open Sans Extra Bold"/>
              </a:rPr>
              <a:t>“Lo scopo dell'arte medica è la salute, il fine è ottenerla”</a:t>
            </a:r>
            <a:endParaRPr lang="it-IT" sz="6240" b="0" strike="noStrike" spc="-1">
              <a:latin typeface="Arial"/>
            </a:endParaRPr>
          </a:p>
        </p:txBody>
      </p:sp>
      <p:sp>
        <p:nvSpPr>
          <p:cNvPr id="99" name="TextBox 4"/>
          <p:cNvSpPr/>
          <p:nvPr/>
        </p:nvSpPr>
        <p:spPr>
          <a:xfrm>
            <a:off x="5223960" y="7429320"/>
            <a:ext cx="7839720" cy="4975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920"/>
              </a:lnSpc>
            </a:pPr>
            <a:r>
              <a:rPr lang="en-US" sz="2800" b="0" strike="noStrike" spc="-1">
                <a:solidFill>
                  <a:srgbClr val="FFFFFF"/>
                </a:solidFill>
                <a:latin typeface="Lato"/>
              </a:rPr>
              <a:t>GALENO</a:t>
            </a:r>
            <a:endParaRPr lang="it-IT" sz="2800" b="0" strike="noStrike" spc="-1">
              <a:latin typeface="Arial"/>
            </a:endParaRPr>
          </a:p>
        </p:txBody>
      </p:sp>
      <p:sp>
        <p:nvSpPr>
          <p:cNvPr id="100" name="AutoShape 5"/>
          <p:cNvSpPr/>
          <p:nvPr/>
        </p:nvSpPr>
        <p:spPr>
          <a:xfrm>
            <a:off x="8440560" y="6586200"/>
            <a:ext cx="1406520" cy="24840"/>
          </a:xfrm>
          <a:prstGeom prst="line">
            <a:avLst/>
          </a:prstGeom>
          <a:ln w="95250">
            <a:solidFill>
              <a:srgbClr val="5CE1E6"/>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422</Words>
  <Application>Microsoft Office PowerPoint</Application>
  <PresentationFormat>Personalizzato</PresentationFormat>
  <Paragraphs>45</Paragraphs>
  <Slides>5</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5</vt:i4>
      </vt:variant>
    </vt:vector>
  </HeadingPairs>
  <TitlesOfParts>
    <vt:vector size="17" baseType="lpstr">
      <vt:lpstr>Arial</vt:lpstr>
      <vt:lpstr>Calibri</vt:lpstr>
      <vt:lpstr>DejaVu Sans</vt:lpstr>
      <vt:lpstr>Lato</vt:lpstr>
      <vt:lpstr>Lato Bold</vt:lpstr>
      <vt:lpstr>Lato Italics</vt:lpstr>
      <vt:lpstr>Open Sans Extra Bold</vt:lpstr>
      <vt:lpstr>Open Sans Extra Bold Italics</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MedIndagine conoscitiva sulla situazione della medicina dell’emrgenza urgenza e dei Pronto Soccorso in italia</dc:title>
  <dc:subject/>
  <dc:creator>Utente_locale</dc:creator>
  <dc:description/>
  <cp:lastModifiedBy>Cdd</cp:lastModifiedBy>
  <cp:revision>10</cp:revision>
  <cp:lastPrinted>2024-01-17T11:00:50Z</cp:lastPrinted>
  <dcterms:created xsi:type="dcterms:W3CDTF">2006-08-16T00:00:00Z</dcterms:created>
  <dcterms:modified xsi:type="dcterms:W3CDTF">2024-01-17T11:01:15Z</dcterms:modified>
  <dc:identifier>DAF6EI3tC6g</dc:identifier>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Personalizzato</vt:lpwstr>
  </property>
  <property fmtid="{D5CDD505-2E9C-101B-9397-08002B2CF9AE}" pid="3" name="Slides">
    <vt:i4>5</vt:i4>
  </property>
</Properties>
</file>