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218" r:id="rId2"/>
    <p:sldId id="257" r:id="rId3"/>
    <p:sldId id="484" r:id="rId4"/>
    <p:sldId id="522" r:id="rId5"/>
    <p:sldId id="269" r:id="rId6"/>
    <p:sldId id="582" r:id="rId7"/>
    <p:sldId id="265" r:id="rId8"/>
    <p:sldId id="260" r:id="rId9"/>
    <p:sldId id="266" r:id="rId10"/>
    <p:sldId id="258" r:id="rId11"/>
    <p:sldId id="281" r:id="rId12"/>
    <p:sldId id="488" r:id="rId13"/>
    <p:sldId id="527" r:id="rId14"/>
    <p:sldId id="1213" r:id="rId15"/>
    <p:sldId id="515" r:id="rId16"/>
    <p:sldId id="516" r:id="rId17"/>
    <p:sldId id="263" r:id="rId18"/>
    <p:sldId id="1215" r:id="rId19"/>
    <p:sldId id="1216" r:id="rId20"/>
  </p:sldIdLst>
  <p:sldSz cx="10080625" cy="567055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2F6A838-5F9B-5A66-FA4D-7BAFF15586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Sabrina Ciappina - Elvia Roccia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DBF4DC-D7D9-7AC0-7BFC-BA7AD9E1D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L'utilizzo dell'EMDR presso l'Ospedale Infantile Regina Margherita di Torino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EDD44A-BA2D-EC77-31BB-A0E80CC7B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Associazione EMDR Italia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57576D-C2C1-296B-9682-B621A85C7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B3A3-9B4F-4835-BD72-54B8785AE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27145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54063"/>
            <a:ext cx="6613525" cy="37211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Fai clic per spostare la diapositiva</a:t>
            </a: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453" y="4714620"/>
            <a:ext cx="5437510" cy="4466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5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9542" cy="4956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300" b="0" strike="noStrike" spc="-1">
                <a:latin typeface="Times New Roman"/>
              </a:rPr>
              <a:t>Sabrina Ciappina - Elvia Roccia</a:t>
            </a:r>
          </a:p>
        </p:txBody>
      </p:sp>
      <p:sp>
        <p:nvSpPr>
          <p:cNvPr id="261" name="PlaceHolder 4"/>
          <p:cNvSpPr>
            <a:spLocks noGrp="1"/>
          </p:cNvSpPr>
          <p:nvPr>
            <p:ph type="dt"/>
          </p:nvPr>
        </p:nvSpPr>
        <p:spPr>
          <a:xfrm>
            <a:off x="3847503" y="0"/>
            <a:ext cx="2949542" cy="4956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300" b="0" strike="noStrike" spc="-1">
                <a:latin typeface="Times New Roman"/>
              </a:rPr>
              <a:t>L'utilizzo dell'EMDR presso l'Ospedale Infantile Regina Margherita di Torino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ftr"/>
          </p:nvPr>
        </p:nvSpPr>
        <p:spPr>
          <a:xfrm>
            <a:off x="0" y="9430306"/>
            <a:ext cx="2949542" cy="49562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300" b="0" strike="noStrike" spc="-1">
                <a:latin typeface="Times New Roman"/>
              </a:rPr>
              <a:t>Associazione EMDR Italia</a:t>
            </a:r>
          </a:p>
        </p:txBody>
      </p:sp>
      <p:sp>
        <p:nvSpPr>
          <p:cNvPr id="263" name="PlaceHolder 6"/>
          <p:cNvSpPr>
            <a:spLocks noGrp="1"/>
          </p:cNvSpPr>
          <p:nvPr>
            <p:ph type="sldNum"/>
          </p:nvPr>
        </p:nvSpPr>
        <p:spPr>
          <a:xfrm>
            <a:off x="3847503" y="9430306"/>
            <a:ext cx="2949542" cy="49562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38060D8-1C38-45D6-931C-305D79A75D78}" type="slidenum">
              <a:rPr lang="en-US" sz="1300" b="0" strike="noStrike" spc="-1">
                <a:latin typeface="Times New Roman"/>
              </a:rPr>
              <a:t>‹N›</a:t>
            </a:fld>
            <a:endParaRPr lang="en-US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79454" y="4714976"/>
            <a:ext cx="5437825" cy="44666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8">
              <a:spcAft>
                <a:spcPts val="1689"/>
              </a:spcAft>
              <a:buClr>
                <a:srgbClr val="F8B914"/>
              </a:buClr>
            </a:pPr>
            <a:endParaRPr lang="en-US" sz="1900" spc="-1" dirty="0"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3850337" y="9428530"/>
            <a:ext cx="2945134" cy="495976"/>
          </a:xfrm>
          <a:prstGeom prst="rect">
            <a:avLst/>
          </a:prstGeom>
          <a:noFill/>
          <a:ln>
            <a:noFill/>
          </a:ln>
        </p:spPr>
        <p:txBody>
          <a:bodyPr lIns="85780" tIns="42890" rIns="85780" bIns="42890" anchor="b">
            <a:noAutofit/>
          </a:bodyPr>
          <a:lstStyle/>
          <a:p>
            <a:pPr algn="r">
              <a:lnSpc>
                <a:spcPct val="100000"/>
              </a:lnSpc>
            </a:pPr>
            <a:fld id="{37FAA04A-C549-46A2-8FAC-9C9A238F8317}" type="slidenum">
              <a:rPr lang="en-US" sz="1100" spc="-1">
                <a:solidFill>
                  <a:srgbClr val="000000"/>
                </a:solidFill>
              </a:rPr>
              <a:t>2</a:t>
            </a:fld>
            <a:endParaRPr lang="en-US" sz="1100" spc="-1">
              <a:latin typeface="Times New Roman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D6B9F4-AA26-5FEF-6557-74092B5CDF51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r>
              <a:rPr lang="it-IT" sz="1300" b="0" strike="noStrike" spc="-1">
                <a:latin typeface="Times New Roman"/>
              </a:rPr>
              <a:t>L'utilizzo dell'EMDR presso l'Ospedale Infantile Regina Margherita di Torino</a:t>
            </a:r>
            <a:endParaRPr lang="en-US" sz="1300" b="0" strike="noStrike" spc="-1">
              <a:latin typeface="Times New Roman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1C64CB-7350-4587-B10C-D31CF8ED6D08}"/>
              </a:ext>
            </a:extLst>
          </p:cNvPr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sz="1300" b="0" strike="noStrike" spc="-1">
                <a:latin typeface="Times New Roman"/>
              </a:rPr>
              <a:t>Associazione EMDR Italia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94325FA9-B8C1-8104-5A64-C1DCB94620F8}"/>
              </a:ext>
            </a:extLst>
          </p:cNvPr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sz="1300" b="0" strike="noStrike" spc="-1">
                <a:latin typeface="Times New Roman"/>
              </a:rPr>
              <a:t>Sabrina Ciappina - Elvia Roccia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24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38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6853" y="0"/>
            <a:ext cx="8316516" cy="2520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52" y="2646257"/>
            <a:ext cx="8316516" cy="1260122"/>
          </a:xfrm>
        </p:spPr>
        <p:txBody>
          <a:bodyPr>
            <a:noAutofit/>
          </a:bodyPr>
          <a:lstStyle>
            <a:lvl1pPr>
              <a:defRPr sz="661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52" y="3906379"/>
            <a:ext cx="7560469" cy="81907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315">
                <a:solidFill>
                  <a:schemeClr val="tx2"/>
                </a:solidFill>
              </a:defRPr>
            </a:lvl1pPr>
            <a:lvl2pPr marL="37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1AB1-6805-4438-AA78-A3A14799C300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199A-93D5-4968-AA7F-0B19756F739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856853" y="5103495"/>
            <a:ext cx="8316516" cy="22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/>
          </a:p>
        </p:txBody>
      </p:sp>
    </p:spTree>
    <p:extLst>
      <p:ext uri="{BB962C8B-B14F-4D97-AF65-F5344CB8AC3E}">
        <p14:creationId xmlns:p14="http://schemas.microsoft.com/office/powerpoint/2010/main" val="1637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CDD-E59D-4A93-A8A4-B08450AD79CB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BFF-BF18-496E-BDAB-CDBA3D161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sto titolo"/>
          <p:cNvSpPr txBox="1">
            <a:spLocks noGrp="1"/>
          </p:cNvSpPr>
          <p:nvPr>
            <p:ph type="title"/>
          </p:nvPr>
        </p:nvSpPr>
        <p:spPr>
          <a:xfrm>
            <a:off x="983560" y="951654"/>
            <a:ext cx="8111754" cy="1920374"/>
          </a:xfrm>
          <a:prstGeom prst="rect">
            <a:avLst/>
          </a:prstGeom>
        </p:spPr>
        <p:txBody>
          <a:bodyPr lIns="50798" tIns="50798" rIns="50798" bIns="50798" anchor="b"/>
          <a:lstStyle>
            <a:lvl1pPr defTabSz="378050">
              <a:defRPr sz="360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Testo titolo</a:t>
            </a:r>
          </a:p>
        </p:txBody>
      </p:sp>
      <p:sp>
        <p:nvSpPr>
          <p:cNvPr id="1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83560" y="2931096"/>
            <a:ext cx="8111754" cy="656314"/>
          </a:xfrm>
          <a:prstGeom prst="rect">
            <a:avLst/>
          </a:prstGeom>
        </p:spPr>
        <p:txBody>
          <a:bodyPr lIns="50798" tIns="50798" rIns="50798" bIns="50798" anchor="t"/>
          <a:lstStyle>
            <a:lvl1pPr marL="274123" indent="-274123" defTabSz="378050">
              <a:spcBef>
                <a:spcPts val="523"/>
              </a:spcBef>
              <a:buSzPct val="100000"/>
              <a:buFont typeface="Arial"/>
              <a:buChar char="»"/>
              <a:defRPr sz="2558">
                <a:latin typeface="Calibri"/>
                <a:ea typeface="Calibri"/>
                <a:cs typeface="Calibri"/>
                <a:sym typeface="Calibri"/>
              </a:defRPr>
            </a:lvl1pPr>
            <a:lvl2pPr marL="1725548" indent="-1459732" defTabSz="378050">
              <a:spcBef>
                <a:spcPts val="523"/>
              </a:spcBef>
              <a:buSzPct val="100000"/>
              <a:buFont typeface="Arial"/>
              <a:buChar char="–"/>
              <a:defRPr sz="2558">
                <a:latin typeface="Calibri"/>
                <a:ea typeface="Calibri"/>
                <a:cs typeface="Calibri"/>
                <a:sym typeface="Calibri"/>
              </a:defRPr>
            </a:lvl2pPr>
            <a:lvl3pPr marL="1898862" indent="-1367230" defTabSz="378050">
              <a:spcBef>
                <a:spcPts val="523"/>
              </a:spcBef>
              <a:buSzPct val="100000"/>
              <a:buFont typeface="Arial"/>
              <a:defRPr sz="2558">
                <a:latin typeface="Calibri"/>
                <a:ea typeface="Calibri"/>
                <a:cs typeface="Calibri"/>
                <a:sym typeface="Calibri"/>
              </a:defRPr>
            </a:lvl3pPr>
            <a:lvl4pPr marL="2433160" indent="-1635712" defTabSz="378050">
              <a:spcBef>
                <a:spcPts val="523"/>
              </a:spcBef>
              <a:buSzPct val="100000"/>
              <a:buFont typeface="Arial"/>
              <a:buChar char="–"/>
              <a:defRPr sz="2558">
                <a:latin typeface="Calibri"/>
                <a:ea typeface="Calibri"/>
                <a:cs typeface="Calibri"/>
                <a:sym typeface="Calibri"/>
              </a:defRPr>
            </a:lvl4pPr>
            <a:lvl5pPr marL="2698976" indent="-1635712" defTabSz="378050">
              <a:spcBef>
                <a:spcPts val="523"/>
              </a:spcBef>
              <a:buSzPct val="100000"/>
              <a:buFont typeface="Arial"/>
              <a:buChar char="»"/>
              <a:defRPr sz="2558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914135" y="5404087"/>
            <a:ext cx="241855" cy="181590"/>
          </a:xfrm>
          <a:prstGeom prst="rect">
            <a:avLst/>
          </a:prstGeom>
        </p:spPr>
        <p:txBody>
          <a:bodyPr lIns="50798" tIns="50798" rIns="50798" bIns="50798"/>
          <a:lstStyle>
            <a:lvl1pPr defTabSz="338669">
              <a:defRPr sz="814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50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42267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419364" y="1"/>
            <a:ext cx="1325235" cy="567055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98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98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98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90893" y="921664"/>
            <a:ext cx="7197990" cy="4369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90783" y="1576696"/>
            <a:ext cx="2242344" cy="3535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04017" lvl="0" indent="-378013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984"/>
            </a:lvl1pPr>
            <a:lvl2pPr marL="1008035" lvl="1" indent="-378013" rtl="0">
              <a:spcBef>
                <a:spcPts val="882"/>
              </a:spcBef>
              <a:spcAft>
                <a:spcPts val="0"/>
              </a:spcAft>
              <a:buSzPts val="1800"/>
              <a:buChar char="▹"/>
              <a:defRPr sz="1984"/>
            </a:lvl2pPr>
            <a:lvl3pPr marL="1512052" lvl="2" indent="-378013" rtl="0">
              <a:spcBef>
                <a:spcPts val="882"/>
              </a:spcBef>
              <a:spcAft>
                <a:spcPts val="0"/>
              </a:spcAft>
              <a:buSzPts val="1800"/>
              <a:buChar char="■"/>
              <a:defRPr sz="1984"/>
            </a:lvl3pPr>
            <a:lvl4pPr marL="2016069" lvl="3" indent="-378013" rtl="0">
              <a:spcBef>
                <a:spcPts val="882"/>
              </a:spcBef>
              <a:spcAft>
                <a:spcPts val="0"/>
              </a:spcAft>
              <a:buSzPts val="1800"/>
              <a:buChar char="●"/>
              <a:defRPr sz="1984"/>
            </a:lvl4pPr>
            <a:lvl5pPr marL="2520086" lvl="4" indent="-378013" rtl="0">
              <a:spcBef>
                <a:spcPts val="882"/>
              </a:spcBef>
              <a:spcAft>
                <a:spcPts val="0"/>
              </a:spcAft>
              <a:buSzPts val="1800"/>
              <a:buChar char="○"/>
              <a:defRPr sz="1984"/>
            </a:lvl5pPr>
            <a:lvl6pPr marL="3024104" lvl="5" indent="-378013" rtl="0">
              <a:spcBef>
                <a:spcPts val="882"/>
              </a:spcBef>
              <a:spcAft>
                <a:spcPts val="0"/>
              </a:spcAft>
              <a:buSzPts val="1800"/>
              <a:buChar char="■"/>
              <a:defRPr sz="1984"/>
            </a:lvl6pPr>
            <a:lvl7pPr marL="3528121" lvl="6" indent="-378013" rtl="0">
              <a:spcBef>
                <a:spcPts val="882"/>
              </a:spcBef>
              <a:spcAft>
                <a:spcPts val="0"/>
              </a:spcAft>
              <a:buSzPts val="1800"/>
              <a:buChar char="●"/>
              <a:defRPr sz="1984"/>
            </a:lvl7pPr>
            <a:lvl8pPr marL="4032138" lvl="7" indent="-378013" rtl="0">
              <a:spcBef>
                <a:spcPts val="882"/>
              </a:spcBef>
              <a:spcAft>
                <a:spcPts val="0"/>
              </a:spcAft>
              <a:buSzPts val="1800"/>
              <a:buChar char="○"/>
              <a:defRPr sz="1984"/>
            </a:lvl8pPr>
            <a:lvl9pPr marL="4536156" lvl="8" indent="-378013" rtl="0">
              <a:spcBef>
                <a:spcPts val="882"/>
              </a:spcBef>
              <a:spcAft>
                <a:spcPts val="882"/>
              </a:spcAft>
              <a:buSzPts val="1800"/>
              <a:buChar char="■"/>
              <a:defRPr sz="1984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3168632" y="1576696"/>
            <a:ext cx="2242344" cy="3535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04017" lvl="0" indent="-378013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984"/>
            </a:lvl1pPr>
            <a:lvl2pPr marL="1008035" lvl="1" indent="-378013" rtl="0">
              <a:spcBef>
                <a:spcPts val="882"/>
              </a:spcBef>
              <a:spcAft>
                <a:spcPts val="0"/>
              </a:spcAft>
              <a:buSzPts val="1800"/>
              <a:buChar char="▹"/>
              <a:defRPr sz="1984"/>
            </a:lvl2pPr>
            <a:lvl3pPr marL="1512052" lvl="2" indent="-378013" rtl="0">
              <a:spcBef>
                <a:spcPts val="882"/>
              </a:spcBef>
              <a:spcAft>
                <a:spcPts val="0"/>
              </a:spcAft>
              <a:buSzPts val="1800"/>
              <a:buChar char="■"/>
              <a:defRPr sz="1984"/>
            </a:lvl3pPr>
            <a:lvl4pPr marL="2016069" lvl="3" indent="-378013" rtl="0">
              <a:spcBef>
                <a:spcPts val="882"/>
              </a:spcBef>
              <a:spcAft>
                <a:spcPts val="0"/>
              </a:spcAft>
              <a:buSzPts val="1800"/>
              <a:buChar char="●"/>
              <a:defRPr sz="1984"/>
            </a:lvl4pPr>
            <a:lvl5pPr marL="2520086" lvl="4" indent="-378013" rtl="0">
              <a:spcBef>
                <a:spcPts val="882"/>
              </a:spcBef>
              <a:spcAft>
                <a:spcPts val="0"/>
              </a:spcAft>
              <a:buSzPts val="1800"/>
              <a:buChar char="○"/>
              <a:defRPr sz="1984"/>
            </a:lvl5pPr>
            <a:lvl6pPr marL="3024104" lvl="5" indent="-378013" rtl="0">
              <a:spcBef>
                <a:spcPts val="882"/>
              </a:spcBef>
              <a:spcAft>
                <a:spcPts val="0"/>
              </a:spcAft>
              <a:buSzPts val="1800"/>
              <a:buChar char="■"/>
              <a:defRPr sz="1984"/>
            </a:lvl6pPr>
            <a:lvl7pPr marL="3528121" lvl="6" indent="-378013" rtl="0">
              <a:spcBef>
                <a:spcPts val="882"/>
              </a:spcBef>
              <a:spcAft>
                <a:spcPts val="0"/>
              </a:spcAft>
              <a:buSzPts val="1800"/>
              <a:buChar char="●"/>
              <a:defRPr sz="1984"/>
            </a:lvl7pPr>
            <a:lvl8pPr marL="4032138" lvl="7" indent="-378013" rtl="0">
              <a:spcBef>
                <a:spcPts val="882"/>
              </a:spcBef>
              <a:spcAft>
                <a:spcPts val="0"/>
              </a:spcAft>
              <a:buSzPts val="1800"/>
              <a:buChar char="○"/>
              <a:defRPr sz="1984"/>
            </a:lvl8pPr>
            <a:lvl9pPr marL="4536156" lvl="8" indent="-378013" rtl="0">
              <a:spcBef>
                <a:spcPts val="882"/>
              </a:spcBef>
              <a:spcAft>
                <a:spcPts val="882"/>
              </a:spcAft>
              <a:buSzPts val="1800"/>
              <a:buChar char="■"/>
              <a:defRPr sz="1984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5646482" y="1576696"/>
            <a:ext cx="2242344" cy="3535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04017" lvl="0" indent="-378013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984"/>
            </a:lvl1pPr>
            <a:lvl2pPr marL="1008035" lvl="1" indent="-378013" rtl="0">
              <a:spcBef>
                <a:spcPts val="882"/>
              </a:spcBef>
              <a:spcAft>
                <a:spcPts val="0"/>
              </a:spcAft>
              <a:buSzPts val="1800"/>
              <a:buChar char="▹"/>
              <a:defRPr sz="1984"/>
            </a:lvl2pPr>
            <a:lvl3pPr marL="1512052" lvl="2" indent="-378013" rtl="0">
              <a:spcBef>
                <a:spcPts val="882"/>
              </a:spcBef>
              <a:spcAft>
                <a:spcPts val="0"/>
              </a:spcAft>
              <a:buSzPts val="1800"/>
              <a:buChar char="■"/>
              <a:defRPr sz="1984"/>
            </a:lvl3pPr>
            <a:lvl4pPr marL="2016069" lvl="3" indent="-378013" rtl="0">
              <a:spcBef>
                <a:spcPts val="882"/>
              </a:spcBef>
              <a:spcAft>
                <a:spcPts val="0"/>
              </a:spcAft>
              <a:buSzPts val="1800"/>
              <a:buChar char="●"/>
              <a:defRPr sz="1984"/>
            </a:lvl4pPr>
            <a:lvl5pPr marL="2520086" lvl="4" indent="-378013" rtl="0">
              <a:spcBef>
                <a:spcPts val="882"/>
              </a:spcBef>
              <a:spcAft>
                <a:spcPts val="0"/>
              </a:spcAft>
              <a:buSzPts val="1800"/>
              <a:buChar char="○"/>
              <a:defRPr sz="1984"/>
            </a:lvl5pPr>
            <a:lvl6pPr marL="3024104" lvl="5" indent="-378013" rtl="0">
              <a:spcBef>
                <a:spcPts val="882"/>
              </a:spcBef>
              <a:spcAft>
                <a:spcPts val="0"/>
              </a:spcAft>
              <a:buSzPts val="1800"/>
              <a:buChar char="■"/>
              <a:defRPr sz="1984"/>
            </a:lvl6pPr>
            <a:lvl7pPr marL="3528121" lvl="6" indent="-378013" rtl="0">
              <a:spcBef>
                <a:spcPts val="882"/>
              </a:spcBef>
              <a:spcAft>
                <a:spcPts val="0"/>
              </a:spcAft>
              <a:buSzPts val="1800"/>
              <a:buChar char="●"/>
              <a:defRPr sz="1984"/>
            </a:lvl7pPr>
            <a:lvl8pPr marL="4032138" lvl="7" indent="-378013" rtl="0">
              <a:spcBef>
                <a:spcPts val="882"/>
              </a:spcBef>
              <a:spcAft>
                <a:spcPts val="0"/>
              </a:spcAft>
              <a:buSzPts val="1800"/>
              <a:buChar char="○"/>
              <a:defRPr sz="1984"/>
            </a:lvl8pPr>
            <a:lvl9pPr marL="4536156" lvl="8" indent="-378013" rtl="0">
              <a:spcBef>
                <a:spcPts val="882"/>
              </a:spcBef>
              <a:spcAft>
                <a:spcPts val="882"/>
              </a:spcAft>
              <a:buSzPts val="1800"/>
              <a:buChar char="■"/>
              <a:defRPr sz="1984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9265250" y="5152556"/>
            <a:ext cx="604904" cy="43393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94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C832-9D32-4886-9A59-B24C93356BAB}" type="datetimeFigureOut">
              <a:rPr lang="it-IT" smtClean="0"/>
              <a:pPr/>
              <a:t>24/01/2024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AF3B-F753-4897-9473-1DE3690730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82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2AF60147-67EE-4A4D-B854-05100C0133BF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8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pubmed.ncbi.nlm.nih.gov/?sort=date&amp;term=Mavranezouli+I&amp;cauthor_id=32353011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psyg.2021.794178/full?&amp;utm_source=Email_to_authors_&amp;utm_medium=Email&amp;utm_content=T1_11.5e1_author&amp;utm_campaign=Email_publication&amp;field=&amp;journalName=Frontiers_in_Psychology&amp;id=79417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D0259-7DB2-18FC-98BD-A5A5587C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D1677E-9F83-EF15-68A8-E56E9DF2096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349917"/>
            <a:ext cx="9071640" cy="3240887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800" dirty="0"/>
              <a:t>Il supporto psicologico con EMDR in emergenza-urgenza e nei pronto soccorso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1400" dirty="0"/>
              <a:t>ASSOCIAZIONE  EMDR ITALIA</a:t>
            </a:r>
          </a:p>
          <a:p>
            <a:pPr marL="0" indent="0" algn="ctr">
              <a:buNone/>
            </a:pPr>
            <a:r>
              <a:rPr lang="it-IT" sz="1400" dirty="0"/>
              <a:t>Società </a:t>
            </a:r>
            <a:r>
              <a:rPr lang="it-IT" sz="1400" dirty="0" err="1"/>
              <a:t>scientifica</a:t>
            </a:r>
            <a:r>
              <a:rPr lang="it-IT" sz="1400" b="0" dirty="0" err="1">
                <a:effectLst/>
                <a:ea typeface="Times New Roman" panose="02020603050405020304" pitchFamily="18" charset="0"/>
              </a:rPr>
              <a:t>riconosciute</a:t>
            </a:r>
            <a:r>
              <a:rPr lang="it-IT" sz="1400" b="0" dirty="0">
                <a:effectLst/>
                <a:ea typeface="Times New Roman" panose="02020603050405020304" pitchFamily="18" charset="0"/>
              </a:rPr>
              <a:t> dal Ministero della Salute (ai sensi del dm 2 agosto 2017 – Legge Gelli).</a:t>
            </a:r>
          </a:p>
          <a:p>
            <a:pPr marL="0" indent="0" algn="ctr">
              <a:buNone/>
            </a:pPr>
            <a:r>
              <a:rPr lang="it-IT" sz="1800" dirty="0"/>
              <a:t>Comm. Dott.ssa Isabel Fernandez</a:t>
            </a:r>
          </a:p>
        </p:txBody>
      </p:sp>
      <p:pic>
        <p:nvPicPr>
          <p:cNvPr id="4" name="Picture 2" descr="EMDR">
            <a:extLst>
              <a:ext uri="{FF2B5EF4-FFF2-40B4-BE49-F238E27FC236}">
                <a16:creationId xmlns:a16="http://schemas.microsoft.com/office/drawing/2014/main" id="{153481FA-C5D8-BDCC-21EF-AA1A1B4B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68102"/>
          <a:stretch>
            <a:fillRect/>
          </a:stretch>
        </p:blipFill>
        <p:spPr bwMode="auto">
          <a:xfrm>
            <a:off x="8185194" y="239069"/>
            <a:ext cx="1008112" cy="933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37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7226" y="797716"/>
            <a:ext cx="5117642" cy="46571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>
            <a:normAutofit/>
          </a:bodyPr>
          <a:lstStyle/>
          <a:p>
            <a:r>
              <a:rPr lang="it-IT" sz="1116" b="1" dirty="0"/>
              <a:t>SUPPORTARE GLI OPERATORI ED IL PERSONALE SANITARIO</a:t>
            </a:r>
            <a:endParaRPr lang="it-IT" sz="1116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571EB90-75DA-D346-03C6-DF3639FC04D5}"/>
              </a:ext>
            </a:extLst>
          </p:cNvPr>
          <p:cNvSpPr/>
          <p:nvPr/>
        </p:nvSpPr>
        <p:spPr>
          <a:xfrm>
            <a:off x="2417217" y="1591888"/>
            <a:ext cx="5376774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sz="11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D52406-E5BD-038B-A863-3B995128805B}"/>
              </a:ext>
            </a:extLst>
          </p:cNvPr>
          <p:cNvSpPr/>
          <p:nvPr/>
        </p:nvSpPr>
        <p:spPr>
          <a:xfrm>
            <a:off x="2417226" y="1432305"/>
            <a:ext cx="5117642" cy="424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1240" dirty="0">
                <a:ea typeface="Calibri" panose="020F0502020204030204" pitchFamily="34" charset="0"/>
                <a:cs typeface="Calibri" panose="020F0502020204030204" pitchFamily="34" charset="0"/>
              </a:rPr>
              <a:t>WHO (2013): EMDR come intervento psicologico avanzato e efficace per la gestione dei disturbi specifici legati allo stress. </a:t>
            </a:r>
          </a:p>
          <a:p>
            <a:pPr algn="ctr">
              <a:lnSpc>
                <a:spcPct val="115000"/>
              </a:lnSpc>
            </a:pPr>
            <a:r>
              <a:rPr lang="it-IT" sz="1240" dirty="0">
                <a:ea typeface="Calibri" panose="020F0502020204030204" pitchFamily="34" charset="0"/>
                <a:cs typeface="Calibri" panose="020F0502020204030204" pitchFamily="34" charset="0"/>
              </a:rPr>
              <a:t>Lavorare con metodologia EMDR non solo favorisce una ripresa più rapida e offre fattori di protezione per la riesposizione a eventi stressanti, ma diminuisce in maniera significativa i costi messi in bilancio per la cura del personale</a:t>
            </a: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i="1" dirty="0"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124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B5E9C2B-B7FC-EE50-3D2B-16FCB7630EDC}"/>
              </a:ext>
            </a:extLst>
          </p:cNvPr>
          <p:cNvSpPr/>
          <p:nvPr/>
        </p:nvSpPr>
        <p:spPr>
          <a:xfrm>
            <a:off x="2417216" y="4365558"/>
            <a:ext cx="5127752" cy="60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992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992" baseline="30000" dirty="0">
                <a:ea typeface="Calibri" panose="020F0502020204030204" pitchFamily="34" charset="0"/>
                <a:cs typeface="Calibri" panose="020F0502020204030204" pitchFamily="34" charset="0"/>
              </a:rPr>
              <a:t>1 I vantaggi di questo protocollo sono: il trattamento in gruppo può essere svolto in setting particolari, la terapia può essere effettuata in più sedute consecutive (da 1 a 3), il protocollo è facilmente adattabile ed efficace in diversi ambiti culturali; le persone vengono trattate in modo più rapido.</a:t>
            </a:r>
            <a:endParaRPr lang="it-IT" sz="992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8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724829" y="937933"/>
            <a:ext cx="6513469" cy="38947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Gli interventi psicologici a favore degli Health Care Workers (HCW) non solo rappresentano una risposta all’emergenza in termini di tutela della salute mentale, favorendo gli aspetti di resilienza psicologica rispetto a una condizione di vulnerabilità  ma confermano l’efficacia di un intervento precoce e tempestivo con il metodo terapeutico EMDR indicato come trattamento elettivo dall’OMS (2013). </a:t>
            </a:r>
          </a:p>
          <a:p>
            <a:pPr>
              <a:lnSpc>
                <a:spcPct val="120000"/>
              </a:lnSpc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dirty="0"/>
              <a:t>Lo studio HOPE − condotto con l’approvazione del Comitato Etico Brianza (2020) − ha dimostrato a) una riduzione significativa dello stress peri e post−traumatico negli operatori dopo trattamento con EMDR−IGTP, b) la significatività del miglioramento clinico </a:t>
            </a:r>
            <a:r>
              <a:rPr lang="it-IT" dirty="0" err="1"/>
              <a:t>pre</a:t>
            </a:r>
            <a:r>
              <a:rPr lang="it-IT" dirty="0"/>
              <a:t> e post trattamento, ma soprattutto c) il mantenimento degli esiti del trattamento precoce nel tempo (Fogliato e Invernizzi et al., 2021).</a:t>
            </a:r>
          </a:p>
          <a:p>
            <a:pPr>
              <a:lnSpc>
                <a:spcPct val="120000"/>
              </a:lnSpc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dirty="0"/>
              <a:t>Intervenire con la terapia EMDR non solo ha favorito una ripresa più rapida degli operatori esposti, offrendo fattori di protezione per la riesposizione a eventi stressanti, ma possiamo ipotizzare, in linea con altri studi (</a:t>
            </a:r>
            <a:r>
              <a:rPr lang="it-IT" dirty="0" err="1"/>
              <a:t>Mavranezouli</a:t>
            </a:r>
            <a:r>
              <a:rPr lang="it-IT" dirty="0"/>
              <a:t>, 2020) che possa aver anche contribuito a diminuire i costi messi in bilancio per la cura del personale.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093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Attività dello psicologo EMDR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0783" y="1576740"/>
            <a:ext cx="7281311" cy="3535164"/>
          </a:xfrm>
        </p:spPr>
        <p:txBody>
          <a:bodyPr/>
          <a:lstStyle/>
          <a:p>
            <a:r>
              <a:rPr lang="it-IT" sz="1764" dirty="0"/>
              <a:t>Supportare i pazienti ricoverati, sostenere gli operatori sanitari e ospedalieri, mediando il rapporto tra operatori/pazienti e tra operatori/familiari;</a:t>
            </a:r>
          </a:p>
          <a:p>
            <a:r>
              <a:rPr lang="it-IT" sz="1764" dirty="0"/>
              <a:t>Individuare elementi che producono disagio e  tensioni, trovando strategie relazionali idonee nel contatto con i pazienti e i loro familiari;</a:t>
            </a:r>
          </a:p>
          <a:p>
            <a:r>
              <a:rPr lang="it-IT" sz="1764" dirty="0"/>
              <a:t>Supporto ai parenti e ai caregiver . Gestione casi sociali</a:t>
            </a:r>
          </a:p>
          <a:p>
            <a:r>
              <a:rPr lang="it-IT" sz="1764" dirty="0"/>
              <a:t>Supporto psicologico ai sanitari per contenere e prevenire burnout o stress da lavoro correlato, reazioni da stress acuto o PTSD;</a:t>
            </a:r>
          </a:p>
          <a:p>
            <a:r>
              <a:rPr lang="it-IT" sz="1764" dirty="0"/>
              <a:t>Motivazione del personale infermieristico e medico –Identity building</a:t>
            </a:r>
          </a:p>
          <a:p>
            <a:r>
              <a:rPr lang="it-IT" sz="1764" dirty="0"/>
              <a:t>Promozione di un buon clima organizzativo</a:t>
            </a:r>
          </a:p>
          <a:p>
            <a:r>
              <a:rPr lang="it-IT" sz="1764" dirty="0"/>
              <a:t>Intervento sulle reazioni da stress dopo aggressioni.</a:t>
            </a:r>
          </a:p>
          <a:p>
            <a:r>
              <a:rPr lang="it-IT" sz="1764" dirty="0"/>
              <a:t>Prevenire escalation per evitare aggressioni – Come comunicare </a:t>
            </a:r>
            <a:r>
              <a:rPr lang="it-IT" sz="1764" dirty="0" err="1"/>
              <a:t>Bad</a:t>
            </a:r>
            <a:r>
              <a:rPr lang="it-IT" sz="1764" dirty="0"/>
              <a:t> News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-IT" smtClean="0"/>
              <a:pPr algn="r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67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058AC-882D-4415-8C7D-0F2D957F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2" y="384098"/>
            <a:ext cx="7398808" cy="436893"/>
          </a:xfrm>
        </p:spPr>
        <p:txBody>
          <a:bodyPr/>
          <a:lstStyle/>
          <a:p>
            <a:r>
              <a:rPr lang="en-US" sz="3087" dirty="0" err="1"/>
              <a:t>Vantaggi</a:t>
            </a:r>
            <a:r>
              <a:rPr lang="en-US" sz="3087" dirty="0"/>
              <a:t> di un </a:t>
            </a:r>
            <a:r>
              <a:rPr lang="en-US" sz="3087" dirty="0" err="1"/>
              <a:t>Intervento</a:t>
            </a:r>
            <a:r>
              <a:rPr lang="en-US" sz="3087" dirty="0"/>
              <a:t> </a:t>
            </a:r>
            <a:r>
              <a:rPr lang="en-US" sz="3087" dirty="0" err="1"/>
              <a:t>Precoce</a:t>
            </a:r>
            <a:r>
              <a:rPr lang="en-US" sz="3087" dirty="0"/>
              <a:t> EMDR</a:t>
            </a:r>
            <a:endParaRPr lang="it-IT" sz="3087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00AFD2-FFA4-4540-B05A-EEB480AB8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93" y="1173513"/>
            <a:ext cx="5816534" cy="3344664"/>
          </a:xfrm>
        </p:spPr>
        <p:txBody>
          <a:bodyPr/>
          <a:lstStyle/>
          <a:p>
            <a:pPr marL="588020" indent="-504017">
              <a:buFont typeface="+mj-lt"/>
              <a:buAutoNum type="arabicPeriod"/>
            </a:pPr>
            <a:r>
              <a:rPr lang="it-IT" sz="1764" dirty="0"/>
              <a:t>Intervento breve con effetti di trattamento rapidi.</a:t>
            </a:r>
          </a:p>
          <a:p>
            <a:pPr marL="588020" indent="-504017">
              <a:buFont typeface="+mj-lt"/>
              <a:buAutoNum type="arabicPeriod"/>
            </a:pPr>
            <a:r>
              <a:rPr lang="it-IT" sz="1764" dirty="0"/>
              <a:t>Risposta psicofisiologica di </a:t>
            </a:r>
            <a:r>
              <a:rPr lang="it-IT" sz="1764" dirty="0" err="1"/>
              <a:t>deattivazione</a:t>
            </a:r>
            <a:r>
              <a:rPr lang="it-IT" sz="1764" dirty="0"/>
              <a:t>.</a:t>
            </a:r>
          </a:p>
          <a:p>
            <a:pPr marL="588020" indent="-504017">
              <a:buFont typeface="+mj-lt"/>
              <a:buAutoNum type="arabicPeriod"/>
            </a:pPr>
            <a:r>
              <a:rPr lang="it-IT" sz="1764" dirty="0"/>
              <a:t>Può essere somministrato in giorni consecutivi (nessun compito a casa).</a:t>
            </a:r>
          </a:p>
          <a:p>
            <a:pPr marL="588020" indent="-504017">
              <a:buFont typeface="+mj-lt"/>
              <a:buAutoNum type="arabicPeriod"/>
            </a:pPr>
            <a:r>
              <a:rPr lang="it-IT" sz="1764" dirty="0"/>
              <a:t>Previene l’accumulo di ricordi traumatici.</a:t>
            </a:r>
          </a:p>
          <a:p>
            <a:pPr marL="588020" indent="-504017">
              <a:buFont typeface="+mj-lt"/>
              <a:buAutoNum type="arabicPeriod"/>
            </a:pPr>
            <a:r>
              <a:rPr lang="it-IT" sz="1764" dirty="0"/>
              <a:t>Può rafforzare la resilienza in vista delle conseguenze a lungo termine.</a:t>
            </a:r>
          </a:p>
          <a:p>
            <a:pPr marL="588020" indent="-504017">
              <a:buFont typeface="+mj-lt"/>
              <a:buAutoNum type="arabicPeriod"/>
            </a:pPr>
            <a:r>
              <a:rPr lang="it-IT" sz="1764" dirty="0"/>
              <a:t>Previene il Disturbo da Stress Post-Traumatico e altri disturbi che possono svilupparsi mesi o anni dopo.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1DF22F-63A1-4583-807D-312A31DC13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7161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6BD1B-5F2D-45E8-B92F-29C3503C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511" y="817133"/>
            <a:ext cx="5642819" cy="1031660"/>
          </a:xfrm>
        </p:spPr>
        <p:txBody>
          <a:bodyPr>
            <a:normAutofit fontScale="90000"/>
          </a:bodyPr>
          <a:lstStyle/>
          <a:p>
            <a:r>
              <a:rPr lang="it-IT" altLang="it-IT" sz="1349" dirty="0">
                <a:solidFill>
                  <a:srgbClr val="7030A0"/>
                </a:solidFill>
              </a:rPr>
              <a:t/>
            </a:r>
            <a:br>
              <a:rPr lang="it-IT" altLang="it-IT" sz="1349" dirty="0">
                <a:solidFill>
                  <a:srgbClr val="7030A0"/>
                </a:solidFill>
              </a:rPr>
            </a:br>
            <a:r>
              <a:rPr lang="it-IT" altLang="it-IT" sz="1349" dirty="0">
                <a:solidFill>
                  <a:srgbClr val="7030A0"/>
                </a:solidFill>
              </a:rPr>
              <a:t/>
            </a:r>
            <a:br>
              <a:rPr lang="it-IT" altLang="it-IT" sz="1349" dirty="0">
                <a:solidFill>
                  <a:srgbClr val="7030A0"/>
                </a:solidFill>
              </a:rPr>
            </a:br>
            <a:r>
              <a:rPr lang="it-IT" altLang="it-IT" sz="1736" dirty="0">
                <a:latin typeface="Calibri" panose="020F0502020204030204" pitchFamily="34" charset="0"/>
                <a:cs typeface="Calibri" panose="020F0502020204030204" pitchFamily="34" charset="0"/>
              </a:rPr>
              <a:t>“Cost-</a:t>
            </a:r>
            <a:r>
              <a:rPr lang="it-IT" altLang="it-IT" sz="1736" dirty="0" err="1"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  <a:r>
              <a:rPr lang="it-IT" altLang="it-IT" sz="1736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altLang="it-IT" sz="1736" dirty="0" err="1">
                <a:latin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lang="it-IT" altLang="it-IT" sz="1736" dirty="0">
                <a:latin typeface="Calibri" panose="020F0502020204030204" pitchFamily="34" charset="0"/>
                <a:cs typeface="Calibri" panose="020F0502020204030204" pitchFamily="34" charset="0"/>
              </a:rPr>
              <a:t> treatments for </a:t>
            </a:r>
            <a:r>
              <a:rPr lang="it-IT" altLang="it-IT" sz="1736" dirty="0" err="1">
                <a:latin typeface="Calibri" panose="020F0502020204030204" pitchFamily="34" charset="0"/>
                <a:cs typeface="Calibri" panose="020F0502020204030204" pitchFamily="34" charset="0"/>
              </a:rPr>
              <a:t>post-traumatic</a:t>
            </a:r>
            <a:r>
              <a:rPr lang="it-IT" altLang="it-IT" sz="1736" dirty="0">
                <a:latin typeface="Calibri" panose="020F0502020204030204" pitchFamily="34" charset="0"/>
                <a:cs typeface="Calibri" panose="020F0502020204030204" pitchFamily="34" charset="0"/>
              </a:rPr>
              <a:t> stress disorder in </a:t>
            </a:r>
            <a:r>
              <a:rPr lang="it-IT" altLang="it-IT" sz="1736" dirty="0" err="1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it-IT" altLang="it-IT" sz="1736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it-IT" altLang="it-IT" sz="1736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736" i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MAVRANEZOULI</a:t>
            </a:r>
            <a:r>
              <a:rPr lang="it-IT" altLang="it-IT" sz="1736" i="1" dirty="0">
                <a:latin typeface="Calibri" panose="020F0502020204030204" pitchFamily="34" charset="0"/>
                <a:cs typeface="Calibri" panose="020F0502020204030204" pitchFamily="34" charset="0"/>
              </a:rPr>
              <a:t> ET AL.</a:t>
            </a:r>
            <a:endParaRPr lang="it-IT" sz="1736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850E49-D328-4A97-B146-CFD91F96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58" y="1957615"/>
            <a:ext cx="5727656" cy="256212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140" dirty="0">
                <a:latin typeface="Calibri" panose="020F0502020204030204" pitchFamily="34" charset="0"/>
                <a:cs typeface="Calibri" panose="020F0502020204030204" pitchFamily="34" charset="0"/>
              </a:rPr>
              <a:t>Eye movement </a:t>
            </a:r>
            <a:r>
              <a:rPr lang="en-US" sz="2140" dirty="0" err="1">
                <a:latin typeface="Calibri" panose="020F0502020204030204" pitchFamily="34" charset="0"/>
                <a:cs typeface="Calibri" panose="020F0502020204030204" pitchFamily="34" charset="0"/>
              </a:rPr>
              <a:t>desensitisation</a:t>
            </a:r>
            <a:r>
              <a:rPr lang="en-US" sz="2140" dirty="0">
                <a:latin typeface="Calibri" panose="020F0502020204030204" pitchFamily="34" charset="0"/>
                <a:cs typeface="Calibri" panose="020F0502020204030204" pitchFamily="34" charset="0"/>
              </a:rPr>
              <a:t> and reprocessing (EMDR) </a:t>
            </a:r>
            <a:r>
              <a:rPr lang="en-US" sz="2140" b="1" dirty="0">
                <a:latin typeface="Calibri" panose="020F0502020204030204" pitchFamily="34" charset="0"/>
                <a:cs typeface="Calibri" panose="020F0502020204030204" pitchFamily="34" charset="0"/>
              </a:rPr>
              <a:t>appeared to be the most cost-effective intervention for adults with PTSD </a:t>
            </a:r>
            <a:r>
              <a:rPr lang="en-US" sz="2140" dirty="0">
                <a:latin typeface="Calibri" panose="020F0502020204030204" pitchFamily="34" charset="0"/>
                <a:cs typeface="Calibri" panose="020F0502020204030204" pitchFamily="34" charset="0"/>
              </a:rPr>
              <a:t>(with a probability of 0.34 amongst the 11 evaluated options at a cost-effectiveness threshold of £20,000/QALY), followed by combined somatic/cognitive therapies, self-help with support, psychoeducation, selective serotonin reuptake inhibitors (SSRIs), trauma-focused cognitive </a:t>
            </a:r>
            <a:r>
              <a:rPr lang="en-US" sz="2140" dirty="0" err="1">
                <a:latin typeface="Calibri" panose="020F0502020204030204" pitchFamily="34" charset="0"/>
                <a:cs typeface="Calibri" panose="020F0502020204030204" pitchFamily="34" charset="0"/>
              </a:rPr>
              <a:t>behavioural</a:t>
            </a:r>
            <a:r>
              <a:rPr lang="en-US" sz="2140" dirty="0">
                <a:latin typeface="Calibri" panose="020F0502020204030204" pitchFamily="34" charset="0"/>
                <a:cs typeface="Calibri" panose="020F0502020204030204" pitchFamily="34" charset="0"/>
              </a:rPr>
              <a:t> therapy (TF-CBT), self-help without support, non-TF-CBT and combined TF-CBT/SSRIs. Counselling appeared to be less cost-effective than no treatment. TF-CBT had the largest evidence base.</a:t>
            </a:r>
          </a:p>
          <a:p>
            <a:pPr marL="0" indent="0">
              <a:buNone/>
            </a:pPr>
            <a:r>
              <a:rPr lang="it-IT" altLang="it-IT" sz="1674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it-IT" altLang="it-IT" sz="1861" i="1" dirty="0">
                <a:latin typeface="Calibri" panose="020F0502020204030204" pitchFamily="34" charset="0"/>
                <a:cs typeface="Calibri" panose="020F0502020204030204" pitchFamily="34" charset="0"/>
              </a:rPr>
              <a:t>PLoS One, 2020 </a:t>
            </a:r>
            <a:r>
              <a:rPr lang="it-IT" altLang="it-IT" sz="1861" i="1" dirty="0" err="1">
                <a:latin typeface="Calibri" panose="020F0502020204030204" pitchFamily="34" charset="0"/>
                <a:cs typeface="Calibri" panose="020F0502020204030204" pitchFamily="34" charset="0"/>
              </a:rPr>
              <a:t>Apr</a:t>
            </a:r>
            <a:r>
              <a:rPr lang="it-IT" altLang="it-IT" sz="1861" i="1" dirty="0">
                <a:latin typeface="Calibri" panose="020F0502020204030204" pitchFamily="34" charset="0"/>
                <a:cs typeface="Calibri" panose="020F0502020204030204" pitchFamily="34" charset="0"/>
              </a:rPr>
              <a:t> 30;15(4):e0232245</a:t>
            </a:r>
          </a:p>
          <a:p>
            <a:pPr marL="0" indent="0">
              <a:buNone/>
            </a:pPr>
            <a:r>
              <a:rPr lang="it-IT" altLang="it-IT" sz="1861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it-IT" altLang="it-IT" sz="1861" i="1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it-IT" altLang="it-IT" sz="1861" i="1" dirty="0">
                <a:latin typeface="Calibri" panose="020F0502020204030204" pitchFamily="34" charset="0"/>
                <a:cs typeface="Calibri" panose="020F0502020204030204" pitchFamily="34" charset="0"/>
              </a:rPr>
              <a:t>: 10.1371/journal.pone.0232245</a:t>
            </a:r>
            <a:r>
              <a:rPr lang="it-IT" altLang="it-IT" sz="158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00CD1E-68BE-4942-8AD4-D5D8076F5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11" y="4305718"/>
            <a:ext cx="454571" cy="4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0783" y="1576740"/>
            <a:ext cx="7281311" cy="3535164"/>
          </a:xfrm>
        </p:spPr>
        <p:txBody>
          <a:bodyPr/>
          <a:lstStyle/>
          <a:p>
            <a:pPr marL="126004" indent="0" algn="just">
              <a:buNone/>
            </a:pPr>
            <a:r>
              <a:rPr lang="it-IT" dirty="0"/>
              <a:t>Avviene mediante contatto telefonico su numero telefonico dedicato h24 o tramite una richiesta del personale medico sanitario. Può svolgersi in PS, alla fine di un turno, ecc. </a:t>
            </a:r>
          </a:p>
          <a:p>
            <a:pPr marL="126004" indent="0" algn="just">
              <a:buNone/>
            </a:pPr>
            <a:endParaRPr lang="it-IT" dirty="0"/>
          </a:p>
          <a:p>
            <a:pPr marL="126004" indent="0" algn="just">
              <a:buNone/>
            </a:pPr>
            <a:endParaRPr lang="it-IT" dirty="0"/>
          </a:p>
          <a:p>
            <a:pPr marL="126004" indent="0" algn="just">
              <a:buNone/>
            </a:pPr>
            <a:r>
              <a:rPr lang="it-IT" sz="1984" dirty="0"/>
              <a:t>Prendersi cura di sé consente di assistere al meglio gli altri. Se si lavora in equipe, è importante prestare attenzione anche al benessere dei propri colleghi </a:t>
            </a:r>
          </a:p>
          <a:p>
            <a:pPr marL="126004" indent="0" algn="just">
              <a:buNone/>
            </a:pPr>
            <a:endParaRPr lang="it-IT" dirty="0"/>
          </a:p>
          <a:p>
            <a:pPr marL="126004" indent="0" algn="just">
              <a:buNone/>
            </a:pPr>
            <a:endParaRPr lang="it-IT" dirty="0"/>
          </a:p>
          <a:p>
            <a:pPr marL="126004" indent="0" algn="just">
              <a:buNone/>
            </a:pPr>
            <a:endParaRPr lang="it-IT" dirty="0"/>
          </a:p>
          <a:p>
            <a:pPr marL="126004" indent="0">
              <a:buNone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-IT" smtClean="0"/>
              <a:pPr algn="r"/>
              <a:t>15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90893" y="921731"/>
            <a:ext cx="7197990" cy="436893"/>
          </a:xfrm>
        </p:spPr>
        <p:txBody>
          <a:bodyPr/>
          <a:lstStyle/>
          <a:p>
            <a:r>
              <a:rPr lang="it-IT" dirty="0"/>
              <a:t>Supporto agli operatori sanitari</a:t>
            </a:r>
          </a:p>
        </p:txBody>
      </p:sp>
    </p:spTree>
    <p:extLst>
      <p:ext uri="{BB962C8B-B14F-4D97-AF65-F5344CB8AC3E}">
        <p14:creationId xmlns:p14="http://schemas.microsoft.com/office/powerpoint/2010/main" val="356784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46" y="481613"/>
            <a:ext cx="3913443" cy="45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920" y="481612"/>
            <a:ext cx="3908271" cy="45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61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7226" y="791988"/>
            <a:ext cx="5117642" cy="46571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>
            <a:normAutofit/>
          </a:bodyPr>
          <a:lstStyle/>
          <a:p>
            <a:r>
              <a:rPr lang="it-IT" sz="1116" dirty="0"/>
              <a:t>I Promuovere il benessere e la salute mentale nelle professioni sanitarie.</a:t>
            </a:r>
            <a:br>
              <a:rPr lang="it-IT" sz="1116" dirty="0"/>
            </a:br>
            <a:endParaRPr lang="it-IT" sz="1116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571EB90-75DA-D346-03C6-DF3639FC04D5}"/>
              </a:ext>
            </a:extLst>
          </p:cNvPr>
          <p:cNvSpPr/>
          <p:nvPr/>
        </p:nvSpPr>
        <p:spPr>
          <a:xfrm>
            <a:off x="2417217" y="1591888"/>
            <a:ext cx="5376774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sz="11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A08475-7F9B-1A69-5620-B246B86925D9}"/>
              </a:ext>
            </a:extLst>
          </p:cNvPr>
          <p:cNvSpPr/>
          <p:nvPr/>
        </p:nvSpPr>
        <p:spPr>
          <a:xfrm>
            <a:off x="452718" y="2684929"/>
            <a:ext cx="8816788" cy="1560581"/>
          </a:xfrm>
          <a:prstGeom prst="rect">
            <a:avLst/>
          </a:prstGeom>
        </p:spPr>
        <p:txBody>
          <a:bodyPr vert="horz" lIns="56706" tIns="28353" rIns="56706" bIns="28353" rtlCol="0">
            <a:noAutofit/>
          </a:bodyPr>
          <a:lstStyle/>
          <a:p>
            <a:r>
              <a:rPr lang="en-US" sz="1600" dirty="0"/>
              <a:t>Riteniamo </a:t>
            </a:r>
            <a:r>
              <a:rPr lang="en-US" sz="1600" dirty="0" err="1"/>
              <a:t>che</a:t>
            </a:r>
            <a:r>
              <a:rPr lang="en-US" sz="1600" dirty="0"/>
              <a:t> una </a:t>
            </a:r>
            <a:r>
              <a:rPr lang="en-US" sz="1600" dirty="0" err="1"/>
              <a:t>Unità</a:t>
            </a:r>
            <a:r>
              <a:rPr lang="en-US" sz="1600" dirty="0"/>
              <a:t> di </a:t>
            </a:r>
            <a:r>
              <a:rPr lang="en-US" sz="1600" dirty="0" err="1"/>
              <a:t>Crisi</a:t>
            </a:r>
            <a:r>
              <a:rPr lang="en-US" sz="1600" dirty="0"/>
              <a:t> </a:t>
            </a:r>
            <a:r>
              <a:rPr lang="en-US" sz="1600" dirty="0" err="1"/>
              <a:t>psicologi</a:t>
            </a:r>
            <a:r>
              <a:rPr lang="en-US" sz="1600" dirty="0"/>
              <a:t> permanente  </a:t>
            </a:r>
            <a:r>
              <a:rPr lang="en-US" sz="1600" dirty="0" err="1"/>
              <a:t>rappresenti</a:t>
            </a:r>
            <a:r>
              <a:rPr lang="en-US" sz="1600" dirty="0"/>
              <a:t> un piano </a:t>
            </a:r>
            <a:r>
              <a:rPr lang="en-US" sz="1600" dirty="0" err="1"/>
              <a:t>strategico</a:t>
            </a:r>
            <a:r>
              <a:rPr lang="en-US" sz="1600" dirty="0"/>
              <a:t> di </a:t>
            </a:r>
            <a:r>
              <a:rPr lang="en-US" sz="1600" dirty="0" err="1"/>
              <a:t>risposta</a:t>
            </a:r>
            <a:r>
              <a:rPr lang="en-US" sz="1600" dirty="0"/>
              <a:t> alle </a:t>
            </a:r>
            <a:r>
              <a:rPr lang="en-US" sz="1600" dirty="0" err="1"/>
              <a:t>emergenze</a:t>
            </a:r>
            <a:r>
              <a:rPr lang="en-US" sz="1600" dirty="0"/>
              <a:t> e </a:t>
            </a:r>
            <a:r>
              <a:rPr lang="it-IT" sz="1600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nasce dall’esigenza di dare una risposta </a:t>
            </a:r>
            <a:r>
              <a:rPr lang="it-IT" sz="1600" b="1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immediata</a:t>
            </a:r>
            <a:r>
              <a:rPr lang="it-IT" sz="1600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, </a:t>
            </a:r>
            <a:r>
              <a:rPr lang="it-IT" sz="1600" b="1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strutturata</a:t>
            </a:r>
            <a:r>
              <a:rPr lang="it-IT" sz="1600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 e </a:t>
            </a:r>
            <a:r>
              <a:rPr lang="it-IT" sz="1600" b="1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coordinata</a:t>
            </a:r>
            <a:r>
              <a:rPr lang="it-IT" sz="1600" dirty="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 in situazioni emergenziali e traumatiche e  al correlato disagio psicologico nel contesto di urgenza emergenza ospedaliero.</a:t>
            </a:r>
          </a:p>
          <a:p>
            <a:pPr>
              <a:spcAft>
                <a:spcPts val="372"/>
              </a:spcAft>
              <a:buSzPct val="85000"/>
            </a:pPr>
            <a:endParaRPr lang="en-US" sz="1600" dirty="0"/>
          </a:p>
          <a:p>
            <a:pPr>
              <a:spcAft>
                <a:spcPts val="372"/>
              </a:spcAft>
              <a:buSzPct val="85000"/>
            </a:pPr>
            <a:endParaRPr lang="en-US" sz="1600" dirty="0"/>
          </a:p>
          <a:p>
            <a:pPr>
              <a:spcAft>
                <a:spcPts val="372"/>
              </a:spcAft>
              <a:buSzPct val="85000"/>
            </a:pPr>
            <a:r>
              <a:rPr lang="en-US" sz="1600" dirty="0" err="1"/>
              <a:t>L’intervento</a:t>
            </a:r>
            <a:r>
              <a:rPr lang="en-US" sz="1600" dirty="0"/>
              <a:t> </a:t>
            </a:r>
            <a:r>
              <a:rPr lang="en-US" sz="1600" dirty="0" err="1"/>
              <a:t>tempestivo</a:t>
            </a:r>
            <a:r>
              <a:rPr lang="en-US" sz="1600" dirty="0"/>
              <a:t> con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protocolli</a:t>
            </a:r>
            <a:r>
              <a:rPr lang="en-US" sz="1600" dirty="0"/>
              <a:t> EMDR </a:t>
            </a:r>
            <a:r>
              <a:rPr lang="en-US" sz="1600" dirty="0" err="1"/>
              <a:t>più</a:t>
            </a:r>
            <a:r>
              <a:rPr lang="en-US" sz="1600" dirty="0"/>
              <a:t> </a:t>
            </a:r>
            <a:r>
              <a:rPr lang="en-US" sz="1600" dirty="0" err="1"/>
              <a:t>adeguati</a:t>
            </a:r>
            <a:r>
              <a:rPr lang="en-US" sz="1600" dirty="0"/>
              <a:t> e </a:t>
            </a:r>
            <a:r>
              <a:rPr lang="en-US" sz="1600" dirty="0" err="1"/>
              <a:t>efficaci</a:t>
            </a:r>
            <a:r>
              <a:rPr lang="en-US" sz="1600" dirty="0"/>
              <a:t> - a tutela e </a:t>
            </a:r>
            <a:r>
              <a:rPr lang="en-US" sz="1600" dirty="0" err="1"/>
              <a:t>supporto</a:t>
            </a:r>
            <a:r>
              <a:rPr lang="en-US" sz="1600" dirty="0"/>
              <a:t> </a:t>
            </a:r>
            <a:r>
              <a:rPr lang="en-US" sz="1600" dirty="0" err="1"/>
              <a:t>della</a:t>
            </a:r>
            <a:r>
              <a:rPr lang="en-US" sz="1600" dirty="0"/>
              <a:t> salute </a:t>
            </a:r>
            <a:r>
              <a:rPr lang="en-US" sz="1600" dirty="0" err="1"/>
              <a:t>mentale</a:t>
            </a:r>
            <a:r>
              <a:rPr lang="en-US" sz="1600" dirty="0"/>
              <a:t> e del </a:t>
            </a:r>
            <a:r>
              <a:rPr lang="en-US" sz="1600" dirty="0" err="1"/>
              <a:t>benessere</a:t>
            </a:r>
            <a:r>
              <a:rPr lang="en-US" sz="1600" dirty="0"/>
              <a:t> </a:t>
            </a:r>
            <a:r>
              <a:rPr lang="en-US" sz="1600" dirty="0" err="1"/>
              <a:t>degli</a:t>
            </a:r>
            <a:r>
              <a:rPr lang="en-US" sz="1600" dirty="0"/>
              <a:t> </a:t>
            </a:r>
            <a:r>
              <a:rPr lang="en-US" sz="1600" dirty="0" err="1"/>
              <a:t>operatori</a:t>
            </a:r>
            <a:r>
              <a:rPr lang="en-US" sz="1600" dirty="0"/>
              <a:t> - ha </a:t>
            </a:r>
            <a:r>
              <a:rPr lang="en-US" sz="1600" dirty="0" err="1"/>
              <a:t>dimostrato</a:t>
            </a:r>
            <a:r>
              <a:rPr lang="en-US" sz="1600" dirty="0"/>
              <a:t> </a:t>
            </a:r>
            <a:r>
              <a:rPr lang="en-US" sz="1600" dirty="0" err="1"/>
              <a:t>durante</a:t>
            </a:r>
            <a:r>
              <a:rPr lang="en-US" sz="1600" dirty="0"/>
              <a:t> e dopo la pandemia la </a:t>
            </a:r>
            <a:r>
              <a:rPr lang="en-US" sz="1600" dirty="0" err="1"/>
              <a:t>possibilità</a:t>
            </a:r>
            <a:r>
              <a:rPr lang="en-US" sz="1600" dirty="0"/>
              <a:t> di </a:t>
            </a:r>
            <a:r>
              <a:rPr lang="en-US" sz="1600" dirty="0" err="1"/>
              <a:t>rafforzare</a:t>
            </a:r>
            <a:r>
              <a:rPr lang="en-US" sz="1600" dirty="0"/>
              <a:t> la loro </a:t>
            </a:r>
            <a:r>
              <a:rPr lang="en-US" sz="1600" dirty="0" err="1"/>
              <a:t>resilienza</a:t>
            </a:r>
            <a:r>
              <a:rPr lang="en-US" sz="1600" dirty="0"/>
              <a:t> e </a:t>
            </a:r>
            <a:r>
              <a:rPr lang="en-US" sz="1600" dirty="0" err="1"/>
              <a:t>mitigarne</a:t>
            </a:r>
            <a:r>
              <a:rPr lang="en-US" sz="1600" dirty="0"/>
              <a:t> la </a:t>
            </a:r>
            <a:r>
              <a:rPr lang="en-US" sz="1600" dirty="0" err="1"/>
              <a:t>vulnerabilità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96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7226" y="791988"/>
            <a:ext cx="5117642" cy="46571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>
            <a:normAutofit fontScale="90000"/>
          </a:bodyPr>
          <a:lstStyle/>
          <a:p>
            <a:r>
              <a:rPr lang="it-IT" sz="1116" dirty="0"/>
              <a:t>I </a:t>
            </a:r>
            <a:r>
              <a:rPr lang="it-IT" sz="1800" b="1" i="1" dirty="0"/>
              <a:t>Proposte operative</a:t>
            </a:r>
            <a:br>
              <a:rPr lang="it-IT" sz="1800" b="1" i="1" dirty="0"/>
            </a:br>
            <a:endParaRPr lang="it-IT" sz="1800" b="1" i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571EB90-75DA-D346-03C6-DF3639FC04D5}"/>
              </a:ext>
            </a:extLst>
          </p:cNvPr>
          <p:cNvSpPr/>
          <p:nvPr/>
        </p:nvSpPr>
        <p:spPr>
          <a:xfrm>
            <a:off x="2417217" y="1591888"/>
            <a:ext cx="5376774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sz="11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A08475-7F9B-1A69-5620-B246B86925D9}"/>
              </a:ext>
            </a:extLst>
          </p:cNvPr>
          <p:cNvSpPr/>
          <p:nvPr/>
        </p:nvSpPr>
        <p:spPr>
          <a:xfrm>
            <a:off x="452718" y="2684929"/>
            <a:ext cx="8816788" cy="1560581"/>
          </a:xfrm>
          <a:prstGeom prst="rect">
            <a:avLst/>
          </a:prstGeom>
        </p:spPr>
        <p:txBody>
          <a:bodyPr vert="horz" lIns="56706" tIns="28353" rIns="56706" bIns="28353" rtlCol="0">
            <a:noAutofit/>
          </a:bodyPr>
          <a:lstStyle/>
          <a:p>
            <a:r>
              <a:rPr lang="it-IT" sz="2000" dirty="0"/>
              <a:t> - Apertura di sportelli dedicati per il personale</a:t>
            </a:r>
          </a:p>
          <a:p>
            <a:r>
              <a:rPr lang="it-IT" sz="2000" dirty="0"/>
              <a:t>- Interventi dopo eventi critici (subito dopo, 1-3 incontri)</a:t>
            </a:r>
          </a:p>
          <a:p>
            <a:r>
              <a:rPr lang="it-IT" sz="2000" dirty="0"/>
              <a:t>- Sportello per pazienti con somatizzazioni/attacchi di panico per togliere il carico al personale medico</a:t>
            </a:r>
          </a:p>
          <a:p>
            <a:r>
              <a:rPr lang="it-IT" sz="2000" dirty="0"/>
              <a:t>- Trattamento breve e cost </a:t>
            </a:r>
            <a:r>
              <a:rPr lang="it-IT" sz="2000" dirty="0" err="1"/>
              <a:t>effective</a:t>
            </a:r>
            <a:r>
              <a:rPr lang="it-IT" sz="2000" dirty="0"/>
              <a:t> – con risparmio di tempo, risorse</a:t>
            </a:r>
          </a:p>
          <a:p>
            <a:r>
              <a:rPr lang="it-IT" sz="2000" dirty="0"/>
              <a:t>- Psicologo già esistente nelle strutture oppure convenzionare. – formazione specialistica psicologi </a:t>
            </a:r>
          </a:p>
          <a:p>
            <a:r>
              <a:rPr lang="it-IT" sz="2000" dirty="0"/>
              <a:t>- Formazione del personale alla comunicazione e al self-care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7782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6CE84-584C-F318-DF55-4E2E185DC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73A1B0-4361-7345-0DBA-1DD123ABA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www. Emdr.it</a:t>
            </a:r>
          </a:p>
          <a:p>
            <a:r>
              <a:rPr lang="it-IT" dirty="0"/>
              <a:t>Presidente Isabel Fernandez: 339 2775026</a:t>
            </a:r>
          </a:p>
          <a:p>
            <a:r>
              <a:rPr lang="it-IT" dirty="0"/>
              <a:t>segreteria@emdritalia.it</a:t>
            </a:r>
          </a:p>
        </p:txBody>
      </p:sp>
    </p:spTree>
    <p:extLst>
      <p:ext uri="{BB962C8B-B14F-4D97-AF65-F5344CB8AC3E}">
        <p14:creationId xmlns:p14="http://schemas.microsoft.com/office/powerpoint/2010/main" val="239374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/>
          <p:nvPr/>
        </p:nvSpPr>
        <p:spPr>
          <a:xfrm>
            <a:off x="0" y="4745473"/>
            <a:ext cx="10079640" cy="0"/>
          </a:xfrm>
          <a:prstGeom prst="line">
            <a:avLst/>
          </a:prstGeom>
          <a:ln w="38160">
            <a:solidFill>
              <a:schemeClr val="bg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pic>
        <p:nvPicPr>
          <p:cNvPr id="12" name="Picture 2" descr="Risultato immagine per emdr gruppi foto">
            <a:extLst>
              <a:ext uri="{FF2B5EF4-FFF2-40B4-BE49-F238E27FC236}">
                <a16:creationId xmlns:a16="http://schemas.microsoft.com/office/drawing/2014/main" id="{7FD566CE-D8B9-562D-6188-82C7CF9C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70" y="4287961"/>
            <a:ext cx="1280177" cy="1014715"/>
          </a:xfrm>
          <a:prstGeom prst="roundRect">
            <a:avLst>
              <a:gd name="adj" fmla="val 16667"/>
            </a:avLst>
          </a:prstGeom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sultato immagine per emdr adulti foto">
            <a:extLst>
              <a:ext uri="{FF2B5EF4-FFF2-40B4-BE49-F238E27FC236}">
                <a16:creationId xmlns:a16="http://schemas.microsoft.com/office/drawing/2014/main" id="{3E3E5648-0C10-8619-EAC2-E42CBEFB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32" y="4238472"/>
            <a:ext cx="1294238" cy="1035532"/>
          </a:xfrm>
          <a:prstGeom prst="roundRect">
            <a:avLst>
              <a:gd name="adj" fmla="val 16667"/>
            </a:avLst>
          </a:prstGeom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ositive Parenting: The Best Approach to Raising Kids - The Unprepared ...">
            <a:extLst>
              <a:ext uri="{FF2B5EF4-FFF2-40B4-BE49-F238E27FC236}">
                <a16:creationId xmlns:a16="http://schemas.microsoft.com/office/drawing/2014/main" id="{F494087C-4882-EE91-ED2F-A5BAC3F53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63" r="-1429"/>
          <a:stretch/>
        </p:blipFill>
        <p:spPr bwMode="auto">
          <a:xfrm>
            <a:off x="427916" y="4261099"/>
            <a:ext cx="1414175" cy="1063152"/>
          </a:xfrm>
          <a:prstGeom prst="roundRect">
            <a:avLst>
              <a:gd name="adj" fmla="val 16667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Picture 8" descr="Risultato immagine per emdr adolescenti">
            <a:extLst>
              <a:ext uri="{FF2B5EF4-FFF2-40B4-BE49-F238E27FC236}">
                <a16:creationId xmlns:a16="http://schemas.microsoft.com/office/drawing/2014/main" id="{B8C8674E-2258-89C8-2D8C-925A38E0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51" y="4255654"/>
            <a:ext cx="1369559" cy="1048719"/>
          </a:xfrm>
          <a:prstGeom prst="roundRect">
            <a:avLst>
              <a:gd name="adj" fmla="val 16667"/>
            </a:avLst>
          </a:prstGeom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Trauma e lutto (EMDR) - ChiaraGusmani Terapia del trauma e lutto EMDR">
            <a:extLst>
              <a:ext uri="{FF2B5EF4-FFF2-40B4-BE49-F238E27FC236}">
                <a16:creationId xmlns:a16="http://schemas.microsoft.com/office/drawing/2014/main" id="{D424264E-8BEE-BE9B-3FA8-427414BD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95" y="4300329"/>
            <a:ext cx="1285775" cy="1002347"/>
          </a:xfrm>
          <a:prstGeom prst="roundRect">
            <a:avLst>
              <a:gd name="adj" fmla="val 16667"/>
            </a:avLst>
          </a:prstGeom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8EF115-8D96-7821-B29D-9F78AA1DF8AD}"/>
              </a:ext>
            </a:extLst>
          </p:cNvPr>
          <p:cNvSpPr txBox="1"/>
          <p:nvPr/>
        </p:nvSpPr>
        <p:spPr>
          <a:xfrm>
            <a:off x="806824" y="572931"/>
            <a:ext cx="810857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APPLICAZIONE EMDR IN </a:t>
            </a:r>
            <a:r>
              <a:rPr lang="it-IT" sz="1800" b="1" u="sng" dirty="0"/>
              <a:t>EVENTI CRITICI</a:t>
            </a:r>
            <a:r>
              <a:rPr lang="it-IT" sz="1800" b="1" dirty="0"/>
              <a:t> IN PRONTO SOCCORSO</a:t>
            </a:r>
          </a:p>
          <a:p>
            <a:r>
              <a:rPr lang="it-IT" sz="1600" dirty="0"/>
              <a:t>Aggressione del personale sanitario (minaccia all’integrità fisica e alla sicurezza personale).</a:t>
            </a:r>
          </a:p>
          <a:p>
            <a:endParaRPr lang="it-IT" sz="1600" dirty="0"/>
          </a:p>
          <a:p>
            <a:r>
              <a:rPr lang="it-IT" sz="1600" dirty="0"/>
              <a:t>Decessi IPEV: inattesi, prematuri, evitabili, violenti.</a:t>
            </a:r>
          </a:p>
          <a:p>
            <a:r>
              <a:rPr lang="it-IT" sz="1600" dirty="0"/>
              <a:t>Esposizione a denunce per presunti errori</a:t>
            </a:r>
          </a:p>
          <a:p>
            <a:endParaRPr lang="it-IT" sz="1600" dirty="0"/>
          </a:p>
          <a:p>
            <a:r>
              <a:rPr lang="it-IT" sz="1600" dirty="0"/>
              <a:t>Trattamenti prolungati e impegnativi con esito negativo.</a:t>
            </a:r>
          </a:p>
          <a:p>
            <a:endParaRPr lang="it-IT" sz="1600" dirty="0"/>
          </a:p>
          <a:p>
            <a:r>
              <a:rPr lang="it-IT" sz="1600" dirty="0"/>
              <a:t>Assurdità, imprevedibilità e criticità degli eventi possono portare a condizioni di stress acuto, senso di impotenza o inefficacia del proprio operato, </a:t>
            </a:r>
            <a:r>
              <a:rPr lang="it-IT" sz="1600" dirty="0" err="1"/>
              <a:t>disregolazione</a:t>
            </a:r>
            <a:r>
              <a:rPr lang="it-IT" sz="1600" dirty="0"/>
              <a:t> emotiva, stati di iperattivazione e aggressività.</a:t>
            </a:r>
          </a:p>
          <a:p>
            <a:endParaRPr lang="it-IT" sz="1600" dirty="0"/>
          </a:p>
          <a:p>
            <a:r>
              <a:rPr lang="it-IT" sz="1600" dirty="0"/>
              <a:t>Incidenti stradali con molte vittime.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3</a:t>
            </a:fld>
            <a:endParaRPr lang="it-IT"/>
          </a:p>
        </p:txBody>
      </p:sp>
      <p:pic>
        <p:nvPicPr>
          <p:cNvPr id="3" name="Immagine 2" descr="Screenshot_20220216-094044_Google (1).jpg"/>
          <p:cNvPicPr>
            <a:picLocks noChangeAspect="1"/>
          </p:cNvPicPr>
          <p:nvPr/>
        </p:nvPicPr>
        <p:blipFill rotWithShape="1">
          <a:blip r:embed="rId2" cstate="print">
            <a:grayscl/>
          </a:blip>
          <a:srcRect t="6070" r="30918" b="25330"/>
          <a:stretch/>
        </p:blipFill>
        <p:spPr>
          <a:xfrm>
            <a:off x="3388982" y="3860869"/>
            <a:ext cx="2604687" cy="967408"/>
          </a:xfrm>
          <a:prstGeom prst="rect">
            <a:avLst/>
          </a:prstGeom>
        </p:spPr>
      </p:pic>
      <p:pic>
        <p:nvPicPr>
          <p:cNvPr id="4" name="Immagine 3" descr="Screenshot_20220216-094051_Google (1).jpg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r="33696" b="27821"/>
          <a:stretch/>
        </p:blipFill>
        <p:spPr>
          <a:xfrm>
            <a:off x="6230701" y="587134"/>
            <a:ext cx="2580619" cy="1039969"/>
          </a:xfrm>
          <a:prstGeom prst="rect">
            <a:avLst/>
          </a:prstGeom>
        </p:spPr>
      </p:pic>
      <p:pic>
        <p:nvPicPr>
          <p:cNvPr id="5" name="Immagine 4" descr="Screenshot_20220216-094339_Google (1).jpg"/>
          <p:cNvPicPr>
            <a:picLocks noChangeAspect="1"/>
          </p:cNvPicPr>
          <p:nvPr/>
        </p:nvPicPr>
        <p:blipFill rotWithShape="1">
          <a:blip r:embed="rId4" cstate="print">
            <a:grayscl/>
          </a:blip>
          <a:srcRect t="7797" r="35721" b="25742"/>
          <a:stretch/>
        </p:blipFill>
        <p:spPr>
          <a:xfrm>
            <a:off x="6397942" y="4294737"/>
            <a:ext cx="2413377" cy="940939"/>
          </a:xfrm>
          <a:prstGeom prst="rect">
            <a:avLst/>
          </a:prstGeom>
        </p:spPr>
      </p:pic>
      <p:pic>
        <p:nvPicPr>
          <p:cNvPr id="6" name="Immagine 5" descr="Screenshot_20220216-094341_Google (1).jpg"/>
          <p:cNvPicPr>
            <a:picLocks noChangeAspect="1"/>
          </p:cNvPicPr>
          <p:nvPr/>
        </p:nvPicPr>
        <p:blipFill rotWithShape="1">
          <a:blip r:embed="rId5" cstate="print">
            <a:grayscl/>
          </a:blip>
          <a:srcRect t="5876" r="33093" b="29477"/>
          <a:stretch/>
        </p:blipFill>
        <p:spPr>
          <a:xfrm>
            <a:off x="6314222" y="3077164"/>
            <a:ext cx="2580298" cy="955184"/>
          </a:xfrm>
          <a:prstGeom prst="rect">
            <a:avLst/>
          </a:prstGeom>
        </p:spPr>
      </p:pic>
      <p:pic>
        <p:nvPicPr>
          <p:cNvPr id="7" name="Immagine 6" descr="Screenshot_20220216-094359_Google (1).jpg"/>
          <p:cNvPicPr>
            <a:picLocks noChangeAspect="1"/>
          </p:cNvPicPr>
          <p:nvPr/>
        </p:nvPicPr>
        <p:blipFill rotWithShape="1">
          <a:blip r:embed="rId6" cstate="print"/>
          <a:srcRect t="7983" r="34629" b="27995"/>
          <a:stretch/>
        </p:blipFill>
        <p:spPr>
          <a:xfrm>
            <a:off x="3284458" y="729818"/>
            <a:ext cx="2813737" cy="1039969"/>
          </a:xfrm>
          <a:prstGeom prst="rect">
            <a:avLst/>
          </a:prstGeom>
        </p:spPr>
      </p:pic>
      <p:pic>
        <p:nvPicPr>
          <p:cNvPr id="8" name="Immagine 7" descr="Screenshot_20220216-094652_Google (1).jpg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57169"/>
          <a:stretch/>
        </p:blipFill>
        <p:spPr>
          <a:xfrm>
            <a:off x="3427266" y="2058366"/>
            <a:ext cx="1914074" cy="1399006"/>
          </a:xfrm>
          <a:prstGeom prst="rect">
            <a:avLst/>
          </a:prstGeom>
        </p:spPr>
      </p:pic>
      <p:pic>
        <p:nvPicPr>
          <p:cNvPr id="9" name="Immagine 8" descr="Screenshot_20220216-094041_Google (2).jpg"/>
          <p:cNvPicPr>
            <a:picLocks noChangeAspect="1"/>
          </p:cNvPicPr>
          <p:nvPr/>
        </p:nvPicPr>
        <p:blipFill rotWithShape="1">
          <a:blip r:embed="rId8"/>
          <a:srcRect t="7706" r="31874" b="27936"/>
          <a:stretch/>
        </p:blipFill>
        <p:spPr>
          <a:xfrm>
            <a:off x="6230701" y="1819939"/>
            <a:ext cx="2962653" cy="10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-IT" smtClean="0"/>
              <a:pPr algn="r"/>
              <a:t>4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62EB766-0D06-4903-BFC2-E39C2ED3B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0" b="21784"/>
          <a:stretch/>
        </p:blipFill>
        <p:spPr>
          <a:xfrm>
            <a:off x="218503" y="1008725"/>
            <a:ext cx="3782642" cy="372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99B2FE5-4061-475D-9024-8FECAB7B3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" t="3720" r="26685" b="1941"/>
          <a:stretch/>
        </p:blipFill>
        <p:spPr>
          <a:xfrm>
            <a:off x="4435474" y="835263"/>
            <a:ext cx="3755033" cy="398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74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peratori Sanitari…"/>
          <p:cNvSpPr txBox="1"/>
          <p:nvPr/>
        </p:nvSpPr>
        <p:spPr>
          <a:xfrm>
            <a:off x="4318977" y="1747625"/>
            <a:ext cx="1205792" cy="42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9534" tIns="29534" rIns="29534" bIns="29534" anchor="b">
            <a:spAutoFit/>
          </a:bodyPr>
          <a:lstStyle/>
          <a:p>
            <a:pPr algn="ctr">
              <a:spcBef>
                <a:spcPts val="291"/>
              </a:spcBef>
            </a:pPr>
            <a:r>
              <a:rPr sz="1047"/>
              <a:t>Operatori Sanitari</a:t>
            </a:r>
          </a:p>
          <a:p>
            <a:pPr algn="ctr">
              <a:spcBef>
                <a:spcPts val="291"/>
              </a:spcBef>
            </a:pPr>
            <a:r>
              <a:rPr sz="1047"/>
              <a:t>Vittime di terzo tipo</a:t>
            </a:r>
          </a:p>
        </p:txBody>
      </p:sp>
      <p:sp>
        <p:nvSpPr>
          <p:cNvPr id="247" name="Destinatari dei servizi di psicologia dell’emergenza in ospedale"/>
          <p:cNvSpPr txBox="1">
            <a:spLocks noGrp="1"/>
          </p:cNvSpPr>
          <p:nvPr>
            <p:ph type="title" idx="4294967295"/>
          </p:nvPr>
        </p:nvSpPr>
        <p:spPr>
          <a:xfrm>
            <a:off x="576232" y="348827"/>
            <a:ext cx="8691282" cy="1193032"/>
          </a:xfrm>
          <a:prstGeom prst="rect">
            <a:avLst/>
          </a:prstGeom>
        </p:spPr>
        <p:txBody>
          <a:bodyPr anchor="b"/>
          <a:lstStyle>
            <a:lvl1pPr defTabSz="368045">
              <a:defRPr sz="5040"/>
            </a:lvl1pPr>
          </a:lstStyle>
          <a:p>
            <a:pPr marL="126004" indent="0">
              <a:buNone/>
            </a:pPr>
            <a:r>
              <a:rPr sz="2000" dirty="0" err="1"/>
              <a:t>Destinatari</a:t>
            </a:r>
            <a:r>
              <a:rPr sz="2000" dirty="0"/>
              <a:t> </a:t>
            </a:r>
            <a:r>
              <a:rPr sz="2000" dirty="0" err="1"/>
              <a:t>dei</a:t>
            </a:r>
            <a:r>
              <a:rPr sz="2000" dirty="0"/>
              <a:t> </a:t>
            </a:r>
            <a:r>
              <a:rPr sz="2000" dirty="0" err="1"/>
              <a:t>servizi</a:t>
            </a:r>
            <a:r>
              <a:rPr sz="2000" dirty="0"/>
              <a:t> di </a:t>
            </a:r>
            <a:r>
              <a:rPr sz="2000" dirty="0" err="1"/>
              <a:t>psicologia</a:t>
            </a:r>
            <a:r>
              <a:rPr sz="2000" dirty="0"/>
              <a:t> </a:t>
            </a:r>
            <a:r>
              <a:rPr sz="2000" dirty="0" err="1"/>
              <a:t>dell’emergenza</a:t>
            </a:r>
            <a:r>
              <a:rPr sz="2000" dirty="0"/>
              <a:t> </a:t>
            </a:r>
            <a:r>
              <a:rPr lang="it-IT" sz="2000" dirty="0"/>
              <a:t>con EMDR </a:t>
            </a:r>
            <a:r>
              <a:rPr sz="2000" dirty="0"/>
              <a:t>in </a:t>
            </a:r>
            <a:r>
              <a:rPr sz="2000" dirty="0" err="1"/>
              <a:t>ospedale</a:t>
            </a:r>
            <a:r>
              <a:rPr lang="it-IT" sz="2000" dirty="0"/>
              <a:t>:</a:t>
            </a:r>
            <a:br>
              <a:rPr lang="it-IT" sz="2000" dirty="0"/>
            </a:br>
            <a:r>
              <a:rPr lang="it-IT" sz="1400" dirty="0"/>
              <a:t>operatori sanitari e ospedalieri esposti ad eventi critici  	(traumatizzazione vicaria, </a:t>
            </a:r>
            <a:r>
              <a:rPr lang="it-IT" sz="1400" dirty="0" err="1"/>
              <a:t>compassion</a:t>
            </a:r>
            <a:r>
              <a:rPr lang="it-IT" sz="1400" dirty="0"/>
              <a:t> fatigue, stress lavoro correlato); utenza del pronto soccorso, famigliari e caregiver</a:t>
            </a:r>
            <a:br>
              <a:rPr lang="it-IT" sz="1400" dirty="0"/>
            </a:br>
            <a:endParaRPr sz="1400" dirty="0"/>
          </a:p>
        </p:txBody>
      </p:sp>
      <p:pic>
        <p:nvPicPr>
          <p:cNvPr id="24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10" y="2339218"/>
            <a:ext cx="5053990" cy="3367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94DC2-0E46-3FA4-3805-9BF5D83D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4DE54A-D00C-BE31-5D44-FE18C4124A6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-686015"/>
            <a:ext cx="9071640" cy="7312771"/>
          </a:xfrm>
        </p:spPr>
        <p:txBody>
          <a:bodyPr/>
          <a:lstStyle/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Alcuni degli ospedali dove l’EMDR viene applicato in modo strutturato e operativo (in strutture semplici e complesse di Psicologia)</a:t>
            </a:r>
          </a:p>
          <a:p>
            <a:endParaRPr lang="it-IT" sz="2000" dirty="0"/>
          </a:p>
          <a:p>
            <a:r>
              <a:rPr lang="it-IT" sz="2000" dirty="0"/>
              <a:t>Azienda ospedaliero Universitaria – Citta della salute e della scienza di Torino</a:t>
            </a:r>
          </a:p>
          <a:p>
            <a:r>
              <a:rPr lang="it-IT" sz="2000" dirty="0"/>
              <a:t>Ospedale di Piacenza – Unità oncologia</a:t>
            </a:r>
          </a:p>
          <a:p>
            <a:r>
              <a:rPr lang="it-IT" sz="2000" dirty="0"/>
              <a:t>Azienda Ospedaliera Universitaria di Alessandria – Sant’Antonio e S Biagio</a:t>
            </a:r>
          </a:p>
          <a:p>
            <a:r>
              <a:rPr lang="it-IT" sz="2000" dirty="0"/>
              <a:t>ASST Grande Ospedale Metropolitano Niguarda – Milano - centro di Neuropsicologia cognitiva </a:t>
            </a:r>
          </a:p>
          <a:p>
            <a:r>
              <a:rPr lang="it-IT" sz="2000" dirty="0"/>
              <a:t>ASST Brianza</a:t>
            </a:r>
          </a:p>
          <a:p>
            <a:r>
              <a:rPr lang="it-IT" sz="2000" dirty="0"/>
              <a:t>ASST Lecco – Azienda ospedaliera A. Manzoni</a:t>
            </a:r>
          </a:p>
          <a:p>
            <a:r>
              <a:rPr lang="it-IT" sz="2000" dirty="0"/>
              <a:t>Azienda Ospedaliera Ospedali Riuniti Villa Sofia-Cervello di Palermo.</a:t>
            </a:r>
          </a:p>
          <a:p>
            <a:r>
              <a:rPr lang="it-IT" sz="2000" dirty="0"/>
              <a:t>Ospedale Le Molinette – Torino – Unità disturbi alimentari</a:t>
            </a:r>
          </a:p>
          <a:p>
            <a:r>
              <a:rPr lang="it-IT" sz="2000" dirty="0"/>
              <a:t>Ospedale Careggi – Unità di psichiatria</a:t>
            </a:r>
          </a:p>
          <a:p>
            <a:r>
              <a:rPr lang="it-IT" sz="2000" dirty="0"/>
              <a:t>Ospedale Borgo Roma – Verona</a:t>
            </a:r>
          </a:p>
          <a:p>
            <a:r>
              <a:rPr lang="it-IT" sz="2000" dirty="0"/>
              <a:t>Ospedale Poma – Mantova</a:t>
            </a:r>
          </a:p>
          <a:p>
            <a:r>
              <a:rPr lang="it-IT" sz="2000" dirty="0"/>
              <a:t>Ospedale San Carlo e San Paolo – Unità disturbi alimentari – Milano</a:t>
            </a:r>
          </a:p>
          <a:p>
            <a:r>
              <a:rPr lang="it-IT" sz="2000" dirty="0"/>
              <a:t>Ospedale di Portogruaro (VE) – Unità di psicologia</a:t>
            </a:r>
          </a:p>
          <a:p>
            <a:r>
              <a:rPr lang="it-IT" sz="2000" dirty="0"/>
              <a:t>Ospedale Seriate (BG) – Unità di psicologia</a:t>
            </a:r>
          </a:p>
          <a:p>
            <a:r>
              <a:rPr lang="it-IT" sz="2000" dirty="0"/>
              <a:t>Ospedale di Reggio Emilia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06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ntervento psicologico precoce in contesti di emergenza-urgenza"/>
          <p:cNvSpPr txBox="1"/>
          <p:nvPr/>
        </p:nvSpPr>
        <p:spPr>
          <a:xfrm>
            <a:off x="1375457" y="1656300"/>
            <a:ext cx="7329711" cy="81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3" tIns="29533" rIns="29533" bIns="29533" anchor="ctr">
            <a:spAutoFit/>
          </a:bodyPr>
          <a:lstStyle>
            <a:lvl1pPr algn="ctr">
              <a:spcBef>
                <a:spcPts val="0"/>
              </a:spcBef>
              <a:defRPr sz="4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442"/>
              <a:t>Intervento psicologico precoce in contesti di emergenza-urgenza</a:t>
            </a:r>
          </a:p>
        </p:txBody>
      </p:sp>
      <p:sp>
        <p:nvSpPr>
          <p:cNvPr id="231" name="Procedura 55 del 16/04/2018"/>
          <p:cNvSpPr txBox="1"/>
          <p:nvPr/>
        </p:nvSpPr>
        <p:spPr>
          <a:xfrm>
            <a:off x="2112793" y="1089970"/>
            <a:ext cx="5527244" cy="310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3" tIns="29533" rIns="29533" bIns="29533" anchor="ctr">
            <a:spAutoFit/>
          </a:bodyPr>
          <a:lstStyle>
            <a:lvl1pPr algn="ctr" defTabSz="582506">
              <a:spcBef>
                <a:spcPts val="0"/>
              </a:spcBef>
              <a:defRPr sz="2800" b="1"/>
            </a:lvl1pPr>
          </a:lstStyle>
          <a:p>
            <a:r>
              <a:rPr sz="1628"/>
              <a:t>Procedura 55 del 16/04/2018</a:t>
            </a:r>
          </a:p>
        </p:txBody>
      </p:sp>
      <p:pic>
        <p:nvPicPr>
          <p:cNvPr id="232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53" y="203093"/>
            <a:ext cx="3448520" cy="62667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golamentare l’intervento clinico di prevenzione e trattamento delle reazioni psicologiche potenzialmente traumatiche, con lo scopo di:…"/>
          <p:cNvSpPr txBox="1"/>
          <p:nvPr/>
        </p:nvSpPr>
        <p:spPr>
          <a:xfrm>
            <a:off x="1356878" y="2634927"/>
            <a:ext cx="7208950" cy="2791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3" tIns="29533" rIns="29533" bIns="29533" anchor="ctr">
            <a:spAutoFit/>
          </a:bodyPr>
          <a:lstStyle/>
          <a:p>
            <a:pPr indent="370235" algn="ctr" defTabSz="261221">
              <a:spcBef>
                <a:spcPts val="640"/>
              </a:spcBef>
              <a:tabLst>
                <a:tab pos="1772107" algn="r"/>
                <a:tab pos="3544214" algn="r"/>
              </a:tabLst>
              <a:defRPr sz="2800" b="1"/>
            </a:pPr>
            <a:endParaRPr sz="1628" dirty="0"/>
          </a:p>
          <a:p>
            <a:pPr indent="370235" algn="just" defTabSz="261221">
              <a:spcBef>
                <a:spcPts val="291"/>
              </a:spcBef>
              <a:tabLst>
                <a:tab pos="1772107" algn="r"/>
                <a:tab pos="3544214" algn="r"/>
              </a:tabLst>
              <a:defRPr sz="2800" b="1"/>
            </a:pPr>
            <a:r>
              <a:rPr sz="1628" dirty="0" err="1"/>
              <a:t>Regolamentare</a:t>
            </a:r>
            <a:r>
              <a:rPr sz="1628" dirty="0"/>
              <a:t> </a:t>
            </a:r>
            <a:r>
              <a:rPr sz="1628" dirty="0" err="1"/>
              <a:t>l’intervento</a:t>
            </a:r>
            <a:r>
              <a:rPr sz="1628" dirty="0"/>
              <a:t> </a:t>
            </a:r>
            <a:r>
              <a:rPr sz="1628" dirty="0" err="1"/>
              <a:t>clinico</a:t>
            </a:r>
            <a:r>
              <a:rPr sz="1628" dirty="0"/>
              <a:t> di </a:t>
            </a:r>
            <a:r>
              <a:rPr sz="1628" dirty="0" err="1"/>
              <a:t>prevenzione</a:t>
            </a:r>
            <a:r>
              <a:rPr sz="1628" dirty="0"/>
              <a:t> e </a:t>
            </a:r>
            <a:r>
              <a:rPr sz="1628" dirty="0" err="1"/>
              <a:t>trattamento</a:t>
            </a:r>
            <a:r>
              <a:rPr sz="1628" dirty="0"/>
              <a:t> </a:t>
            </a:r>
            <a:r>
              <a:rPr sz="1628" dirty="0" err="1"/>
              <a:t>delle</a:t>
            </a:r>
            <a:r>
              <a:rPr sz="1628" dirty="0"/>
              <a:t> </a:t>
            </a:r>
            <a:r>
              <a:rPr sz="1628" dirty="0" err="1"/>
              <a:t>reazioni</a:t>
            </a:r>
            <a:r>
              <a:rPr sz="1628" dirty="0"/>
              <a:t> </a:t>
            </a:r>
            <a:r>
              <a:rPr sz="1628" dirty="0" err="1"/>
              <a:t>psicologiche</a:t>
            </a:r>
            <a:r>
              <a:rPr sz="1628" dirty="0"/>
              <a:t> </a:t>
            </a:r>
            <a:r>
              <a:rPr sz="1628" dirty="0" err="1"/>
              <a:t>potenzialmente</a:t>
            </a:r>
            <a:r>
              <a:rPr sz="1628" dirty="0"/>
              <a:t> </a:t>
            </a:r>
            <a:r>
              <a:rPr sz="1628" dirty="0" err="1"/>
              <a:t>traumatiche</a:t>
            </a:r>
            <a:r>
              <a:rPr sz="1628" dirty="0"/>
              <a:t>, con lo </a:t>
            </a:r>
            <a:r>
              <a:rPr sz="1628" dirty="0" err="1"/>
              <a:t>scopo</a:t>
            </a:r>
            <a:r>
              <a:rPr sz="1628" dirty="0"/>
              <a:t> di:</a:t>
            </a:r>
          </a:p>
          <a:p>
            <a:pPr indent="370235" algn="just" defTabSz="261221">
              <a:spcBef>
                <a:spcPts val="291"/>
              </a:spcBef>
              <a:tabLst>
                <a:tab pos="1772107" algn="r"/>
                <a:tab pos="3544214" algn="r"/>
              </a:tabLst>
              <a:defRPr sz="2800"/>
            </a:pPr>
            <a:endParaRPr sz="1628" dirty="0"/>
          </a:p>
          <a:p>
            <a:pPr marL="367897" indent="-147306" algn="just" defTabSz="261221">
              <a:spcBef>
                <a:spcPts val="291"/>
              </a:spcBef>
              <a:buSzPct val="100000"/>
              <a:buChar char="•"/>
              <a:tabLst>
                <a:tab pos="1772107" algn="r"/>
                <a:tab pos="3544214" algn="r"/>
              </a:tabLst>
              <a:defRPr sz="2800"/>
            </a:pPr>
            <a:r>
              <a:rPr sz="1628" dirty="0" err="1"/>
              <a:t>favorire</a:t>
            </a:r>
            <a:r>
              <a:rPr sz="1628" dirty="0"/>
              <a:t> </a:t>
            </a:r>
            <a:r>
              <a:rPr sz="1628" dirty="0" err="1"/>
              <a:t>l’elaborazione</a:t>
            </a:r>
            <a:r>
              <a:rPr sz="1628" dirty="0"/>
              <a:t> </a:t>
            </a:r>
            <a:r>
              <a:rPr sz="1628" dirty="0" err="1"/>
              <a:t>dell’esperienza</a:t>
            </a:r>
            <a:r>
              <a:rPr sz="1628" dirty="0"/>
              <a:t> </a:t>
            </a:r>
            <a:r>
              <a:rPr sz="1628" dirty="0" err="1"/>
              <a:t>traumatica</a:t>
            </a:r>
            <a:r>
              <a:rPr sz="1628" dirty="0"/>
              <a:t> </a:t>
            </a:r>
            <a:r>
              <a:rPr lang="it-IT" sz="1628" dirty="0" err="1"/>
              <a:t>agressioni</a:t>
            </a:r>
            <a:r>
              <a:rPr lang="it-IT" sz="1628" dirty="0"/>
              <a:t>, interventi drammatici per </a:t>
            </a:r>
            <a:r>
              <a:rPr sz="1628" dirty="0" err="1"/>
              <a:t>prevenire</a:t>
            </a:r>
            <a:r>
              <a:rPr sz="1628" dirty="0"/>
              <a:t> il </a:t>
            </a:r>
            <a:r>
              <a:rPr sz="1628" dirty="0" err="1"/>
              <a:t>consolidarsi</a:t>
            </a:r>
            <a:r>
              <a:rPr sz="1628" dirty="0"/>
              <a:t> di </a:t>
            </a:r>
            <a:r>
              <a:rPr sz="1628" dirty="0" err="1"/>
              <a:t>sintomi</a:t>
            </a:r>
            <a:r>
              <a:rPr sz="1628" dirty="0"/>
              <a:t> post-</a:t>
            </a:r>
            <a:r>
              <a:rPr sz="1628" dirty="0" err="1"/>
              <a:t>traumatici</a:t>
            </a:r>
            <a:r>
              <a:rPr lang="it-IT" sz="1628" dirty="0"/>
              <a:t> ed il burnout</a:t>
            </a:r>
            <a:endParaRPr sz="1628" dirty="0"/>
          </a:p>
          <a:p>
            <a:pPr marL="367897" indent="-147306" algn="just" defTabSz="261221">
              <a:spcBef>
                <a:spcPts val="291"/>
              </a:spcBef>
              <a:buSzPct val="100000"/>
              <a:buChar char="•"/>
              <a:tabLst>
                <a:tab pos="1772107" algn="r"/>
                <a:tab pos="3544214" algn="r"/>
              </a:tabLst>
              <a:defRPr sz="2800"/>
            </a:pPr>
            <a:r>
              <a:rPr sz="1628" dirty="0" err="1"/>
              <a:t>rafforzare</a:t>
            </a:r>
            <a:r>
              <a:rPr sz="1628" dirty="0"/>
              <a:t> le </a:t>
            </a:r>
            <a:r>
              <a:rPr sz="1628" dirty="0" err="1"/>
              <a:t>capacità</a:t>
            </a:r>
            <a:r>
              <a:rPr sz="1628" dirty="0"/>
              <a:t> di </a:t>
            </a:r>
            <a:r>
              <a:rPr sz="1628" dirty="0" err="1"/>
              <a:t>resilienza</a:t>
            </a:r>
            <a:r>
              <a:rPr sz="1628" dirty="0"/>
              <a:t> del</a:t>
            </a:r>
            <a:r>
              <a:rPr lang="it-IT" sz="1628" dirty="0"/>
              <a:t> personale</a:t>
            </a:r>
          </a:p>
          <a:p>
            <a:pPr marL="367897" indent="-147306" algn="just" defTabSz="261221">
              <a:spcBef>
                <a:spcPts val="291"/>
              </a:spcBef>
              <a:buSzPct val="100000"/>
              <a:buChar char="•"/>
              <a:tabLst>
                <a:tab pos="1772107" algn="r"/>
                <a:tab pos="3544214" algn="r"/>
              </a:tabLst>
              <a:defRPr sz="2800"/>
            </a:pPr>
            <a:r>
              <a:rPr lang="it-IT" sz="1600" dirty="0"/>
              <a:t>facilitare la comunicazione fra sanitari e utenza e loro familiari.</a:t>
            </a:r>
          </a:p>
          <a:p>
            <a:pPr marL="367897" indent="-147306" algn="just" defTabSz="261221">
              <a:spcBef>
                <a:spcPts val="291"/>
              </a:spcBef>
              <a:buSzPct val="100000"/>
              <a:buChar char="•"/>
              <a:tabLst>
                <a:tab pos="1772107" algn="r"/>
                <a:tab pos="3544214" algn="r"/>
              </a:tabLst>
              <a:defRPr sz="2800"/>
            </a:pPr>
            <a:endParaRPr sz="1628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564"/>
          <a:stretch/>
        </p:blipFill>
        <p:spPr>
          <a:xfrm>
            <a:off x="1987307" y="255258"/>
            <a:ext cx="5550917" cy="39493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455B6208-0801-8D74-C523-A60E9D737F02}"/>
              </a:ext>
            </a:extLst>
          </p:cNvPr>
          <p:cNvSpPr/>
          <p:nvPr/>
        </p:nvSpPr>
        <p:spPr>
          <a:xfrm>
            <a:off x="1987307" y="3971777"/>
            <a:ext cx="4921610" cy="2252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859" tIns="20930" rIns="41859" bIns="20930"/>
          <a:lstStyle/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838" u="sng" dirty="0">
                <a:hlinkClick r:id="rId3"/>
              </a:rPr>
              <a:t>http://journal.frontiersin.org/article/10.3389/fpsyg.2021.794178/full?&amp;utm_source=Email_to_authors_&amp;utm_medium=Email&amp;utm_content=T1_11.5e1_author&amp;utm_campaign=Email_publication&amp;field=&amp;journalName=Frontiers_in_Psychology&amp;id=794178</a:t>
            </a:r>
            <a:endParaRPr lang="it-IT" sz="838" dirty="0"/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838" i="1" dirty="0"/>
              <a:t>Promoting Mental Health in Healthcare</a:t>
            </a:r>
            <a:r>
              <a:rPr lang="it-IT" sz="838" i="1" dirty="0" err="1"/>
              <a:t>Workers</a:t>
            </a:r>
            <a:r>
              <a:rPr lang="it-IT" sz="838" i="1" dirty="0"/>
              <a:t> in Hospitals </a:t>
            </a:r>
            <a:r>
              <a:rPr lang="it-IT" sz="838" i="1" dirty="0" err="1"/>
              <a:t>through</a:t>
            </a:r>
            <a:r>
              <a:rPr lang="it-IT" sz="838" i="1" dirty="0"/>
              <a:t> </a:t>
            </a:r>
            <a:r>
              <a:rPr lang="en-US" sz="838" i="1" dirty="0"/>
              <a:t>Psychological Group Support with EMDR during the Coronavirus Pandemic 2019:</a:t>
            </a:r>
            <a:r>
              <a:rPr lang="it-IT" sz="838" i="1" dirty="0"/>
              <a:t>An </a:t>
            </a:r>
            <a:r>
              <a:rPr lang="it-IT" sz="838" i="1" dirty="0" err="1"/>
              <a:t>Observational</a:t>
            </a:r>
            <a:r>
              <a:rPr lang="it-IT" sz="838" i="1" dirty="0"/>
              <a:t> </a:t>
            </a:r>
            <a:r>
              <a:rPr lang="it-IT" sz="838" i="1" dirty="0" err="1"/>
              <a:t>Study</a:t>
            </a: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83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SimSun"/>
              </a:rPr>
              <a:t>27 gennaio 2022 </a:t>
            </a:r>
            <a:r>
              <a:rPr lang="it-IT" sz="83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SimSun"/>
              </a:rPr>
              <a:t>Frontiers</a:t>
            </a:r>
            <a:r>
              <a:rPr lang="it-IT" sz="83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SimSun"/>
              </a:rPr>
              <a:t> in </a:t>
            </a:r>
            <a:r>
              <a:rPr lang="it-IT" sz="83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SimSun"/>
              </a:rPr>
              <a:t>Psychology</a:t>
            </a:r>
            <a:r>
              <a:rPr lang="it-IT" sz="83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  <a:ea typeface="SimSun"/>
              </a:rPr>
              <a:t> </a:t>
            </a: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83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2E2F08-C223-EF69-A6D4-E19F7062F395}"/>
              </a:ext>
            </a:extLst>
          </p:cNvPr>
          <p:cNvSpPr txBox="1"/>
          <p:nvPr/>
        </p:nvSpPr>
        <p:spPr>
          <a:xfrm>
            <a:off x="44825" y="1365101"/>
            <a:ext cx="1873624" cy="346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600" dirty="0">
                <a:ea typeface="Calibri" panose="020F0502020204030204" pitchFamily="34" charset="0"/>
                <a:cs typeface="Calibri" panose="020F0502020204030204" pitchFamily="34" charset="0"/>
              </a:rPr>
              <a:t>La decisione di trattare tutti gli operatoti fin dall’inizio dell’emergenza pandemica ha risposto a una scelta etica di Health Care in sanità pubblica --- Unità di Crisi Covid-19 </a:t>
            </a:r>
          </a:p>
        </p:txBody>
      </p:sp>
    </p:spTree>
    <p:extLst>
      <p:ext uri="{BB962C8B-B14F-4D97-AF65-F5344CB8AC3E}">
        <p14:creationId xmlns:p14="http://schemas.microsoft.com/office/powerpoint/2010/main" val="45075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B41C9C2-2848-6844-96C0-CB786D6365E9}"/>
              </a:ext>
            </a:extLst>
          </p:cNvPr>
          <p:cNvCxnSpPr>
            <a:cxnSpLocks/>
          </p:cNvCxnSpPr>
          <p:nvPr/>
        </p:nvCxnSpPr>
        <p:spPr>
          <a:xfrm>
            <a:off x="2205037" y="1359042"/>
            <a:ext cx="5670550" cy="0"/>
          </a:xfrm>
          <a:prstGeom prst="line">
            <a:avLst/>
          </a:prstGeom>
          <a:ln w="22225"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blu, abiti&#10;&#10;Descrizione generata automaticamente">
            <a:extLst>
              <a:ext uri="{FF2B5EF4-FFF2-40B4-BE49-F238E27FC236}">
                <a16:creationId xmlns:a16="http://schemas.microsoft.com/office/drawing/2014/main" id="{2BB771A7-04C3-A448-B840-4DA9CAFCA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98"/>
          <a:stretch/>
        </p:blipFill>
        <p:spPr>
          <a:xfrm>
            <a:off x="7354791" y="844107"/>
            <a:ext cx="353431" cy="353431"/>
          </a:xfrm>
          <a:custGeom>
            <a:avLst/>
            <a:gdLst/>
            <a:ahLst/>
            <a:cxnLst/>
            <a:rect l="l" t="t" r="r" b="b"/>
            <a:pathLst>
              <a:path w="5518768" h="5518768">
                <a:moveTo>
                  <a:pt x="2759384" y="0"/>
                </a:moveTo>
                <a:cubicBezTo>
                  <a:pt x="4283350" y="0"/>
                  <a:pt x="5518768" y="1235418"/>
                  <a:pt x="5518768" y="2759384"/>
                </a:cubicBezTo>
                <a:cubicBezTo>
                  <a:pt x="5518768" y="4283350"/>
                  <a:pt x="4283350" y="5518768"/>
                  <a:pt x="2759384" y="5518768"/>
                </a:cubicBezTo>
                <a:cubicBezTo>
                  <a:pt x="1235418" y="5518768"/>
                  <a:pt x="0" y="4283350"/>
                  <a:pt x="0" y="2759384"/>
                </a:cubicBezTo>
                <a:cubicBezTo>
                  <a:pt x="0" y="1235418"/>
                  <a:pt x="1235418" y="0"/>
                  <a:pt x="2759384" y="0"/>
                </a:cubicBezTo>
                <a:close/>
              </a:path>
            </a:pathLst>
          </a:custGeom>
        </p:spPr>
      </p:pic>
      <p:pic>
        <p:nvPicPr>
          <p:cNvPr id="6" name="Picture 4" descr="EMDR Logo">
            <a:extLst>
              <a:ext uri="{FF2B5EF4-FFF2-40B4-BE49-F238E27FC236}">
                <a16:creationId xmlns:a16="http://schemas.microsoft.com/office/drawing/2014/main" id="{A845FF61-6A41-4C4A-8377-CF0545BB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03" y="841289"/>
            <a:ext cx="473176" cy="4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vvisi | Azienda Socio Sanitaria Territoriale">
            <a:extLst>
              <a:ext uri="{FF2B5EF4-FFF2-40B4-BE49-F238E27FC236}">
                <a16:creationId xmlns:a16="http://schemas.microsoft.com/office/drawing/2014/main" id="{B9E007C0-8807-124A-9A3D-DE1173EA8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14539" r="19167" b="21227"/>
          <a:stretch/>
        </p:blipFill>
        <p:spPr bwMode="auto">
          <a:xfrm>
            <a:off x="2205037" y="872288"/>
            <a:ext cx="680466" cy="36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DD0852-4C35-A54C-B9D8-920F05A4BF0D}"/>
              </a:ext>
            </a:extLst>
          </p:cNvPr>
          <p:cNvSpPr txBox="1"/>
          <p:nvPr/>
        </p:nvSpPr>
        <p:spPr>
          <a:xfrm>
            <a:off x="3460120" y="934934"/>
            <a:ext cx="3894672" cy="22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68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STUDIO HOPE </a:t>
            </a:r>
            <a:r>
              <a:rPr lang="it-IT" sz="868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 STEP 4. Analisi del rischio per PTSD</a:t>
            </a:r>
            <a:endParaRPr lang="it-IT" sz="868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8EF79C-B966-624B-A137-E834607C11BA}"/>
              </a:ext>
            </a:extLst>
          </p:cNvPr>
          <p:cNvSpPr/>
          <p:nvPr/>
        </p:nvSpPr>
        <p:spPr>
          <a:xfrm>
            <a:off x="2016019" y="2046223"/>
            <a:ext cx="6249568" cy="10089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323" b="1" dirty="0">
                <a:ea typeface="Calibri" panose="020F0502020204030204" pitchFamily="34" charset="0"/>
                <a:cs typeface="Calibri" panose="020F0502020204030204" pitchFamily="34" charset="0"/>
              </a:rPr>
              <a:t>Gli esiti positivi dell’intervento suggeriscono che il trattamento con EMDR di gruppo in emergenza può essere un percorso efficace per fornire un trattamento precoce </a:t>
            </a:r>
            <a:r>
              <a:rPr lang="it-IT" sz="1323" dirty="0">
                <a:ea typeface="Calibri" panose="020F0502020204030204" pitchFamily="34" charset="0"/>
                <a:cs typeface="Calibri" panose="020F0502020204030204" pitchFamily="34" charset="0"/>
              </a:rPr>
              <a:t>impedendo potenzialmente lo sviluppo di più gravi sintomi di disordine da stress post traumatico.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F9C4601-0166-AA4C-880C-F9D2D4DA05A8}"/>
              </a:ext>
            </a:extLst>
          </p:cNvPr>
          <p:cNvSpPr/>
          <p:nvPr/>
        </p:nvSpPr>
        <p:spPr>
          <a:xfrm>
            <a:off x="2016019" y="3371430"/>
            <a:ext cx="6249568" cy="12430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323" b="1" dirty="0"/>
              <a:t>Se il trattamento viene effettuato precocemente e tempestivamente possiamo avere una percentuale minore di operatori esposti al rischio di sviluppare un disturbo post traumatico da stress (PTSD) e burn out. Questo dato è a sostegno dell’importanza ampiamente documentata degli interventi psicologici precoci in emergenza</a:t>
            </a:r>
            <a:endParaRPr lang="it-IT" sz="1323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1425</Words>
  <Application>Microsoft Office PowerPoint</Application>
  <PresentationFormat>Personalizzato</PresentationFormat>
  <Paragraphs>140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4" baseType="lpstr">
      <vt:lpstr>SimSun</vt:lpstr>
      <vt:lpstr>Aptos</vt:lpstr>
      <vt:lpstr>Arial</vt:lpstr>
      <vt:lpstr>Calibri</vt:lpstr>
      <vt:lpstr>Cavolini</vt:lpstr>
      <vt:lpstr>DejaVu Sans</vt:lpstr>
      <vt:lpstr>Helvetica Neue Medium</vt:lpstr>
      <vt:lpstr>Helvetica Neue Thin</vt:lpstr>
      <vt:lpstr>Kulim Park</vt:lpstr>
      <vt:lpstr>Kulim Park Light</vt:lpstr>
      <vt:lpstr>Rockwell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Destinatari dei servizi di psicologia dell’emergenza con EMDR in ospedale: operatori sanitari e ospedalieri esposti ad eventi critici   (traumatizzazione vicaria, compassion fatigue, stress lavoro correlato); utenza del pronto soccorso, famigliari e caregiver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SUPPORTARE GLI OPERATORI ED IL PERSONALE SANITARIO</vt:lpstr>
      <vt:lpstr>Presentazione standard di PowerPoint</vt:lpstr>
      <vt:lpstr>Attività dello psicologo EMDR</vt:lpstr>
      <vt:lpstr>Vantaggi di un Intervento Precoce EMDR</vt:lpstr>
      <vt:lpstr>  “Cost-effectiveness of psychological treatments for post-traumatic stress disorder in adults” MAVRANEZOULI ET AL.</vt:lpstr>
      <vt:lpstr>Supporto agli operatori sanitari</vt:lpstr>
      <vt:lpstr>Presentazione standard di PowerPoint</vt:lpstr>
      <vt:lpstr>I Promuovere il benessere e la salute mentale nelle professioni sanitarie. </vt:lpstr>
      <vt:lpstr>I Proposte operative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Isabel fernandez</dc:creator>
  <dc:description/>
  <cp:lastModifiedBy>Cdd</cp:lastModifiedBy>
  <cp:revision>100</cp:revision>
  <cp:lastPrinted>2024-01-24T11:05:46Z</cp:lastPrinted>
  <dcterms:created xsi:type="dcterms:W3CDTF">2017-10-20T23:41:18Z</dcterms:created>
  <dcterms:modified xsi:type="dcterms:W3CDTF">2024-01-24T11:07:07Z</dcterms:modified>
  <dc:language>it-IT</dc:language>
</cp:coreProperties>
</file>