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4"/>
  </p:sldMasterIdLst>
  <p:notesMasterIdLst>
    <p:notesMasterId r:id="rId14"/>
  </p:notesMasterIdLst>
  <p:sldIdLst>
    <p:sldId id="378" r:id="rId5"/>
    <p:sldId id="419" r:id="rId6"/>
    <p:sldId id="414" r:id="rId7"/>
    <p:sldId id="426" r:id="rId8"/>
    <p:sldId id="425" r:id="rId9"/>
    <p:sldId id="427" r:id="rId10"/>
    <p:sldId id="428" r:id="rId11"/>
    <p:sldId id="413" r:id="rId12"/>
    <p:sldId id="42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22C"/>
    <a:srgbClr val="E3722B"/>
    <a:srgbClr val="9A99FF"/>
    <a:srgbClr val="AAADFF"/>
    <a:srgbClr val="D6D341"/>
    <a:srgbClr val="9A9AFF"/>
    <a:srgbClr val="CECD32"/>
    <a:srgbClr val="CDCD32"/>
    <a:srgbClr val="9B9AFF"/>
    <a:srgbClr val="F46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7" autoAdjust="0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84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D360-E4F8-2E45-82D1-42A81F5AFDCD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5607-4AC7-D74E-9B28-EB6812347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45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6147E646-6B37-FF45-8EB1-AB87E9B80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99" y="2060294"/>
            <a:ext cx="7325958" cy="14113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/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titolo titolo</a:t>
            </a:r>
          </a:p>
        </p:txBody>
      </p:sp>
      <p:sp>
        <p:nvSpPr>
          <p:cNvPr id="27" name="Segnaposto testo 6">
            <a:extLst>
              <a:ext uri="{FF2B5EF4-FFF2-40B4-BE49-F238E27FC236}">
                <a16:creationId xmlns:a16="http://schemas.microsoft.com/office/drawing/2014/main" id="{2B904FD0-51CE-D144-BE33-8F1D291CBB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999" y="3664164"/>
            <a:ext cx="7325958" cy="5063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cap="all" baseline="0"/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943A56E-BA4C-7C49-B8B0-C033B8ED9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000" y="603267"/>
            <a:ext cx="2035454" cy="6467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B45D1C-4ACD-D34A-B303-6D8D848DE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8575" y="1750714"/>
            <a:ext cx="4739425" cy="48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0CD17-D491-2B4E-AF6B-C074A7C7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299"/>
            <a:ext cx="11201400" cy="773114"/>
          </a:xfrm>
          <a:prstGeom prst="rect">
            <a:avLst/>
          </a:prstGeom>
        </p:spPr>
        <p:txBody>
          <a:bodyPr anchor="t" anchorCtr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12C364-4ADF-C842-977D-E0C799D46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DB1DD77-F4AD-4640-9214-AE6FD3056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713" y="1488102"/>
            <a:ext cx="11201400" cy="163230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200"/>
            </a:lvl2pPr>
            <a:lvl3pPr marL="914400" indent="0" algn="just">
              <a:buNone/>
              <a:defRPr sz="12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97E809E9-3FD6-1441-9E1F-3D95441988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713" y="3340100"/>
            <a:ext cx="5385150" cy="27178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grafico 12">
            <a:extLst>
              <a:ext uri="{FF2B5EF4-FFF2-40B4-BE49-F238E27FC236}">
                <a16:creationId xmlns:a16="http://schemas.microsoft.com/office/drawing/2014/main" id="{9DAC2EE4-7F5E-AF49-B316-4325552FC18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04013" y="3340100"/>
            <a:ext cx="5489100" cy="27178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</p:spTree>
    <p:extLst>
      <p:ext uri="{BB962C8B-B14F-4D97-AF65-F5344CB8AC3E}">
        <p14:creationId xmlns:p14="http://schemas.microsoft.com/office/powerpoint/2010/main" val="62450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CA2B58E-8882-D149-B165-A2982E258F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488102"/>
            <a:ext cx="5204738" cy="456979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200"/>
            </a:lvl2pPr>
            <a:lvl3pPr marL="914400" indent="0" algn="just">
              <a:buNone/>
              <a:defRPr sz="12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C557655-01E0-4C41-87CA-117D9653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299"/>
            <a:ext cx="11201400" cy="773114"/>
          </a:xfrm>
          <a:prstGeom prst="rect">
            <a:avLst/>
          </a:prstGeom>
        </p:spPr>
        <p:txBody>
          <a:bodyPr anchor="t" anchorCtr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66B7D22B-BC71-9E47-976D-0EE8CF022C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013" y="1488101"/>
            <a:ext cx="5312687" cy="4569799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78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CA2B58E-8882-D149-B165-A2982E258F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98" y="3828099"/>
            <a:ext cx="5204739" cy="220925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2465F8F-CEA1-3747-92CA-D985422328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013" y="1488101"/>
            <a:ext cx="5312687" cy="4569799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C9CD3AE6-20C8-9C48-887E-CB157246F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488101"/>
            <a:ext cx="5204738" cy="212031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200"/>
            </a:lvl2pPr>
            <a:lvl3pPr marL="914400" indent="0" algn="just">
              <a:buNone/>
              <a:defRPr sz="12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9C957972-1D2E-A241-85A4-DFCBE6E0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299"/>
            <a:ext cx="11201400" cy="773114"/>
          </a:xfrm>
          <a:prstGeom prst="rect">
            <a:avLst/>
          </a:prstGeom>
        </p:spPr>
        <p:txBody>
          <a:bodyPr anchor="t" anchorCtr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11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621D3FE-E677-CC47-A6C3-28CE0BFC2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40CF5DD-5B34-A248-B400-B0DBFAA640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5301" y="1488102"/>
            <a:ext cx="11201400" cy="456979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200"/>
            </a:lvl2pPr>
            <a:lvl3pPr marL="914400" indent="0" algn="just">
              <a:buNone/>
              <a:defRPr sz="12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737930A-449C-7744-AC72-FF2BAB56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299"/>
            <a:ext cx="11201400" cy="773114"/>
          </a:xfrm>
          <a:prstGeom prst="rect">
            <a:avLst/>
          </a:prstGeom>
        </p:spPr>
        <p:txBody>
          <a:bodyPr anchor="t" anchorCtr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087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702E96F-8538-4746-B1AF-877469F93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914454-8E04-A848-805B-6AAE9F823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488102"/>
            <a:ext cx="11201400" cy="456979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A2A6CB6-CAE5-DE48-BB1D-844DAF72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299"/>
            <a:ext cx="11201400" cy="773114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9A99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35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68B6A83-47AD-9F4A-B37D-CE125303B92F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4000" y="6362700"/>
            <a:ext cx="12240000" cy="49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0618" y="6194067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Segnaposto titolo 13">
            <a:extLst>
              <a:ext uri="{FF2B5EF4-FFF2-40B4-BE49-F238E27FC236}">
                <a16:creationId xmlns:a16="http://schemas.microsoft.com/office/drawing/2014/main" id="{D166ACAA-5F0A-1241-B05E-F7DB27F4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300"/>
            <a:ext cx="10965432" cy="684000"/>
          </a:xfrm>
          <a:prstGeom prst="rect">
            <a:avLst/>
          </a:prstGeom>
        </p:spPr>
        <p:txBody>
          <a:bodyPr vert="horz" lIns="91440" tIns="46800" rIns="91440" bIns="45720" rtlCol="0" anchor="t" anchorCtr="0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24D73F-7ACC-A14A-8682-418C7E996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5248" r="3833"/>
          <a:stretch/>
        </p:blipFill>
        <p:spPr>
          <a:xfrm>
            <a:off x="4572000" y="6517253"/>
            <a:ext cx="3096000" cy="3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9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 cap="all" spc="-150" baseline="0">
          <a:solidFill>
            <a:srgbClr val="E3722C"/>
          </a:solidFill>
          <a:effectLst/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effectLst/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effectLst/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effectLst/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effectLst/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effectLst/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orient="horz" pos="73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26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oclimate.org/" TargetMode="External"/><Relationship Id="rId2" Type="http://schemas.openxmlformats.org/officeDocument/2006/relationships/hyperlink" Target="mailto:Michele.governatori@eccoclimate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3F404F-3F1F-6085-B337-4F8E262A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8" y="1679294"/>
            <a:ext cx="9323677" cy="1411363"/>
          </a:xfrm>
        </p:spPr>
        <p:txBody>
          <a:bodyPr/>
          <a:lstStyle/>
          <a:p>
            <a:r>
              <a:rPr lang="en-US" sz="4000" dirty="0"/>
              <a:t>Transizione </a:t>
            </a:r>
            <a:r>
              <a:rPr lang="en-US" sz="4000" dirty="0" err="1"/>
              <a:t>energetica</a:t>
            </a:r>
            <a:r>
              <a:rPr lang="en-US" sz="4000" dirty="0"/>
              <a:t> </a:t>
            </a:r>
            <a:r>
              <a:rPr lang="en-US" sz="2800" dirty="0"/>
              <a:t>ed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energia</a:t>
            </a:r>
            <a:r>
              <a:rPr lang="en-US" sz="4000" dirty="0"/>
              <a:t> </a:t>
            </a:r>
            <a:r>
              <a:rPr lang="en-US" sz="4000" dirty="0" err="1"/>
              <a:t>nucleare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Michele Governatori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programma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elettricità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gas </a:t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ECCO Think Tank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942075-D302-B4EC-3E1D-98DD321D6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998" y="4840690"/>
            <a:ext cx="7325958" cy="1660311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rgbClr val="E3722C"/>
                </a:solidFill>
                <a:cs typeface="Calibri"/>
              </a:rPr>
              <a:t>Roma, 3/4/2024</a:t>
            </a:r>
          </a:p>
          <a:p>
            <a:r>
              <a:rPr lang="it-IT" sz="1800" i="1" dirty="0">
                <a:solidFill>
                  <a:srgbClr val="E3722C"/>
                </a:solidFill>
                <a:cs typeface="Calibri"/>
              </a:rPr>
              <a:t>Commissioni riunite attività produttive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713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Il picco del nucleare appartiene al secolo scorso</a:t>
            </a:r>
          </a:p>
        </p:txBody>
      </p:sp>
      <p:sp>
        <p:nvSpPr>
          <p:cNvPr id="4" name="AutoShape 2" descr="Gravity Energy Storage Will Show Its Potential in 2021 - IEEE Spectrum">
            <a:extLst>
              <a:ext uri="{FF2B5EF4-FFF2-40B4-BE49-F238E27FC236}">
                <a16:creationId xmlns:a16="http://schemas.microsoft.com/office/drawing/2014/main" id="{6C971C45-856A-0935-473A-E6B686D44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BEFD924-F937-D619-220F-E8705A244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A1DBC1-CCED-5280-C942-1FA6872D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76480"/>
            <a:ext cx="9807649" cy="52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A5ED529-04E8-8C9E-056B-0C6DFC52B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552575"/>
            <a:ext cx="11201400" cy="2001840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- Gli impianti termonucleari producono </a:t>
            </a:r>
            <a:r>
              <a:rPr lang="it-IT" sz="2400" b="1" dirty="0"/>
              <a:t>energia</a:t>
            </a:r>
            <a:r>
              <a:rPr lang="it-IT" sz="2400" dirty="0"/>
              <a:t> </a:t>
            </a:r>
            <a:r>
              <a:rPr lang="it-IT" sz="2400" b="1" dirty="0"/>
              <a:t>più cara rispetto a solare e eolico </a:t>
            </a:r>
            <a:r>
              <a:rPr lang="it-IT" sz="2400" dirty="0"/>
              <a:t>(conveniente invece estendere la vita degli impianti esistenti quando possibile)</a:t>
            </a:r>
          </a:p>
          <a:p>
            <a:pPr>
              <a:buFontTx/>
              <a:buChar char="-"/>
            </a:pPr>
            <a:r>
              <a:rPr lang="it-IT" sz="2400" b="1" dirty="0"/>
              <a:t>Producono in modo costante</a:t>
            </a:r>
            <a:r>
              <a:rPr lang="it-IT" sz="2400" dirty="0"/>
              <a:t>, cioè non si adattano alle effettive necessità del momento, perché</a:t>
            </a:r>
            <a:r>
              <a:rPr lang="it-IT" sz="2800" dirty="0"/>
              <a:t>:</a:t>
            </a:r>
          </a:p>
          <a:p>
            <a:pPr lvl="1">
              <a:buFontTx/>
              <a:buChar char="-"/>
            </a:pPr>
            <a:r>
              <a:rPr lang="it-IT" sz="2000" dirty="0"/>
              <a:t>Nei reattori avvengono reazioni secondarie persistenti che continuano a produrre calore a lungo dopo lo spegnimento (cfr. Fukushima)</a:t>
            </a:r>
          </a:p>
          <a:p>
            <a:pPr lvl="1">
              <a:buFontTx/>
              <a:buChar char="-"/>
            </a:pPr>
            <a:r>
              <a:rPr lang="it-IT" sz="2000" dirty="0"/>
              <a:t>La grande intensità di capitale (costi fissi) delle centrali nucleari le rende impossibili da ammortizzare se funzionano in modo intermittente</a:t>
            </a:r>
            <a:endParaRPr lang="it-IT" sz="2400" i="1" dirty="0"/>
          </a:p>
          <a:p>
            <a:pPr lvl="1">
              <a:buFontTx/>
              <a:buChar char="-"/>
            </a:pPr>
            <a:r>
              <a:rPr lang="it-IT" sz="1800" i="1" dirty="0"/>
              <a:t>(Gli Small Modular </a:t>
            </a:r>
            <a:r>
              <a:rPr lang="it-IT" sz="1800" i="1" dirty="0" err="1"/>
              <a:t>Reactor</a:t>
            </a:r>
            <a:r>
              <a:rPr lang="it-IT" sz="1800" i="1" dirty="0"/>
              <a:t> non risolvono questi punti)</a:t>
            </a:r>
            <a:endParaRPr lang="it-IT" sz="2000" i="1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Caratteristiche tecnico-economiche delle centrali termonucleari disponibili ora e a breve</a:t>
            </a:r>
          </a:p>
        </p:txBody>
      </p:sp>
    </p:spTree>
    <p:extLst>
      <p:ext uri="{BB962C8B-B14F-4D97-AF65-F5344CB8AC3E}">
        <p14:creationId xmlns:p14="http://schemas.microsoft.com/office/powerpoint/2010/main" val="17025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Le rinnovabili già servono l’intera domanda in alcune ore dell’anno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81532762-7CD9-F356-045C-3E1A06CCBBDF}"/>
              </a:ext>
            </a:extLst>
          </p:cNvPr>
          <p:cNvSpPr txBox="1">
            <a:spLocks/>
          </p:cNvSpPr>
          <p:nvPr/>
        </p:nvSpPr>
        <p:spPr>
          <a:xfrm>
            <a:off x="495300" y="1584250"/>
            <a:ext cx="11201400" cy="1509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400" dirty="0"/>
              <a:t>Già oggi – e sempre più spesso in futuro - in alcuni paesi UE (inclusa Italia soprattutto al Sud) </a:t>
            </a:r>
            <a:r>
              <a:rPr lang="it-IT" sz="2400" b="1" dirty="0"/>
              <a:t>esistono ore dell’anno in cui le fonti rinnovabili sono sufficienti a servire tutta la domanda</a:t>
            </a:r>
          </a:p>
          <a:p>
            <a:pPr lvl="1">
              <a:buFontTx/>
              <a:buChar char="-"/>
            </a:pPr>
            <a:r>
              <a:rPr lang="it-IT" sz="2000" dirty="0"/>
              <a:t>Il 16 </a:t>
            </a:r>
            <a:r>
              <a:rPr lang="it-IT" sz="2000" dirty="0" err="1"/>
              <a:t>giu</a:t>
            </a:r>
            <a:r>
              <a:rPr lang="it-IT" sz="2000" dirty="0"/>
              <a:t> ‘23 il prezzo elettrico orario di tutta Italia si azzerò per ore spegnendo tutto il termoelettrico tranne quello necessario a regolare la rete</a:t>
            </a:r>
          </a:p>
          <a:p>
            <a:pPr lvl="1">
              <a:buFontTx/>
              <a:buChar char="-"/>
            </a:pPr>
            <a:r>
              <a:rPr lang="it-IT" sz="2000" dirty="0"/>
              <a:t>Recentemente in Spagna e Portogallo grazie all’abbondanza di vento il prezzo spot elettrico è stato per giorni di pochi spiccioli (lo scorso 9 marzo media di 0,59 €) provocando lo spegnimento di centrali nucleari spagnole che hanno costi variabili più alti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25533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A5ED529-04E8-8C9E-056B-0C6DFC52B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6538" y="1009452"/>
            <a:ext cx="3486150" cy="1742461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/>
              <a:t>Nel 2023 installati in Italia oltre 5 GW di nuovo fotovoltaico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Le rinnovabili sono la realtà, non un’opzione</a:t>
            </a:r>
          </a:p>
        </p:txBody>
      </p:sp>
      <p:sp>
        <p:nvSpPr>
          <p:cNvPr id="4" name="AutoShape 2" descr="Gravity Energy Storage Will Show Its Potential in 2021 - IEEE Spectrum">
            <a:extLst>
              <a:ext uri="{FF2B5EF4-FFF2-40B4-BE49-F238E27FC236}">
                <a16:creationId xmlns:a16="http://schemas.microsoft.com/office/drawing/2014/main" id="{6C971C45-856A-0935-473A-E6B686D44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BEFD924-F937-D619-220F-E8705A244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07B47B-6129-8DF8-5B59-D0BB8123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3" y="1209322"/>
            <a:ext cx="7997202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Le rinnovabili hanno bisogno di essere accompagnate da fonti flessibili, non rigide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81532762-7CD9-F356-045C-3E1A06CCBBDF}"/>
              </a:ext>
            </a:extLst>
          </p:cNvPr>
          <p:cNvSpPr txBox="1">
            <a:spLocks/>
          </p:cNvSpPr>
          <p:nvPr/>
        </p:nvSpPr>
        <p:spPr>
          <a:xfrm>
            <a:off x="495300" y="1140821"/>
            <a:ext cx="11201400" cy="1824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400" dirty="0"/>
              <a:t>Il PNIEC prevede per il 2030 il 65% di elettricità da rinnovabili, che sempre più spesso saranno sufficienti a servire tutta la domanda</a:t>
            </a:r>
          </a:p>
          <a:p>
            <a:pPr>
              <a:buFontTx/>
              <a:buChar char="-"/>
            </a:pPr>
            <a:r>
              <a:rPr lang="it-IT" sz="2400" dirty="0"/>
              <a:t>Se avessimo il nucleare, in quelle ore dovremmo «spegnere» sole e vento (oppure ricorrere allo stoccaggio anche per il nucleare)</a:t>
            </a:r>
            <a:endParaRPr lang="it-IT" sz="2000" i="1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764A6C9-3C2C-6074-1541-4D658E5A810A}"/>
              </a:ext>
            </a:extLst>
          </p:cNvPr>
          <p:cNvSpPr/>
          <p:nvPr/>
        </p:nvSpPr>
        <p:spPr>
          <a:xfrm>
            <a:off x="5029200" y="3293823"/>
            <a:ext cx="1818167" cy="4028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DCB45698-AACA-9D8F-0503-F1EC117B2004}"/>
              </a:ext>
            </a:extLst>
          </p:cNvPr>
          <p:cNvSpPr txBox="1">
            <a:spLocks/>
          </p:cNvSpPr>
          <p:nvPr/>
        </p:nvSpPr>
        <p:spPr>
          <a:xfrm>
            <a:off x="495300" y="4024792"/>
            <a:ext cx="11201400" cy="1476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400" dirty="0"/>
              <a:t>Le rinnovabili vanno accompagnate da tecnologie flessibili, non «</a:t>
            </a:r>
            <a:r>
              <a:rPr lang="it-IT" sz="2400" dirty="0" err="1"/>
              <a:t>baseload</a:t>
            </a:r>
            <a:r>
              <a:rPr lang="it-IT" sz="2400" dirty="0"/>
              <a:t>», cioè:</a:t>
            </a:r>
          </a:p>
          <a:p>
            <a:pPr lvl="1">
              <a:buFontTx/>
              <a:buChar char="-"/>
            </a:pPr>
            <a:r>
              <a:rPr lang="it-IT" sz="2000" dirty="0"/>
              <a:t>Accumuli (anche stagionali)</a:t>
            </a:r>
          </a:p>
          <a:p>
            <a:pPr lvl="1">
              <a:buFontTx/>
              <a:buChar char="-"/>
            </a:pPr>
            <a:r>
              <a:rPr lang="it-IT" sz="2000" dirty="0"/>
              <a:t>Flessibilità della domanda anche favorita dalle comunità energetiche</a:t>
            </a:r>
          </a:p>
          <a:p>
            <a:pPr lvl="1">
              <a:buFontTx/>
              <a:buChar char="-"/>
            </a:pPr>
            <a:r>
              <a:rPr lang="it-IT" sz="2000" dirty="0"/>
              <a:t>Centrali termoelettriche flessibili alimentate da combustibili neutrali per il clima</a:t>
            </a:r>
          </a:p>
          <a:p>
            <a:pPr lvl="1">
              <a:buFontTx/>
              <a:buChar char="-"/>
            </a:pPr>
            <a:endParaRPr lang="it-IT" sz="20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317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Conclusione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81532762-7CD9-F356-045C-3E1A06CCBBDF}"/>
              </a:ext>
            </a:extLst>
          </p:cNvPr>
          <p:cNvSpPr txBox="1">
            <a:spLocks/>
          </p:cNvSpPr>
          <p:nvPr/>
        </p:nvSpPr>
        <p:spPr>
          <a:xfrm>
            <a:off x="495300" y="1268412"/>
            <a:ext cx="11201400" cy="1824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400" dirty="0"/>
              <a:t>Almeno per il prossimo ventennio produrremo quasi tutta l’elettricità senza emissioni-serra con le fonti rinnovabili (che si stanno installando rapidamente)</a:t>
            </a:r>
          </a:p>
          <a:p>
            <a:pPr>
              <a:buFontTx/>
              <a:buChar char="-"/>
            </a:pPr>
            <a:r>
              <a:rPr lang="it-IT" sz="2400" dirty="0"/>
              <a:t>Le rinnovabili richiedono </a:t>
            </a:r>
            <a:r>
              <a:rPr lang="it-IT" sz="2400" b="1" dirty="0"/>
              <a:t>tecnologie complementari flessibili, abbordabili e disponibili a breve</a:t>
            </a:r>
            <a:r>
              <a:rPr lang="it-IT" sz="2400" dirty="0"/>
              <a:t>. Nessuna di queste caratteristiche è del nucleare commercialmente disponibile oggi</a:t>
            </a:r>
          </a:p>
        </p:txBody>
      </p:sp>
    </p:spTree>
    <p:extLst>
      <p:ext uri="{BB962C8B-B14F-4D97-AF65-F5344CB8AC3E}">
        <p14:creationId xmlns:p14="http://schemas.microsoft.com/office/powerpoint/2010/main" val="35251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A5ED529-04E8-8C9E-056B-0C6DFC52B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9187" y="1433314"/>
            <a:ext cx="4587513" cy="1742461"/>
          </a:xfrm>
        </p:spPr>
        <p:txBody>
          <a:bodyPr/>
          <a:lstStyle/>
          <a:p>
            <a:r>
              <a:rPr lang="it-IT" sz="2400" dirty="0"/>
              <a:t>Modello sperimentale di Tokamak per il confinamento del plasma di una reazione di </a:t>
            </a:r>
            <a:r>
              <a:rPr lang="it-IT" sz="2400" b="1" dirty="0"/>
              <a:t>fusione</a:t>
            </a:r>
            <a:r>
              <a:rPr lang="it-IT" sz="2400" dirty="0"/>
              <a:t> </a:t>
            </a:r>
            <a:r>
              <a:rPr lang="it-IT" sz="2400" b="1" dirty="0"/>
              <a:t>nucleare</a:t>
            </a:r>
          </a:p>
          <a:p>
            <a:r>
              <a:rPr lang="it-IT" sz="2400" dirty="0"/>
              <a:t>A Frascati, se ne occupano Enea e CNR nell’ambito dei progetti internazionali di ricerca ITER e </a:t>
            </a:r>
            <a:r>
              <a:rPr lang="it-IT" sz="2400" dirty="0" err="1"/>
              <a:t>EUROfusion</a:t>
            </a:r>
            <a:endParaRPr lang="it-IT" sz="2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DD71D2B-6A78-4BF9-EB01-CF0959E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Appendice: Nessun referendum ha spento la ricerca italiana sul nucleare</a:t>
            </a:r>
          </a:p>
        </p:txBody>
      </p:sp>
      <p:sp>
        <p:nvSpPr>
          <p:cNvPr id="4" name="AutoShape 2" descr="Gravity Energy Storage Will Show Its Potential in 2021 - IEEE Spectrum">
            <a:extLst>
              <a:ext uri="{FF2B5EF4-FFF2-40B4-BE49-F238E27FC236}">
                <a16:creationId xmlns:a16="http://schemas.microsoft.com/office/drawing/2014/main" id="{6C971C45-856A-0935-473A-E6B686D44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BEFD924-F937-D619-220F-E8705A244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D645BA-72FF-0A8F-918D-E6DF0880D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12" y="1557337"/>
            <a:ext cx="6562199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942075-D302-B4EC-3E1D-98DD321D6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084" y="1812657"/>
            <a:ext cx="8373613" cy="166031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3722C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Michele.governatori@eccoclimate.org</a:t>
            </a:r>
            <a:endParaRPr lang="it-IT" dirty="0">
              <a:solidFill>
                <a:srgbClr val="E3722C"/>
              </a:solidFill>
              <a:cs typeface="Calibri"/>
            </a:endParaRPr>
          </a:p>
          <a:p>
            <a:r>
              <a:rPr lang="it-IT" sz="2400" dirty="0">
                <a:solidFill>
                  <a:srgbClr val="E3722C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www.eccoclimate.org</a:t>
            </a:r>
            <a:endParaRPr lang="it-IT" sz="2400" dirty="0">
              <a:solidFill>
                <a:srgbClr val="E3722C"/>
              </a:solidFill>
              <a:cs typeface="Calibri"/>
            </a:endParaRPr>
          </a:p>
          <a:p>
            <a:endParaRPr lang="it-IT" sz="2400" dirty="0">
              <a:solidFill>
                <a:srgbClr val="E3722C"/>
              </a:solidFill>
              <a:cs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8066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n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904FDAA-6134-8A4D-AA85-08E2DD83A99D}" vid="{B86B42BD-BEAB-5246-AB64-31D2B0B75A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2E59ECDC83F48B7F2DE1A9B29FB97" ma:contentTypeVersion="13" ma:contentTypeDescription="Create a new document." ma:contentTypeScope="" ma:versionID="6a6d95a55da934472dbe91b890ab5ecb">
  <xsd:schema xmlns:xsd="http://www.w3.org/2001/XMLSchema" xmlns:xs="http://www.w3.org/2001/XMLSchema" xmlns:p="http://schemas.microsoft.com/office/2006/metadata/properties" xmlns:ns2="4776301c-ee71-43da-8652-5607dc2a0b46" xmlns:ns3="cd67c846-85bf-45f1-9248-277c2aa2a550" targetNamespace="http://schemas.microsoft.com/office/2006/metadata/properties" ma:root="true" ma:fieldsID="a208eb481bf433b512f560b0eb1838e4" ns2:_="" ns3:_="">
    <xsd:import namespace="4776301c-ee71-43da-8652-5607dc2a0b46"/>
    <xsd:import namespace="cd67c846-85bf-45f1-9248-277c2aa2a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6301c-ee71-43da-8652-5607dc2a0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a4a35c-8cb1-410a-a742-fe76480825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7c846-85bf-45f1-9248-277c2aa2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23a807-4b75-4829-b519-85e500885ab9}" ma:internalName="TaxCatchAll" ma:showField="CatchAllData" ma:web="cd67c846-85bf-45f1-9248-277c2aa2a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76301c-ee71-43da-8652-5607dc2a0b46">
      <Terms xmlns="http://schemas.microsoft.com/office/infopath/2007/PartnerControls"/>
    </lcf76f155ced4ddcb4097134ff3c332f>
    <TaxCatchAll xmlns="cd67c846-85bf-45f1-9248-277c2aa2a55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70E1B-9BB5-4914-A895-88CCEC8EC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6301c-ee71-43da-8652-5607dc2a0b46"/>
    <ds:schemaRef ds:uri="cd67c846-85bf-45f1-9248-277c2aa2a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FE7D6-09F3-4EA5-AFCF-B7F628350300}">
  <ds:schemaRefs>
    <ds:schemaRef ds:uri="cd67c846-85bf-45f1-9248-277c2aa2a55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776301c-ee71-43da-8652-5607dc2a0b4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0A3A34-53AE-4A65-A9DA-86F71B9D67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ECCO</Template>
  <TotalTime>16791</TotalTime>
  <Words>470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Calibri</vt:lpstr>
      <vt:lpstr>Montserrat</vt:lpstr>
      <vt:lpstr>Montserrat ExtraBold</vt:lpstr>
      <vt:lpstr>Montserrat Light</vt:lpstr>
      <vt:lpstr>Rockwell</vt:lpstr>
      <vt:lpstr>Wingdings</vt:lpstr>
      <vt:lpstr>Atlante</vt:lpstr>
      <vt:lpstr>Transizione energetica ed energia nucleare  Michele Governatori  resp. programma elettricità e gas   ECCO Think Tank</vt:lpstr>
      <vt:lpstr>Il picco del nucleare appartiene al secolo scorso</vt:lpstr>
      <vt:lpstr>Caratteristiche tecnico-economiche delle centrali termonucleari disponibili ora e a breve</vt:lpstr>
      <vt:lpstr>Le rinnovabili già servono l’intera domanda in alcune ore dell’anno</vt:lpstr>
      <vt:lpstr>Le rinnovabili sono la realtà, non un’opzione</vt:lpstr>
      <vt:lpstr>Le rinnovabili hanno bisogno di essere accompagnate da fonti flessibili, non rigide</vt:lpstr>
      <vt:lpstr>Conclusione</vt:lpstr>
      <vt:lpstr>Appendice: Nessun referendum ha spento la ricerca italiana sul nucleare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del programma</dc:title>
  <dc:creator>Giulia Giordano</dc:creator>
  <cp:lastModifiedBy>Cdd</cp:lastModifiedBy>
  <cp:revision>92</cp:revision>
  <cp:lastPrinted>2022-01-28T11:48:52Z</cp:lastPrinted>
  <dcterms:created xsi:type="dcterms:W3CDTF">2022-09-21T10:38:10Z</dcterms:created>
  <dcterms:modified xsi:type="dcterms:W3CDTF">2024-04-03T07:10:32Z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0x01010085D2E59ECDC83F48B7F2DE1A9B29FB97</vt:lpwstr>
  </property>
  <property fmtid="{D5CDD505-2E9C-101B-9397-08002B2CF9AE}" pid="3" name="MediaServiceImageTags">
    <vt:lpwstr/>
  </property>
</Properties>
</file>