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830" r:id="rId2"/>
    <p:sldId id="812" r:id="rId3"/>
    <p:sldId id="813" r:id="rId4"/>
    <p:sldId id="827" r:id="rId5"/>
    <p:sldId id="828" r:id="rId6"/>
    <p:sldId id="814" r:id="rId7"/>
    <p:sldId id="831" r:id="rId8"/>
    <p:sldId id="817" r:id="rId9"/>
    <p:sldId id="832" r:id="rId10"/>
    <p:sldId id="833" r:id="rId11"/>
    <p:sldId id="819" r:id="rId12"/>
    <p:sldId id="834" r:id="rId13"/>
    <p:sldId id="818" r:id="rId14"/>
    <p:sldId id="841" r:id="rId15"/>
    <p:sldId id="821" r:id="rId16"/>
    <p:sldId id="835" r:id="rId17"/>
    <p:sldId id="826" r:id="rId18"/>
    <p:sldId id="820" r:id="rId19"/>
    <p:sldId id="836" r:id="rId20"/>
    <p:sldId id="837" r:id="rId21"/>
    <p:sldId id="839" r:id="rId22"/>
    <p:sldId id="840" r:id="rId23"/>
    <p:sldId id="842" r:id="rId24"/>
    <p:sldId id="843" r:id="rId25"/>
    <p:sldId id="844" r:id="rId26"/>
    <p:sldId id="845" r:id="rId27"/>
    <p:sldId id="846" r:id="rId28"/>
    <p:sldId id="847" r:id="rId29"/>
    <p:sldId id="848" r:id="rId30"/>
    <p:sldId id="849" r:id="rId3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509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25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38939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46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4590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024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665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943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38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74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90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20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48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021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3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82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641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ogdan.Fratini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942334-DE5C-7B12-AF97-03D73BC62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9EA7EA7-74F5-4EE2-8E3D-1A10308259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5CE79B5-7EE4-424D-AD14-5DEFB61B85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96C926F-F999-44BA-8D86-9EAB51D6501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248745E7-0AF0-48F9-8E58-2673FC5F4FD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9715E81A-D2E0-4431-9370-4E4A9ECA7F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CEDB37A9-282D-4DDB-85AD-B2090A8253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533D5933-7F91-4F5E-BC31-42FD0E2D8DE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37ADDF68-C9BE-46EA-83DE-2C07DD83960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10D67396-BABD-48A8-A892-CCB5095FA4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626DA82A-72C2-4DF6-9CF0-0D1F6B96B5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8EE6DC63-4380-4BE0-A68A-8F01162BD1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0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4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99519630-BE30-892E-E786-8DE492A6E5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335" y="609600"/>
            <a:ext cx="5207418" cy="517562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en-US" sz="2800" b="1" dirty="0" err="1">
                <a:solidFill>
                  <a:schemeClr val="tx1"/>
                </a:solidFill>
              </a:rPr>
              <a:t>Audizione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it-IT" sz="2800" b="1" dirty="0">
                <a:solidFill>
                  <a:schemeClr val="tx1"/>
                </a:solidFill>
              </a:rPr>
              <a:t>informale,</a:t>
            </a:r>
            <a:r>
              <a:rPr lang="it-IT" sz="2800" dirty="0">
                <a:solidFill>
                  <a:schemeClr val="tx1"/>
                </a:solidFill>
              </a:rPr>
              <a:t> nell'ambito dell'esame dell'Atto del Governo n. 397,</a:t>
            </a:r>
            <a:br>
              <a:rPr lang="it-IT" sz="2800" dirty="0">
                <a:solidFill>
                  <a:schemeClr val="tx1"/>
                </a:solidFill>
              </a:rPr>
            </a:br>
            <a:r>
              <a:rPr lang="it-IT" sz="2800" b="1" i="1" dirty="0">
                <a:solidFill>
                  <a:schemeClr val="tx1"/>
                </a:solidFill>
              </a:rPr>
              <a:t>Documento strategico pluriennale della mobilità ferroviaria di passeggeri e merci</a:t>
            </a:r>
            <a:r>
              <a:rPr lang="it-IT" sz="2700" dirty="0">
                <a:solidFill>
                  <a:schemeClr val="tx1"/>
                </a:solidFill>
              </a:rPr>
              <a:t/>
            </a:r>
            <a:br>
              <a:rPr lang="it-IT" sz="2700" dirty="0">
                <a:solidFill>
                  <a:schemeClr val="tx1"/>
                </a:solidFill>
              </a:rPr>
            </a:br>
            <a:r>
              <a:rPr lang="it-IT" sz="2700" dirty="0">
                <a:solidFill>
                  <a:schemeClr val="tx1"/>
                </a:solidFill>
              </a:rPr>
              <a:t/>
            </a:r>
            <a:br>
              <a:rPr lang="it-IT" sz="2700" dirty="0">
                <a:solidFill>
                  <a:schemeClr val="tx1"/>
                </a:solidFill>
              </a:rPr>
            </a:br>
            <a:r>
              <a:rPr lang="it-IT" sz="9600" dirty="0">
                <a:solidFill>
                  <a:schemeClr val="tx1"/>
                </a:solidFill>
              </a:rPr>
              <a:t>Le RoSCo</a:t>
            </a:r>
            <a:r>
              <a:rPr lang="en-US" sz="3600" dirty="0">
                <a:solidFill>
                  <a:srgbClr val="FFFFFF"/>
                </a:solidFill>
              </a:rPr>
              <a:t/>
            </a:r>
            <a:br>
              <a:rPr lang="en-US" sz="3600" dirty="0">
                <a:solidFill>
                  <a:srgbClr val="FFFFFF"/>
                </a:solidFill>
              </a:rPr>
            </a:b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C70F2E6-9976-24D8-89A3-F77D255E0B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6084" y="609601"/>
            <a:ext cx="5511296" cy="51756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buFont typeface="Wingdings 3" charset="2"/>
              <a:buChar char=""/>
            </a:pPr>
            <a:endParaRPr lang="en-US" dirty="0">
              <a:solidFill>
                <a:srgbClr val="FFFFFF"/>
              </a:solidFill>
            </a:endParaRPr>
          </a:p>
          <a:p>
            <a:pPr algn="l">
              <a:buFont typeface="Wingdings 3" charset="2"/>
              <a:buChar char=""/>
            </a:pPr>
            <a:r>
              <a:rPr lang="en-US" i="1" dirty="0">
                <a:solidFill>
                  <a:srgbClr val="FFFFFF"/>
                </a:solidFill>
              </a:rPr>
              <a:t>Bogdan Fratini</a:t>
            </a:r>
          </a:p>
          <a:p>
            <a:pPr algn="l">
              <a:buFont typeface="Wingdings 3" charset="2"/>
              <a:buChar char=""/>
            </a:pPr>
            <a:endParaRPr lang="en-US" i="1" dirty="0">
              <a:solidFill>
                <a:srgbClr val="FFFFFF"/>
              </a:solidFill>
            </a:endParaRPr>
          </a:p>
          <a:p>
            <a:pPr algn="l">
              <a:buFont typeface="Wingdings 3" charset="2"/>
              <a:buChar char=""/>
            </a:pPr>
            <a:r>
              <a:rPr lang="en-US" i="1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Bogdan.Fratini@gmail.com</a:t>
            </a:r>
            <a:endParaRPr lang="en-US" i="1" dirty="0">
              <a:solidFill>
                <a:schemeClr val="tx1"/>
              </a:solidFill>
            </a:endParaRPr>
          </a:p>
          <a:p>
            <a:pPr algn="l">
              <a:buFont typeface="Wingdings 3" charset="2"/>
              <a:buChar char=""/>
            </a:pPr>
            <a:r>
              <a:rPr lang="en-US" i="1" dirty="0">
                <a:solidFill>
                  <a:srgbClr val="FFFFFF"/>
                </a:solidFill>
              </a:rPr>
              <a:t>+393477037767</a:t>
            </a:r>
          </a:p>
        </p:txBody>
      </p:sp>
    </p:spTree>
    <p:extLst>
      <p:ext uri="{BB962C8B-B14F-4D97-AF65-F5344CB8AC3E}">
        <p14:creationId xmlns:p14="http://schemas.microsoft.com/office/powerpoint/2010/main" val="22667219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83648-9A30-2688-7A0F-9CBD850B4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6AC3FF-99F6-0D65-C414-40FE1507F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8928393" cy="974756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RoSCo dell’agenzia della mobilità: il caso RRX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235CB4-7B48-2E03-B3F0-AF3ABAE0D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4356"/>
            <a:ext cx="8501874" cy="5042278"/>
          </a:xfrm>
        </p:spPr>
        <p:txBody>
          <a:bodyPr>
            <a:normAutofit/>
          </a:bodyPr>
          <a:lstStyle/>
          <a:p>
            <a:pPr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8E6F7C3-6D9E-4A34-17AA-2C12B8E2EE78}"/>
              </a:ext>
            </a:extLst>
          </p:cNvPr>
          <p:cNvSpPr txBox="1"/>
          <p:nvPr/>
        </p:nvSpPr>
        <p:spPr>
          <a:xfrm>
            <a:off x="3051018" y="1861603"/>
            <a:ext cx="61020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06BC84F0-C8F0-7E0B-DEBD-B2C07D174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758628"/>
              </p:ext>
            </p:extLst>
          </p:nvPr>
        </p:nvGraphicFramePr>
        <p:xfrm>
          <a:off x="677333" y="2072640"/>
          <a:ext cx="8596312" cy="1356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9078">
                  <a:extLst>
                    <a:ext uri="{9D8B030D-6E8A-4147-A177-3AD203B41FA5}">
                      <a16:colId xmlns:a16="http://schemas.microsoft.com/office/drawing/2014/main" val="3116207634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3801140683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1026655065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362765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200" kern="0">
                          <a:effectLst/>
                        </a:rPr>
                        <a:t>Tipo di Contratto</a:t>
                      </a:r>
                      <a:endParaRPr lang="it-IT" sz="11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200" kern="0">
                          <a:effectLst/>
                        </a:rPr>
                        <a:t>Oggetto</a:t>
                      </a:r>
                      <a:endParaRPr lang="it-IT" sz="11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200" kern="0" dirty="0">
                          <a:effectLst/>
                        </a:rPr>
                        <a:t>Durata</a:t>
                      </a:r>
                      <a:endParaRPr lang="it-IT" sz="11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1200" kern="0">
                          <a:effectLst/>
                        </a:rPr>
                        <a:t>Responsabile</a:t>
                      </a:r>
                      <a:endParaRPr lang="it-IT" sz="11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34286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200" kern="0">
                          <a:effectLst/>
                        </a:rPr>
                        <a:t>Acquisto (CAPEX)</a:t>
                      </a:r>
                      <a:endParaRPr lang="it-IT" sz="11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200" kern="0">
                          <a:effectLst/>
                        </a:rPr>
                        <a:t>Fornitura di 84 treni Siemens Desiro HC</a:t>
                      </a:r>
                      <a:endParaRPr lang="it-IT" sz="11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200" kern="0">
                          <a:effectLst/>
                        </a:rPr>
                        <a:t>Una tantum</a:t>
                      </a:r>
                      <a:endParaRPr lang="it-IT" sz="11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200" kern="0">
                          <a:effectLst/>
                        </a:rPr>
                        <a:t>Agenzie della Mobilità</a:t>
                      </a:r>
                      <a:endParaRPr lang="it-IT" sz="11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92905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200" kern="0">
                          <a:effectLst/>
                        </a:rPr>
                        <a:t>Manutenzione (LCC)</a:t>
                      </a:r>
                      <a:endParaRPr lang="it-IT" sz="11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200" kern="0">
                          <a:effectLst/>
                        </a:rPr>
                        <a:t>Manutenzione preventiva e correttiva</a:t>
                      </a:r>
                      <a:endParaRPr lang="it-IT" sz="11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200" kern="0">
                          <a:effectLst/>
                        </a:rPr>
                        <a:t>32 anni</a:t>
                      </a:r>
                      <a:endParaRPr lang="it-IT" sz="11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200" kern="0">
                          <a:effectLst/>
                        </a:rPr>
                        <a:t>Siemens Mobility</a:t>
                      </a:r>
                      <a:endParaRPr lang="it-IT" sz="11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707885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200" kern="0">
                          <a:effectLst/>
                        </a:rPr>
                        <a:t>Esercizio (OPEX)</a:t>
                      </a:r>
                      <a:endParaRPr lang="it-IT" sz="11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200" kern="0">
                          <a:effectLst/>
                        </a:rPr>
                        <a:t>Personale di bordo, guida e vendita</a:t>
                      </a:r>
                      <a:endParaRPr lang="it-IT" sz="11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200" kern="0">
                          <a:effectLst/>
                        </a:rPr>
                        <a:t>12-15 anni</a:t>
                      </a:r>
                      <a:endParaRPr lang="it-IT" sz="11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200" kern="0" dirty="0">
                          <a:effectLst/>
                        </a:rPr>
                        <a:t>Operatore (es. National Express)</a:t>
                      </a:r>
                      <a:endParaRPr lang="it-IT" sz="11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04466025"/>
                  </a:ext>
                </a:extLst>
              </a:tr>
            </a:tbl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AF108A30-60FD-4AB4-14D3-A4D8C6DF70D2}"/>
              </a:ext>
            </a:extLst>
          </p:cNvPr>
          <p:cNvSpPr txBox="1"/>
          <p:nvPr/>
        </p:nvSpPr>
        <p:spPr>
          <a:xfrm>
            <a:off x="582367" y="1268442"/>
            <a:ext cx="93311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b="1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La Struttura dei Contratti: "Separate </a:t>
            </a:r>
            <a:r>
              <a:rPr lang="it-IT" b="1" kern="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Procurement«</a:t>
            </a:r>
            <a:r>
              <a:rPr lang="it-IT" kern="10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ovverosia</a:t>
            </a:r>
            <a:r>
              <a:rPr lang="it-IT" kern="1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separazione netta dei contratti, una strategia definita </a:t>
            </a:r>
            <a:r>
              <a:rPr lang="it-IT" b="1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"NRW-RRX </a:t>
            </a:r>
            <a:r>
              <a:rPr lang="it-IT" b="1" kern="0" dirty="0" err="1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Tendering</a:t>
            </a:r>
            <a:r>
              <a:rPr lang="it-IT" b="1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Model"</a:t>
            </a:r>
            <a:r>
              <a:rPr lang="it-IT" kern="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it-IT" kern="1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7360149-A4D3-86E9-BEBB-35FC17F12500}"/>
              </a:ext>
            </a:extLst>
          </p:cNvPr>
          <p:cNvSpPr txBox="1"/>
          <p:nvPr/>
        </p:nvSpPr>
        <p:spPr>
          <a:xfrm>
            <a:off x="582367" y="3744914"/>
            <a:ext cx="8928394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it-IT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Il Contratto "Life-</a:t>
            </a:r>
            <a:r>
              <a:rPr lang="it-IT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Cycle</a:t>
            </a:r>
            <a:r>
              <a:rPr lang="it-IT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" (LCC) con Siemens</a:t>
            </a:r>
          </a:p>
          <a:p>
            <a:pPr defTabSz="457200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Questo è il cuore tecnico dell'accordo. Siemens non ha solo venduto i treni, ma ha firmato un contratto di disponibilità garantita per 32 anni.</a:t>
            </a:r>
          </a:p>
          <a:p>
            <a:pPr marL="34290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  <a:tabLst>
                <a:tab pos="457200" algn="l"/>
              </a:tabLst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Manutenzione Predittiva: Siemens utilizza sensori IoT per monitorare i treni in tempo reale. Se un treno si guasta, la penale pagata da Siemens è superiore al costo del ritardo, incentivando la "disponibilità al 100%".</a:t>
            </a:r>
          </a:p>
          <a:p>
            <a:pPr marL="34290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  <a:tabLst>
                <a:tab pos="457200" algn="l"/>
              </a:tabLst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Prezzo Fisso: Le autorità pagano una quota fissa per la manutenzione per tre decenni, eliminando l'incertezza sui costi futuri dovuti all'inflazione o all'usura dei mezzi.</a:t>
            </a:r>
          </a:p>
        </p:txBody>
      </p:sp>
    </p:spTree>
    <p:extLst>
      <p:ext uri="{BB962C8B-B14F-4D97-AF65-F5344CB8AC3E}">
        <p14:creationId xmlns:p14="http://schemas.microsoft.com/office/powerpoint/2010/main" val="3896208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BE1301-2AC6-7D17-451F-3E0609153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027981" cy="585457"/>
          </a:xfrm>
        </p:spPr>
        <p:txBody>
          <a:bodyPr>
            <a:normAutofit/>
          </a:bodyPr>
          <a:lstStyle/>
          <a:p>
            <a:r>
              <a:rPr lang="it-IT" sz="3200" b="1" dirty="0"/>
              <a:t>RoSCo dell’agenzia della mobilità: il caso RRX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4430D5-0299-16CE-3996-60FBD1002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12753"/>
            <a:ext cx="9299585" cy="5232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b="1" dirty="0">
                <a:solidFill>
                  <a:schemeClr val="accent1"/>
                </a:solidFill>
              </a:rPr>
              <a:t>Il Meccanismo di "Lease-Back«. </a:t>
            </a:r>
            <a:r>
              <a:rPr lang="it-IT" sz="2000" dirty="0">
                <a:solidFill>
                  <a:schemeClr val="accent1"/>
                </a:solidFill>
              </a:rPr>
              <a:t>Dal punto di vista contabile, il processo funziona così:</a:t>
            </a:r>
          </a:p>
          <a:p>
            <a:pPr lvl="0"/>
            <a:r>
              <a:rPr lang="it-IT" dirty="0"/>
              <a:t>Le </a:t>
            </a:r>
            <a:r>
              <a:rPr lang="it-IT" b="1" dirty="0"/>
              <a:t>Agenzie della Mobilità</a:t>
            </a:r>
            <a:r>
              <a:rPr lang="it-IT" dirty="0"/>
              <a:t> acquistano i treni tramite i prestiti BEI/NRW.BANK.</a:t>
            </a:r>
          </a:p>
          <a:p>
            <a:pPr lvl="0"/>
            <a:r>
              <a:rPr lang="it-IT" dirty="0"/>
              <a:t>Le Agenzie diventano proprietarie legali (ROSCO).</a:t>
            </a:r>
          </a:p>
          <a:p>
            <a:pPr lvl="0"/>
            <a:r>
              <a:rPr lang="it-IT" dirty="0"/>
              <a:t>Le Agenzie </a:t>
            </a:r>
            <a:r>
              <a:rPr lang="it-IT" b="1" dirty="0"/>
              <a:t>consegnano i treni all'operatore</a:t>
            </a:r>
            <a:r>
              <a:rPr lang="it-IT" dirty="0"/>
              <a:t> (es. National Express) tramite un contratto di sub-leasing a canone zero o simbolico.</a:t>
            </a:r>
          </a:p>
          <a:p>
            <a:pPr lvl="0"/>
            <a:r>
              <a:rPr lang="it-IT" dirty="0"/>
              <a:t>L'operatore deve solo preoccuparsi dei costi operativi e del personale, rendendo la gara d'appalto accessibile anche a piccole aziende.</a:t>
            </a:r>
          </a:p>
          <a:p>
            <a:pPr lvl="0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90017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9C7DB2-BA5F-666C-2C98-2566E4D92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CCCC47-EF87-8FC1-6318-F6281AEFC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027981" cy="585457"/>
          </a:xfrm>
        </p:spPr>
        <p:txBody>
          <a:bodyPr>
            <a:normAutofit/>
          </a:bodyPr>
          <a:lstStyle/>
          <a:p>
            <a:r>
              <a:rPr lang="it-IT" sz="3200" b="1" dirty="0"/>
              <a:t>RoSCo dell’agenzia della mobilità: il caso RRX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0F60C7-13EE-FD6A-827E-500F42D9F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12753"/>
            <a:ext cx="9299585" cy="5232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b="1" dirty="0">
                <a:solidFill>
                  <a:schemeClr val="accent1"/>
                </a:solidFill>
              </a:rPr>
              <a:t>Vantaggi Strategici Rispetto al Modello Privato (UK)</a:t>
            </a:r>
            <a:endParaRPr lang="it-IT" sz="2000" dirty="0">
              <a:solidFill>
                <a:schemeClr val="accent1"/>
              </a:solidFill>
            </a:endParaRPr>
          </a:p>
          <a:p>
            <a:pPr lvl="0"/>
            <a:r>
              <a:rPr lang="it-IT" b="1" dirty="0"/>
              <a:t>Costo del Capitale:</a:t>
            </a:r>
            <a:r>
              <a:rPr lang="it-IT" dirty="0"/>
              <a:t> Le agenzie pubbliche tedesche pagano interessi vicini all'1-2%, mentre le ROSCO private britanniche devono garantire ritorni agli azionisti del 6-8%.</a:t>
            </a:r>
          </a:p>
          <a:p>
            <a:pPr lvl="0"/>
            <a:r>
              <a:rPr lang="it-IT" b="1" dirty="0"/>
              <a:t>Rischio Asset:</a:t>
            </a:r>
            <a:r>
              <a:rPr lang="it-IT" dirty="0"/>
              <a:t> Se un operatore fallisce, l'Agenzia ha già i treni pronti per il successore. Non c'è bisogno di rinegoziare i leasing con banche private.</a:t>
            </a:r>
          </a:p>
          <a:p>
            <a:pPr lvl="0"/>
            <a:r>
              <a:rPr lang="it-IT" b="1" dirty="0"/>
              <a:t>Innovazione:</a:t>
            </a:r>
            <a:r>
              <a:rPr lang="it-IT" dirty="0"/>
              <a:t> Poiché il contratto di manutenzione è di 32 anni, il costruttore ha tutto l'interesse a costruire treni che non si rompano, riducendo i costi totali del ciclo di vita.</a:t>
            </a:r>
          </a:p>
          <a:p>
            <a:pPr lvl="0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036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366BA8-D824-0DC6-11FA-D68F5B169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590392"/>
          </a:xfrm>
        </p:spPr>
        <p:txBody>
          <a:bodyPr>
            <a:noAutofit/>
          </a:bodyPr>
          <a:lstStyle/>
          <a:p>
            <a:r>
              <a:rPr lang="it-IT" sz="1800" dirty="0">
                <a:solidFill>
                  <a:schemeClr val="tx1"/>
                </a:solidFill>
              </a:rPr>
              <a:t>Il Rhein-Ruhr-Express non è solo un "treno", ma un </a:t>
            </a:r>
            <a:r>
              <a:rPr lang="it-IT" sz="1800" b="1" dirty="0">
                <a:solidFill>
                  <a:schemeClr val="tx1"/>
                </a:solidFill>
              </a:rPr>
              <a:t>sistema finanziario e operativo</a:t>
            </a:r>
            <a:r>
              <a:rPr lang="it-IT" sz="1800" dirty="0">
                <a:solidFill>
                  <a:schemeClr val="tx1"/>
                </a:solidFill>
              </a:rPr>
              <a:t>. In qualità di ROSCO gestita da agenzie della mobilità, garantisce che l'infrastruttura mobile rimanga un bene pubblico, ottimizzando i costi tramite la digitalizzazione della manutenzione e favorendo la competizione tra gli operatori.</a:t>
            </a:r>
            <a:br>
              <a:rPr lang="it-IT" sz="1800" dirty="0">
                <a:solidFill>
                  <a:schemeClr val="tx1"/>
                </a:solidFill>
              </a:rPr>
            </a:br>
            <a:endParaRPr lang="it-IT" sz="1800" dirty="0">
              <a:solidFill>
                <a:schemeClr val="tx1"/>
              </a:solidFill>
            </a:endParaRPr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491BB682-F6EC-20BD-38E0-BE6BC0DB99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7723765"/>
              </p:ext>
            </p:extLst>
          </p:nvPr>
        </p:nvGraphicFramePr>
        <p:xfrm>
          <a:off x="677863" y="2501106"/>
          <a:ext cx="8596311" cy="3200400"/>
        </p:xfrm>
        <a:graphic>
          <a:graphicData uri="http://schemas.openxmlformats.org/drawingml/2006/table">
            <a:tbl>
              <a:tblPr/>
              <a:tblGrid>
                <a:gridCol w="2865437">
                  <a:extLst>
                    <a:ext uri="{9D8B030D-6E8A-4147-A177-3AD203B41FA5}">
                      <a16:colId xmlns:a16="http://schemas.microsoft.com/office/drawing/2014/main" val="2788768388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4190448794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400354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/>
                        <a:t>Caratteristica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dirty="0">
                          <a:solidFill>
                            <a:schemeClr val="accent1"/>
                          </a:solidFill>
                        </a:rPr>
                        <a:t>Modello UK (Private ROSCO)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dirty="0">
                          <a:solidFill>
                            <a:schemeClr val="accent1"/>
                          </a:solidFill>
                        </a:rPr>
                        <a:t>Modello RRX (Public Agency)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3344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b="1"/>
                        <a:t>Proprietario</a:t>
                      </a:r>
                      <a:endParaRPr lang="it-IT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/>
                        <a:t>Banche/Fondi di investimento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/>
                        <a:t>Enti Pubblici Locali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3958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b="1"/>
                        <a:t>Profitto</a:t>
                      </a:r>
                      <a:endParaRPr lang="it-IT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dirty="0"/>
                        <a:t>Basato sui canoni di leasing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dirty="0"/>
                        <a:t>Reinvestito nel sistema di trasporto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85360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b="1"/>
                        <a:t>Rischio Manutenzione</a:t>
                      </a:r>
                      <a:endParaRPr lang="it-IT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/>
                        <a:t>Spesso a carico dell'operatore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/>
                        <a:t>A carico del costruttore (Siemens)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79475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b="1" dirty="0"/>
                        <a:t>Flessibilità</a:t>
                      </a:r>
                      <a:endParaRPr lang="it-IT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dirty="0"/>
                        <a:t>Alta rotazione dei rotabili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dirty="0"/>
                        <a:t>Legata a un progetto territoriale specifico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4520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170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41C890-64BE-5EDE-6E09-D5E1B6512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865018" cy="1320800"/>
          </a:xfrm>
        </p:spPr>
        <p:txBody>
          <a:bodyPr>
            <a:normAutofit fontScale="90000"/>
          </a:bodyPr>
          <a:lstStyle/>
          <a:p>
            <a:r>
              <a:rPr lang="it-IT" sz="3100" b="1" dirty="0"/>
              <a:t>Vantaggi Strategici Rispetto al Modello Privato (UK)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696CE8-7310-0E92-0931-3E73C45B5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t-IT" b="1" dirty="0"/>
              <a:t>Costo del Capitale:</a:t>
            </a:r>
            <a:r>
              <a:rPr lang="it-IT" dirty="0"/>
              <a:t> Le agenzie pubbliche tedesche pagano interessi vicini all'1-2%, mentre le ROSCO private britanniche devono garantire ritorni agli azionisti del 6-8%.</a:t>
            </a:r>
          </a:p>
          <a:p>
            <a:pPr lvl="0"/>
            <a:r>
              <a:rPr lang="it-IT" b="1" dirty="0"/>
              <a:t>Rischio Asset:</a:t>
            </a:r>
            <a:r>
              <a:rPr lang="it-IT" dirty="0"/>
              <a:t> Se un operatore fallisce, l'Agenzia ha già i treni pronti per il successore. Non c'è bisogno di rinegoziare i leasing con banche private.</a:t>
            </a:r>
          </a:p>
          <a:p>
            <a:pPr lvl="0"/>
            <a:r>
              <a:rPr lang="it-IT" b="1" dirty="0"/>
              <a:t>Innovazione:</a:t>
            </a:r>
            <a:r>
              <a:rPr lang="it-IT" dirty="0"/>
              <a:t> Poiché il contratto di manutenzione è di 32 anni, il costruttore ha tutto l'interesse a costruire treni che non si rompano, riducendo i costi totali del ciclo di vita.</a:t>
            </a:r>
          </a:p>
        </p:txBody>
      </p:sp>
    </p:spTree>
    <p:extLst>
      <p:ext uri="{BB962C8B-B14F-4D97-AF65-F5344CB8AC3E}">
        <p14:creationId xmlns:p14="http://schemas.microsoft.com/office/powerpoint/2010/main" val="3361761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255EB-D7A6-109D-98FC-C0DD6D258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4F2E78-2FDB-4547-2CFF-A60C28B31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5457"/>
          </a:xfrm>
        </p:spPr>
        <p:txBody>
          <a:bodyPr>
            <a:normAutofit/>
          </a:bodyPr>
          <a:lstStyle/>
          <a:p>
            <a:r>
              <a:rPr lang="it-IT" sz="2800" b="1" dirty="0"/>
              <a:t>Rosco in Italia: il caso Lombardia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E77E2F-F5FD-946B-51D7-79F13AB4F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94647"/>
            <a:ext cx="8596668" cy="516047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sz="2100" dirty="0"/>
              <a:t>Il sistema ferroviario della Lombardia rappresenta un caso unico in Italia, dove il ruolo di </a:t>
            </a:r>
            <a:r>
              <a:rPr lang="it-IT" sz="2100" b="1" dirty="0"/>
              <a:t>Rolling Stock Company (ROSCO)</a:t>
            </a:r>
            <a:r>
              <a:rPr lang="it-IT" sz="2100" dirty="0"/>
              <a:t> è svolto in modo integrato dal Gruppo </a:t>
            </a:r>
            <a:r>
              <a:rPr lang="it-IT" sz="2100" b="1" dirty="0"/>
              <a:t>Ferrovie Nord Milano (FNM)</a:t>
            </a:r>
            <a:r>
              <a:rPr lang="it-IT" sz="2100" dirty="0"/>
              <a:t>, principalmente attraverso la sua controllata operativa </a:t>
            </a:r>
            <a:r>
              <a:rPr lang="it-IT" sz="2100" b="1" dirty="0"/>
              <a:t>Ferrovienord</a:t>
            </a:r>
            <a:r>
              <a:rPr lang="it-IT" sz="2100" dirty="0"/>
              <a:t>.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  <a:p>
            <a:pPr>
              <a:buNone/>
            </a:pPr>
            <a:r>
              <a:rPr lang="it-IT" sz="2400" b="1" dirty="0">
                <a:solidFill>
                  <a:schemeClr val="accent1"/>
                </a:solidFill>
              </a:rPr>
              <a:t>Distinzione tra FNM e Ferrovienord</a:t>
            </a:r>
          </a:p>
          <a:p>
            <a:pPr marL="0" indent="0">
              <a:buNone/>
            </a:pPr>
            <a:r>
              <a:rPr lang="it-IT" sz="2100" dirty="0"/>
              <a:t>Per comprendere il ruolo di ROSCO, bisogna distinguere le funzioni all'interno del Gruppo:</a:t>
            </a:r>
          </a:p>
          <a:p>
            <a:r>
              <a:rPr lang="it-IT" sz="2100" b="1" dirty="0"/>
              <a:t>FNM S.p.A. (Holding):</a:t>
            </a:r>
            <a:r>
              <a:rPr lang="it-IT" sz="2100" dirty="0"/>
              <a:t> È la società quotata, controllata da Regione Lombardia, che agisce come "braccio finanziario". Si occupa del reperimento dei capitali sui mercati e della pianificazione strategica degli investimenti.</a:t>
            </a:r>
          </a:p>
          <a:p>
            <a:r>
              <a:rPr lang="it-IT" sz="2100" b="1" dirty="0"/>
              <a:t>Ferrovienord:</a:t>
            </a:r>
            <a:r>
              <a:rPr lang="it-IT" sz="2100" dirty="0"/>
              <a:t> È il gestore dell'infrastruttura (rete di oltre 300 km nelle province di Milano, Varese, Como, Novara e Brescia). In ambito ROSCO, Ferrovienord agisce come soggetto attuatore per l'acquisto e la manutenzione dei treni destinati al servizio ferroviario regionale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7825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DD098-72A5-8FCB-A9B4-37CB67B35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7800C3-CB32-05B6-F380-C62EE93AE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5457"/>
          </a:xfrm>
        </p:spPr>
        <p:txBody>
          <a:bodyPr>
            <a:normAutofit/>
          </a:bodyPr>
          <a:lstStyle/>
          <a:p>
            <a:r>
              <a:rPr lang="it-IT" sz="2800" b="1" dirty="0"/>
              <a:t>Rosco in Italia: il caso Lombardia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178D58-212A-2B91-8875-FD1B19895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94647"/>
            <a:ext cx="8596668" cy="51604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2400" b="1" dirty="0"/>
              <a:t>Il Modello di ROSCO Lombardo</a:t>
            </a:r>
          </a:p>
          <a:p>
            <a:pPr>
              <a:buNone/>
            </a:pPr>
            <a:r>
              <a:rPr lang="it-IT" dirty="0"/>
              <a:t>A differenza del modello britannico (puramente privato), la Lombardia ha adottato un modello </a:t>
            </a:r>
            <a:r>
              <a:rPr lang="it-IT" b="1" dirty="0"/>
              <a:t>pubblico-partecipato</a:t>
            </a:r>
            <a:r>
              <a:rPr lang="it-IT" sz="1600" dirty="0"/>
              <a:t>.</a:t>
            </a:r>
          </a:p>
          <a:p>
            <a:r>
              <a:rPr lang="it-IT" b="1" dirty="0"/>
              <a:t>Acquisto Centralizzato:</a:t>
            </a:r>
            <a:r>
              <a:rPr lang="it-IT" dirty="0"/>
              <a:t> La Regione Lombardia stanzia i fondi (spesso miliardi di euro, come nel recente "Piano Marshall" regionale) e delega a Ferrovienord l'indizione delle gare d'appalto per l'acquisto di nuovi convogli (es. i treni </a:t>
            </a:r>
            <a:r>
              <a:rPr lang="it-IT" i="1" dirty="0"/>
              <a:t>Caravaggio</a:t>
            </a:r>
            <a:r>
              <a:rPr lang="it-IT" dirty="0"/>
              <a:t>, </a:t>
            </a:r>
            <a:r>
              <a:rPr lang="it-IT" i="1" dirty="0"/>
              <a:t>Donizetti</a:t>
            </a:r>
            <a:r>
              <a:rPr lang="it-IT" dirty="0"/>
              <a:t> e </a:t>
            </a:r>
            <a:r>
              <a:rPr lang="it-IT" i="1" dirty="0"/>
              <a:t>Colleoni</a:t>
            </a:r>
            <a:r>
              <a:rPr lang="it-IT" dirty="0"/>
              <a:t>).</a:t>
            </a:r>
          </a:p>
          <a:p>
            <a:r>
              <a:rPr lang="it-IT" b="1" dirty="0"/>
              <a:t>Proprietà dei Treni:</a:t>
            </a:r>
            <a:r>
              <a:rPr lang="it-IT" dirty="0"/>
              <a:t> I treni acquistati rimangono di proprietà di Ferrovienord (o FNM), che agisce quindi come una ROSCO proprietaria degli asset.</a:t>
            </a:r>
          </a:p>
          <a:p>
            <a:r>
              <a:rPr lang="it-IT" b="1" dirty="0"/>
              <a:t>Locazione all'Operatore (Trenord):</a:t>
            </a:r>
            <a:r>
              <a:rPr lang="it-IT" dirty="0"/>
              <a:t> Ferrovienord mette i treni a disposizione di </a:t>
            </a:r>
            <a:r>
              <a:rPr lang="it-IT" b="1" dirty="0"/>
              <a:t>Trenord</a:t>
            </a:r>
            <a:r>
              <a:rPr lang="it-IT" dirty="0"/>
              <a:t> (la società operativa nata dalla fusione tra il ramo lombardo di Trenitalia e LeNORD di FNM). </a:t>
            </a:r>
          </a:p>
          <a:p>
            <a:r>
              <a:rPr lang="it-IT" dirty="0"/>
              <a:t>Trenord paga un canone per l'utilizzo o riceve i treni in gestione nell'ambito del Contratto di Servizio con la Regione.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56172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710E0A-328A-2E4C-2C14-DCCBA2D46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95FDC0-69C4-DFBB-77A8-210293A00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154729" cy="911382"/>
          </a:xfrm>
        </p:spPr>
        <p:txBody>
          <a:bodyPr>
            <a:normAutofit fontScale="90000"/>
          </a:bodyPr>
          <a:lstStyle/>
          <a:p>
            <a:r>
              <a:rPr lang="it-IT" sz="2800" b="1" dirty="0"/>
              <a:t>Rosco in Italia: il caso Lombardia; i vantaggi di questo modello</a:t>
            </a:r>
            <a:endParaRPr lang="it-IT" sz="2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1F2C7D-2478-AD95-365D-0A3FA3429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03287"/>
            <a:ext cx="8855965" cy="5223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dirty="0"/>
              <a:t>Il ruolo di FNM/Ferrovienord come ROSCO offre diversi vantaggi strategici al sistema regionale:</a:t>
            </a:r>
          </a:p>
          <a:p>
            <a:pPr>
              <a:buFont typeface="+mj-lt"/>
              <a:buAutoNum type="arabicPeriod"/>
            </a:pPr>
            <a:r>
              <a:rPr lang="it-IT" b="1" dirty="0"/>
              <a:t>Riduzione del Rischio per l'Operatore:</a:t>
            </a:r>
            <a:r>
              <a:rPr lang="it-IT" dirty="0"/>
              <a:t> Trenord, come società di gestione, non deve appesantire il proprio bilancio con l'acquisto di treni (CAPEX elevatissimo). Può concentrarsi sull'erogazione del servizio (OPEX).</a:t>
            </a:r>
          </a:p>
          <a:p>
            <a:pPr>
              <a:buFont typeface="+mj-lt"/>
              <a:buAutoNum type="arabicPeriod"/>
            </a:pPr>
            <a:r>
              <a:rPr lang="it-IT" b="1" dirty="0"/>
              <a:t>Continuità degli Asset:</a:t>
            </a:r>
            <a:r>
              <a:rPr lang="it-IT" dirty="0"/>
              <a:t> Se in futuro la Regione dovesse decidere di cambiare operatore tramite gara d'appalto, i treni rimarrebbero di proprietà del Gruppo FNM (pubblico), pronti per essere consegnati al nuovo vincitore. Questo evita che l'operatore uscente "porti via" i treni, bloccando il servizio.</a:t>
            </a:r>
          </a:p>
          <a:p>
            <a:pPr>
              <a:buFont typeface="+mj-lt"/>
              <a:buAutoNum type="arabicPeriod"/>
            </a:pPr>
            <a:r>
              <a:rPr lang="it-IT" b="1" dirty="0"/>
              <a:t>Standardizzazione della Flotta:</a:t>
            </a:r>
            <a:r>
              <a:rPr lang="it-IT" dirty="0"/>
              <a:t> Ferrovienord può pianificare acquisti massicci (es. 222 nuovi treni entro il 2025), garantendo omogeneità tecnologica, facilità di manutenzione e standard di comfort uniformi su tutta la rete regionale.</a:t>
            </a:r>
          </a:p>
          <a:p>
            <a:pPr>
              <a:buFont typeface="+mj-lt"/>
              <a:buAutoNum type="arabicPeriod"/>
            </a:pPr>
            <a:r>
              <a:rPr lang="it-IT" b="1" dirty="0"/>
              <a:t>Rating di Affidabilità:</a:t>
            </a:r>
            <a:r>
              <a:rPr lang="it-IT" dirty="0"/>
              <a:t> Essendo FNM una società solida con il supporto regionale, riesce a spuntare tassi di interesse molto vantaggiosi, riducendo il costo finale del materiale rotabile per il contribuente lombardo.</a:t>
            </a:r>
          </a:p>
          <a:p>
            <a:pPr>
              <a:buFont typeface="+mj-lt"/>
              <a:buAutoNum type="arabicPeriod"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745908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588942-DC2D-692A-0E70-21E372307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2000" dirty="0"/>
              <a:t>I contratti di locazione (o leasing operativo) tra </a:t>
            </a:r>
            <a:r>
              <a:rPr lang="it-IT" sz="2000" b="1" dirty="0"/>
              <a:t>Ferrovienord</a:t>
            </a:r>
            <a:r>
              <a:rPr lang="it-IT" sz="2000" dirty="0"/>
              <a:t> (proprietaria del materiale rotabile) e </a:t>
            </a:r>
            <a:r>
              <a:rPr lang="it-IT" sz="2000" b="1" dirty="0"/>
              <a:t>Trenord</a:t>
            </a:r>
            <a:r>
              <a:rPr lang="it-IT" sz="2000" dirty="0"/>
              <a:t> (operatore ferroviario) sono l'architrave del modello ROSCO lombardo. Questi accordi sono definiti tecnicamente come </a:t>
            </a:r>
            <a:r>
              <a:rPr lang="it-IT" sz="2000" b="1" dirty="0"/>
              <a:t>Contratti di Noleggio di Materiale Rotabile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78EF9E-4D31-D2FD-B3A5-9FCA37788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La Struttura del Canone di Locazione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Il canone che Trenord corrisponde a Ferrovienord non è un semplice affitto, ma è strutturato per coprire diverse voci finanziarie:</a:t>
            </a:r>
          </a:p>
          <a:p>
            <a:pPr lvl="0"/>
            <a:r>
              <a:rPr lang="it-IT" b="1" dirty="0"/>
              <a:t>Quota Capitale:</a:t>
            </a:r>
            <a:r>
              <a:rPr lang="it-IT" dirty="0"/>
              <a:t> Serve a Ferrovienord per ripagare i mutui o i Green Bonds emessi per l'acquisto del treno.</a:t>
            </a:r>
          </a:p>
          <a:p>
            <a:pPr lvl="0"/>
            <a:r>
              <a:rPr lang="it-IT" b="1" dirty="0"/>
              <a:t>Costo del Finanziamento:</a:t>
            </a:r>
            <a:r>
              <a:rPr lang="it-IT" dirty="0"/>
              <a:t> Gli interessi sul capitale investito.</a:t>
            </a:r>
          </a:p>
          <a:p>
            <a:pPr lvl="0"/>
            <a:r>
              <a:rPr lang="it-IT" b="1" dirty="0"/>
              <a:t>Quota di Ammortamento:</a:t>
            </a:r>
            <a:r>
              <a:rPr lang="it-IT" dirty="0"/>
              <a:t> Riflette l'usura tecnica del mezzo lungo la sua vita utile (solitamente stimata in 25-30 anni).</a:t>
            </a:r>
          </a:p>
          <a:p>
            <a:pPr lvl="0"/>
            <a:r>
              <a:rPr lang="it-IT" b="1" dirty="0"/>
              <a:t>Margine di Gestione:</a:t>
            </a:r>
            <a:r>
              <a:rPr lang="it-IT" dirty="0"/>
              <a:t> Una piccola percentuale che copre i costi amministrativi della ROSCO (Ferrovienord).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7867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3FB62A-B172-B980-463A-E3484E04E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6527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La Manutenzione: Una Responsabilità Divisa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EF0F14-0ACA-0B91-F9A4-9011EB2A7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Nei contratti tra Ferrovienord e Trenord esiste una distinzione netta tra manutenzione corrente e straordinaria:</a:t>
            </a:r>
          </a:p>
          <a:p>
            <a:pPr lvl="0"/>
            <a:r>
              <a:rPr lang="it-IT" b="1" dirty="0"/>
              <a:t>Manutenzione Corrente (A carico di Trenord):</a:t>
            </a:r>
            <a:r>
              <a:rPr lang="it-IT" dirty="0"/>
              <a:t> Le attività quotidiane, la pulizia, il rabbocco dei liquidi e le piccole riparazioni sono gestite direttamente da Trenord nei suoi impianti (come Milano Fiorenza o Novara).</a:t>
            </a:r>
          </a:p>
          <a:p>
            <a:pPr lvl="0"/>
            <a:r>
              <a:rPr lang="it-IT" b="1" dirty="0"/>
              <a:t>Manutenzione Ciclica e Straordinaria (A carico di Ferrovienord):</a:t>
            </a:r>
            <a:r>
              <a:rPr lang="it-IT" dirty="0"/>
              <a:t> Le grandi revisioni di metà vita o gli interventi strutturali rimangono spesso sotto la supervisione della proprietà (Ferrovienord), che garantisce il mantenimento del valore dell'asset nel tempo.</a:t>
            </a:r>
          </a:p>
          <a:p>
            <a:pPr lvl="0"/>
            <a:r>
              <a:rPr lang="it-IT" b="1" dirty="0"/>
              <a:t>Full Service </a:t>
            </a:r>
            <a:r>
              <a:rPr lang="it-IT" b="1" dirty="0" err="1"/>
              <a:t>Provision</a:t>
            </a:r>
            <a:r>
              <a:rPr lang="it-IT" b="1" dirty="0"/>
              <a:t>:</a:t>
            </a:r>
            <a:r>
              <a:rPr lang="it-IT" dirty="0"/>
              <a:t> Nei nuovi contratti (es. treni </a:t>
            </a:r>
            <a:r>
              <a:rPr lang="it-IT" i="1" dirty="0"/>
              <a:t>Caravaggio</a:t>
            </a:r>
            <a:r>
              <a:rPr lang="it-IT" dirty="0"/>
              <a:t>), Ferrovienord spesso delega la manutenzione al </a:t>
            </a:r>
            <a:r>
              <a:rPr lang="it-IT" b="1" dirty="0"/>
              <a:t>costruttore</a:t>
            </a:r>
            <a:r>
              <a:rPr lang="it-IT" dirty="0"/>
              <a:t> (es. Hitachi o Alstom) per i primi anni, includendo questo costo nel pacchetto di noleggio a Trenord.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4247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828D6-D909-C378-95AC-640CC3551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8B0F40-29FB-E0DE-A6DC-A8EE37C9C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74756"/>
          </a:xfrm>
        </p:spPr>
        <p:txBody>
          <a:bodyPr>
            <a:normAutofit/>
          </a:bodyPr>
          <a:lstStyle/>
          <a:p>
            <a:r>
              <a:rPr lang="it-IT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ROSCO (Rolling Stock Operating Companies)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D6E180-BDFA-6E09-9E8C-B2272880E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6539"/>
            <a:ext cx="8501874" cy="5350095"/>
          </a:xfrm>
        </p:spPr>
        <p:txBody>
          <a:bodyPr>
            <a:normAutofit/>
          </a:bodyPr>
          <a:lstStyle/>
          <a:p>
            <a:r>
              <a:rPr lang="it-IT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è uno dei pilastri più peculiari della privatizzazione delle ferrovie britanniche (iniziata con il </a:t>
            </a:r>
            <a:r>
              <a:rPr lang="it-IT" i="1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Railways Act del 1993</a:t>
            </a:r>
            <a:r>
              <a:rPr lang="it-IT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None/>
            </a:pPr>
            <a:r>
              <a:rPr lang="it-IT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Cos'è una ROSCO?</a:t>
            </a:r>
          </a:p>
          <a:p>
            <a:pPr>
              <a:buNone/>
            </a:pPr>
            <a:r>
              <a:rPr lang="it-IT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ROSCO sono le società proprietarie dei rotabili (locomotive, carrozze, vagoni merci) che circolano sulla rete del Regno Unito. Esse non operano i servizi per i passeggeri, tantomeno per le merci, ma li affittano (leasing) alle società che gestiscono il servizio ferroviario.</a:t>
            </a:r>
          </a:p>
          <a:p>
            <a:pPr>
              <a:buNone/>
            </a:pPr>
            <a:r>
              <a:rPr lang="it-IT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Il contesto: fino al 1994, la British Rail integrava internamente infrastruttura, servizio e rotabili. Con la privatizzazione, la flotta è stata inizialmente suddivisa in tre sussidiarie di BR, in seguito privatizzate ad operatori finanziari nazionali ed internazionali, le cosiddette "Big Three "; Ancora oggi, la maggior parte del mercato è dominata da esse:</a:t>
            </a:r>
          </a:p>
          <a:p>
            <a:pPr>
              <a:buNone/>
            </a:pPr>
            <a:r>
              <a:rPr lang="it-IT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GB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Angel Trains</a:t>
            </a:r>
            <a:endParaRPr lang="it-IT" kern="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2. Eversholt Rail Group</a:t>
            </a:r>
            <a:endParaRPr lang="it-IT" kern="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it-IT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it-IT" kern="1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Porterbrook</a:t>
            </a:r>
            <a:endParaRPr lang="it-IT" kern="1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026466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39DE81-DBE4-97A6-690E-CED297DE1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Clausole di Disponibilità e Penali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7B349E-F8AE-D754-EA52-20C1DC48A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Il contratto non prevede solo il "possesso" del treno, ma la sua </a:t>
            </a:r>
            <a:r>
              <a:rPr lang="it-IT" b="1" dirty="0"/>
              <a:t>efficienza operativa</a:t>
            </a:r>
            <a:r>
              <a:rPr lang="it-IT" dirty="0"/>
              <a:t>:</a:t>
            </a:r>
          </a:p>
          <a:p>
            <a:pPr lvl="0"/>
            <a:r>
              <a:rPr lang="it-IT" b="1" dirty="0"/>
              <a:t>Indicatori di Disponibilità:</a:t>
            </a:r>
            <a:r>
              <a:rPr lang="it-IT" dirty="0"/>
              <a:t> Il contratto stabilisce quanti treni di una determinata flotta devono essere pronti al servizio ogni mattina.</a:t>
            </a:r>
          </a:p>
          <a:p>
            <a:pPr lvl="0"/>
            <a:r>
              <a:rPr lang="it-IT" b="1" dirty="0"/>
              <a:t>Penali per Fermo Tecnico:</a:t>
            </a:r>
            <a:r>
              <a:rPr lang="it-IT" dirty="0"/>
              <a:t> Se un treno rimane fermo per guasti dovuti a difetti di fabbrica o mancata manutenzione programmata (lato ROSCO), Ferrovienord può subire decurtazioni del canone. Viceversa, se Trenord danneggia il materiale per incuria, è previsto un risarcimento.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64232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B5404C-C991-6C90-D15A-73709A260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100" b="1" dirty="0"/>
              <a:t>Il Ruolo di Regione Lombardia come Garante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B5CD4F-DD42-5761-0555-73A731011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È importante notare che Trenord paga questi canoni utilizzando i corrispettivi che riceve dalla Regione nell'ambito del </a:t>
            </a:r>
            <a:r>
              <a:rPr lang="it-IT" b="1" dirty="0"/>
              <a:t>Contratto di Servizio</a:t>
            </a:r>
            <a:r>
              <a:rPr lang="it-IT" dirty="0"/>
              <a:t>.</a:t>
            </a:r>
          </a:p>
          <a:p>
            <a:pPr lvl="0"/>
            <a:r>
              <a:rPr lang="it-IT" b="1" dirty="0"/>
              <a:t>Il Flusso Finanziario:</a:t>
            </a:r>
            <a:r>
              <a:rPr lang="it-IT" dirty="0"/>
              <a:t> Regione → Trenord → Ferrovienord.</a:t>
            </a:r>
          </a:p>
          <a:p>
            <a:pPr lvl="0"/>
            <a:r>
              <a:rPr lang="it-IT" b="1" dirty="0"/>
              <a:t>Vantaggio Fiscale:</a:t>
            </a:r>
            <a:r>
              <a:rPr lang="it-IT" dirty="0"/>
              <a:t> Questo sistema permette di separare la gestione del debito per l'acquisto dei treni dal bilancio regionale diretto, utilizzando FNM come veicolo societario per raccogliere capitali sul mercato finanziario privato.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951915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F40D94-3281-425D-9C5F-826B226BE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/>
              <a:t>Clausola di "Reversibilità" degli Asset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CD8233-BA6F-90A9-F912-490B6A350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Questa è la clausola più importante in ottica di contendibilità per il mercato. Il contratto prevede che, alla scadenza della concessione del servizio ferroviario:</a:t>
            </a:r>
          </a:p>
          <a:p>
            <a:pPr lvl="0"/>
            <a:r>
              <a:rPr lang="it-IT" dirty="0"/>
              <a:t>Trenord deve restituire i treni a Ferrovienord.</a:t>
            </a:r>
          </a:p>
          <a:p>
            <a:pPr lvl="0"/>
            <a:r>
              <a:rPr lang="it-IT" dirty="0"/>
              <a:t>Ferrovienord può immediatamente consegnare la flotta a un </a:t>
            </a:r>
            <a:r>
              <a:rPr lang="it-IT" b="1" dirty="0"/>
              <a:t>eventuale nuovo operatore</a:t>
            </a:r>
            <a:r>
              <a:rPr lang="it-IT" dirty="0"/>
              <a:t> che dovesse vincere una gara d'appalto.</a:t>
            </a:r>
          </a:p>
          <a:p>
            <a:pPr lvl="0"/>
            <a:r>
              <a:rPr lang="it-IT" dirty="0"/>
              <a:t>Questo garantisce la </a:t>
            </a:r>
            <a:r>
              <a:rPr lang="it-IT" b="1" dirty="0"/>
              <a:t>neutralità dell'asset</a:t>
            </a:r>
            <a:r>
              <a:rPr lang="it-IT" dirty="0"/>
              <a:t>: chiunque gestisca il servizio ha diritto a usare la flotta pubblica, eliminando il monopolio di fatto che deriverebbe dal possedere i treni.</a:t>
            </a:r>
          </a:p>
          <a:p>
            <a:pPr lvl="0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981824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84FBCD-4929-9ECF-9E13-E2CB73463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100" b="1" dirty="0"/>
              <a:t>Le ROSCO Britanniche: Rendimento del Capitale di Rischio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D722641-832A-B969-1498-11A91ECAC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6251"/>
            <a:ext cx="8596668" cy="44751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L'analisi dei tassi di rendimento (o </a:t>
            </a:r>
            <a:r>
              <a:rPr lang="it-IT" b="1" dirty="0" err="1"/>
              <a:t>Internal</a:t>
            </a:r>
            <a:r>
              <a:rPr lang="it-IT" b="1" dirty="0"/>
              <a:t> Rate of Return - IRR</a:t>
            </a:r>
            <a:r>
              <a:rPr lang="it-IT" dirty="0"/>
              <a:t>) mette in luce la differenza filosofica tra una ROSCO concepita come veicolo finanziario a scopo di lucro (Regno Unito) e una concepita come ente strumentale alla mobilità pubblica (Lombardia).</a:t>
            </a:r>
          </a:p>
          <a:p>
            <a:pPr marL="0" indent="0">
              <a:buNone/>
            </a:pPr>
            <a:r>
              <a:rPr lang="it-IT" dirty="0"/>
              <a:t>Mentre le ROSCO britanniche devono remunerare il capitale di rischio dei propri azionisti, Ferrovienord opera in un'ottica di recupero dei costi e sostenibilità del sistema regionale</a:t>
            </a:r>
          </a:p>
          <a:p>
            <a:pPr marL="0" indent="0">
              <a:buNone/>
            </a:pPr>
            <a:r>
              <a:rPr lang="it-IT" dirty="0"/>
              <a:t>Nel Regno Unito, le "Big Three" (Angel </a:t>
            </a:r>
            <a:r>
              <a:rPr lang="it-IT" dirty="0" err="1"/>
              <a:t>Trains</a:t>
            </a:r>
            <a:r>
              <a:rPr lang="it-IT" dirty="0"/>
              <a:t>, Eversholt Rail Group, e </a:t>
            </a:r>
            <a:r>
              <a:rPr lang="it-IT" dirty="0" err="1"/>
              <a:t>Porterbrook</a:t>
            </a:r>
            <a:r>
              <a:rPr lang="it-IT" dirty="0"/>
              <a:t>) sono di proprietà di fondi infrastrutturali, banche e consorzi di investimento (come Allianz o Alberta Investment Management Corporation).</a:t>
            </a:r>
          </a:p>
          <a:p>
            <a:pPr lvl="0"/>
            <a:r>
              <a:rPr lang="it-IT" b="1" dirty="0"/>
              <a:t>Tassi di Rendimento Richiesti (IRR):</a:t>
            </a:r>
            <a:r>
              <a:rPr lang="it-IT" dirty="0"/>
              <a:t> Storicamente, queste società hanno puntato a tassi di rendimento compresi tra il </a:t>
            </a:r>
            <a:r>
              <a:rPr lang="it-IT" b="1" dirty="0"/>
              <a:t>6% e il 9%</a:t>
            </a:r>
            <a:r>
              <a:rPr lang="it-IT" dirty="0"/>
              <a:t>.</a:t>
            </a:r>
          </a:p>
          <a:p>
            <a:pPr lvl="0"/>
            <a:r>
              <a:rPr lang="it-IT" b="1" dirty="0"/>
              <a:t>Struttura del Rischio:</a:t>
            </a:r>
            <a:r>
              <a:rPr lang="it-IT" dirty="0"/>
              <a:t> Questo rendimento elevato è giustificato dal fatto che le ROSCO private si assumono il "rischio di mercato": se un treno non viene noleggiato alla fine di una concessione di servizio, la perdita ricade interamente sulla ROSCO.</a:t>
            </a:r>
          </a:p>
          <a:p>
            <a:pPr lvl="0"/>
            <a:r>
              <a:rPr lang="it-IT" b="1" dirty="0"/>
              <a:t>Costo del Debito:</a:t>
            </a:r>
            <a:r>
              <a:rPr lang="it-IT" dirty="0"/>
              <a:t> Essendo entità private, emettono bond societari il cui rating dipende dalla solidità del loro portafoglio contratti. Il costo del debito è generalmente superiore a quello sovrano.</a:t>
            </a:r>
          </a:p>
          <a:p>
            <a:pPr lvl="0"/>
            <a:r>
              <a:rPr lang="it-IT" b="1" dirty="0"/>
              <a:t>Margini di Profitto:</a:t>
            </a:r>
            <a:r>
              <a:rPr lang="it-IT" dirty="0"/>
              <a:t> I margini di profitto operativo (EBITDA </a:t>
            </a:r>
            <a:r>
              <a:rPr lang="it-IT" dirty="0" err="1"/>
              <a:t>margin</a:t>
            </a:r>
            <a:r>
              <a:rPr lang="it-IT" dirty="0"/>
              <a:t>) delle ROSCO britanniche possono superare il </a:t>
            </a:r>
            <a:r>
              <a:rPr lang="it-IT" b="1" dirty="0"/>
              <a:t>40-50%</a:t>
            </a:r>
            <a:r>
              <a:rPr lang="it-IT" dirty="0"/>
              <a:t>, poiché una volta ripagato il costo del treno, il canone di leasing diventa quasi interamente profitto netto.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42630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D69FA7-6123-B506-E09C-205BFF841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100409" cy="1092451"/>
          </a:xfrm>
        </p:spPr>
        <p:txBody>
          <a:bodyPr>
            <a:normAutofit fontScale="90000"/>
          </a:bodyPr>
          <a:lstStyle/>
          <a:p>
            <a:r>
              <a:rPr lang="it-IT" sz="3100" b="1" dirty="0"/>
              <a:t>Ferrovienord (Modello Lombardo): Rendimento di Servizio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3D0D70-865E-1F0F-9E7B-44BE10CFF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397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Ferrovienord, pur essendo una società per azioni, è controllata da FNM (partecipata a maggioranza da Regione Lombardia). La sua missione non è la massimizzazione del profitto, ma il pareggio economico e l'efficienza degli asset.</a:t>
            </a:r>
          </a:p>
          <a:p>
            <a:pPr lvl="0"/>
            <a:r>
              <a:rPr lang="it-IT" b="1" dirty="0"/>
              <a:t>Tassi di Rendimento (WACC):</a:t>
            </a:r>
            <a:r>
              <a:rPr lang="it-IT" dirty="0"/>
              <a:t> Il costo medio ponderato del capitale per Ferrovienord è significativamente più basso, oscillando solitamente tra il </a:t>
            </a:r>
            <a:r>
              <a:rPr lang="it-IT" b="1" dirty="0"/>
              <a:t>2% e il 4%</a:t>
            </a:r>
            <a:r>
              <a:rPr lang="it-IT" dirty="0"/>
              <a:t>.</a:t>
            </a:r>
          </a:p>
          <a:p>
            <a:pPr lvl="0"/>
            <a:r>
              <a:rPr lang="it-IT" b="1" dirty="0"/>
              <a:t>Finanziamento Pubblico e Green Bonds:</a:t>
            </a:r>
            <a:r>
              <a:rPr lang="it-IT" dirty="0"/>
              <a:t> Grazie al rating di Regione Lombardia, FNM può emettere Green Bonds con cedole molto competitive (spesso sotto il 2-3% nei periodi di tassi bassi). Il canone applicato a Trenord serve a coprire esattamente questo costo, più una piccola quota per le spese operative.</a:t>
            </a:r>
          </a:p>
          <a:p>
            <a:pPr lvl="0"/>
            <a:r>
              <a:rPr lang="it-IT" b="1" dirty="0"/>
              <a:t>Assenza di Rischio di Mercato:</a:t>
            </a:r>
            <a:r>
              <a:rPr lang="it-IT" dirty="0"/>
              <a:t> A differenza delle ROSCO inglesi, Ferrovienord non corre il rischio che i treni rimangano inutilizzati: la domanda è garantita dal Contratto di Servizio regionale. Questo "rischio zero" permette di abbattere drasticamente il rendimento richiesto.</a:t>
            </a:r>
          </a:p>
          <a:p>
            <a:pPr lvl="0"/>
            <a:r>
              <a:rPr lang="it-IT" b="1" dirty="0"/>
              <a:t>Utili e Reinvestimento:</a:t>
            </a:r>
            <a:r>
              <a:rPr lang="it-IT" dirty="0"/>
              <a:t> Gli eventuali utili generati non vengono distribuiti come dividendi a fondi speculativi, ma spesso reinvestiti nell'ammodernamento dell'infrastruttura di rete o nel co-finanziamento di nuovi treni.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111252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67C497A-0800-D6AC-6BA5-C5E88D54C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it-IT" b="1" dirty="0"/>
              <a:t>Tabella Comparativa dei Parametri Finanziari</a:t>
            </a:r>
            <a:endParaRPr lang="it-IT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925F7B6E-542D-F638-6BE0-FA222742F6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1668166"/>
              </p:ext>
            </p:extLst>
          </p:nvPr>
        </p:nvGraphicFramePr>
        <p:xfrm>
          <a:off x="1286933" y="2007619"/>
          <a:ext cx="9618134" cy="39753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13664">
                  <a:extLst>
                    <a:ext uri="{9D8B030D-6E8A-4147-A177-3AD203B41FA5}">
                      <a16:colId xmlns:a16="http://schemas.microsoft.com/office/drawing/2014/main" val="2935337405"/>
                    </a:ext>
                  </a:extLst>
                </a:gridCol>
                <a:gridCol w="3366589">
                  <a:extLst>
                    <a:ext uri="{9D8B030D-6E8A-4147-A177-3AD203B41FA5}">
                      <a16:colId xmlns:a16="http://schemas.microsoft.com/office/drawing/2014/main" val="308587743"/>
                    </a:ext>
                  </a:extLst>
                </a:gridCol>
                <a:gridCol w="3137881">
                  <a:extLst>
                    <a:ext uri="{9D8B030D-6E8A-4147-A177-3AD203B41FA5}">
                      <a16:colId xmlns:a16="http://schemas.microsoft.com/office/drawing/2014/main" val="1156271180"/>
                    </a:ext>
                  </a:extLst>
                </a:gridCol>
              </a:tblGrid>
              <a:tr h="71421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 kern="0">
                          <a:effectLst/>
                        </a:rPr>
                        <a:t>Parametro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 kern="0">
                          <a:effectLst/>
                        </a:rPr>
                        <a:t>ROSCO UK (Private)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 kern="0">
                          <a:effectLst/>
                        </a:rPr>
                        <a:t>Ferrovienord (Pubblica/Ibrida)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extLst>
                  <a:ext uri="{0D108BD9-81ED-4DB2-BD59-A6C34878D82A}">
                    <a16:rowId xmlns:a16="http://schemas.microsoft.com/office/drawing/2014/main" val="2171769869"/>
                  </a:ext>
                </a:extLst>
              </a:tr>
              <a:tr h="7142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kern="0">
                          <a:effectLst/>
                        </a:rPr>
                        <a:t>Obiettivo Finanziario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kern="0">
                          <a:effectLst/>
                        </a:rPr>
                        <a:t>Massimizzazione valore azionista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kern="0">
                          <a:effectLst/>
                        </a:rPr>
                        <a:t>Sostenibilità del sistema ferroviario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extLst>
                  <a:ext uri="{0D108BD9-81ED-4DB2-BD59-A6C34878D82A}">
                    <a16:rowId xmlns:a16="http://schemas.microsoft.com/office/drawing/2014/main" val="1177985196"/>
                  </a:ext>
                </a:extLst>
              </a:tr>
              <a:tr h="40424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kern="0">
                          <a:effectLst/>
                        </a:rPr>
                        <a:t>Rendimento Atteso (IRR)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kern="0">
                          <a:effectLst/>
                        </a:rPr>
                        <a:t>6% - 9%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kern="0">
                          <a:effectLst/>
                        </a:rPr>
                        <a:t>2% - 4%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extLst>
                  <a:ext uri="{0D108BD9-81ED-4DB2-BD59-A6C34878D82A}">
                    <a16:rowId xmlns:a16="http://schemas.microsoft.com/office/drawing/2014/main" val="3305031589"/>
                  </a:ext>
                </a:extLst>
              </a:tr>
              <a:tr h="7142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kern="0">
                          <a:effectLst/>
                        </a:rPr>
                        <a:t>Costo del Debito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kern="0">
                          <a:effectLst/>
                        </a:rPr>
                        <a:t>Corporate Rate (medio-alto)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kern="0">
                          <a:effectLst/>
                        </a:rPr>
                        <a:t>Quasi-Sovereign Rate (basso)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extLst>
                  <a:ext uri="{0D108BD9-81ED-4DB2-BD59-A6C34878D82A}">
                    <a16:rowId xmlns:a16="http://schemas.microsoft.com/office/drawing/2014/main" val="830839332"/>
                  </a:ext>
                </a:extLst>
              </a:tr>
              <a:tr h="7142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kern="0">
                          <a:effectLst/>
                        </a:rPr>
                        <a:t>Rischio di Vacanza Asset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kern="0">
                          <a:effectLst/>
                        </a:rPr>
                        <a:t>Alto (alla fine della concessione)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kern="0">
                          <a:effectLst/>
                        </a:rPr>
                        <a:t>Nullo (asset vincolato alla Regione)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extLst>
                  <a:ext uri="{0D108BD9-81ED-4DB2-BD59-A6C34878D82A}">
                    <a16:rowId xmlns:a16="http://schemas.microsoft.com/office/drawing/2014/main" val="582312291"/>
                  </a:ext>
                </a:extLst>
              </a:tr>
              <a:tr h="7142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kern="0">
                          <a:effectLst/>
                        </a:rPr>
                        <a:t>Impatto sul Canone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kern="0">
                          <a:effectLst/>
                        </a:rPr>
                        <a:t>Il canone include un premio al rischio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2000" kern="0">
                          <a:effectLst/>
                        </a:rPr>
                        <a:t>Il canone riflette il puro costo di ammortamento</a:t>
                      </a:r>
                      <a:endParaRPr lang="it-IT" sz="19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144" marR="16144" marT="16144" marB="16144" anchor="ctr"/>
                </a:tc>
                <a:extLst>
                  <a:ext uri="{0D108BD9-81ED-4DB2-BD59-A6C34878D82A}">
                    <a16:rowId xmlns:a16="http://schemas.microsoft.com/office/drawing/2014/main" val="4207286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28980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8C027-AB2A-1800-522D-5C8A3E5D7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039438-44B1-BA98-3F87-C0EBE1399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/>
              <a:t>Conseguenze sui Costi del Sistema</a:t>
            </a:r>
            <a:endParaRPr lang="it-IT" sz="2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A837EE-FCA0-CDFD-A02E-DCE73FB69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La differenza nei tassi di rendimento ha un impatto diretto sui costi per i contribuenti e per i passeggeri:</a:t>
            </a:r>
          </a:p>
          <a:p>
            <a:pPr lvl="0"/>
            <a:r>
              <a:rPr lang="it-IT" b="1" dirty="0"/>
              <a:t>Efficienza dei Costi:</a:t>
            </a:r>
            <a:r>
              <a:rPr lang="it-IT" dirty="0"/>
              <a:t> Il modello Ferrovienord è tecnicamente più "economico" per il sistema pubblico, poiché non deve estrarre un profitto dal noleggio dei treni.</a:t>
            </a:r>
          </a:p>
          <a:p>
            <a:pPr lvl="0"/>
            <a:r>
              <a:rPr lang="it-IT" b="1" dirty="0"/>
              <a:t>Incentivi all'Investimento:</a:t>
            </a:r>
            <a:r>
              <a:rPr lang="it-IT" dirty="0"/>
              <a:t> Le ROSCO private inglesi sono più propense a investire solo se vedono un ritorno finanziario certo; Ferrovienord può investire in tecnologie a lungo ritorno (come i treni a idrogeno della Val Camonica) che una ROSCO privata probabilmente rifiuterebbe.</a:t>
            </a:r>
          </a:p>
          <a:p>
            <a:pPr lvl="0"/>
            <a:r>
              <a:rPr lang="it-IT" b="1" dirty="0"/>
              <a:t>Flessibilità Contrattuale:</a:t>
            </a:r>
            <a:r>
              <a:rPr lang="it-IT" dirty="0"/>
              <a:t> Mentre i contratti delle ROSCO UK sono molto rigidi per proteggere gli investitori, il rapporto tra Ferrovienord e Trenord è più flessibile e orientato agli obiettivi della programmazione regionale.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054254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364D61-D150-4FE0-AC74-95468A7F0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/>
              <a:t>La Rosco nazionale?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566735-93F1-0CD5-DC33-5D90AC3FC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Per facilitare la contendibilità del servizio </a:t>
            </a:r>
            <a:r>
              <a:rPr lang="it-IT" b="1" dirty="0"/>
              <a:t>Intercity (Servizio Universale)</a:t>
            </a:r>
            <a:r>
              <a:rPr lang="it-IT" dirty="0"/>
              <a:t> in Italia, il modello di ROSCO pubblica più efficace sarebbe quello delle </a:t>
            </a:r>
            <a:r>
              <a:rPr lang="it-IT" b="1" dirty="0"/>
              <a:t>Agenzie della Mobilità tedesche (modello RRX/Germania)</a:t>
            </a:r>
            <a:r>
              <a:rPr lang="it-IT" dirty="0"/>
              <a:t>, ma declinato su scala nazionale.</a:t>
            </a:r>
          </a:p>
          <a:p>
            <a:r>
              <a:rPr lang="it-IT" dirty="0"/>
              <a:t>Attualmente, il principale ostacolo all'ingresso di nuovi operatori nel segmento Intercity (oggi gestito in esclusiva da Trenitalia tramite contratto di servizio con il MIT) è la </a:t>
            </a:r>
            <a:r>
              <a:rPr lang="it-IT" b="1" dirty="0"/>
              <a:t>barriera all'entrata del materiale rotabile</a:t>
            </a:r>
            <a:r>
              <a:rPr lang="it-IT" dirty="0"/>
              <a:t>. Un nuovo entrante dovrebbe investire centinaia di milioni in locomotive e carrozze prima ancora di sapere se vincerà la gara.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39040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D7FDA5-D910-D471-4784-05C97955D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100" b="1" dirty="0"/>
              <a:t>Modello: ROSCO Nazionale di Stato (Soggetto Terzo)</a:t>
            </a:r>
            <a:r>
              <a:rPr lang="it-IT" b="1" dirty="0"/>
              <a:t/>
            </a:r>
            <a:br>
              <a:rPr lang="it-IT" b="1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FE33CA-C619-AFB1-45A4-AB17EAF62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Per garantire la massima imparzialità, la ROSCO non dovrebbe essere controllata da un operatore (come accade in parte con FNM/Trenord), ma da un ente terzo, ad esempio una società controllata direttamente dal </a:t>
            </a:r>
            <a:r>
              <a:rPr lang="it-IT" b="1" dirty="0"/>
              <a:t>Ministero delle Infrastrutture e dei Trasporti (MIT)</a:t>
            </a:r>
            <a:r>
              <a:rPr lang="it-IT" dirty="0"/>
              <a:t> o tramite </a:t>
            </a:r>
            <a:r>
              <a:rPr lang="it-IT" b="1" dirty="0"/>
              <a:t>Cassa Depositi e Prestiti (CDP)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b="1" dirty="0"/>
              <a:t>Caratteristiche del Modello:</a:t>
            </a:r>
          </a:p>
          <a:p>
            <a:r>
              <a:rPr lang="it-IT" b="1" dirty="0"/>
              <a:t>Proprietà Pubblica degli Asset:</a:t>
            </a:r>
            <a:r>
              <a:rPr lang="it-IT" dirty="0"/>
              <a:t> Lo Stato acquista i treni Intercity utilizzando i fondi del bilancio nazionale o Green Bonds garantiti dallo Stato.</a:t>
            </a:r>
          </a:p>
          <a:p>
            <a:r>
              <a:rPr lang="it-IT" b="1" dirty="0"/>
              <a:t>Neutralità Competitiva:</a:t>
            </a:r>
            <a:r>
              <a:rPr lang="it-IT" dirty="0"/>
              <a:t> La ROSCO non gestisce il servizio, ma si limita a fornire i treni al vincitore della gara d'appalto.</a:t>
            </a:r>
          </a:p>
          <a:p>
            <a:r>
              <a:rPr lang="it-IT" b="1" dirty="0"/>
              <a:t>Contratti di "Net Lease":</a:t>
            </a:r>
            <a:r>
              <a:rPr lang="it-IT" dirty="0"/>
              <a:t> L'operatore paga un canone di noleggio che copre esclusivamente l'ammortamento e il costo del capitale.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29766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6A716B-AE4A-39F7-E7F8-D493B03EC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100" b="1"/>
              <a:t>Perché questo modello favorisce la contendibilità?</a:t>
            </a:r>
            <a:r>
              <a:rPr lang="it-IT" b="1"/>
              <a:t/>
            </a:r>
            <a:br>
              <a:rPr lang="it-IT" b="1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BA9DF4-F843-4CFD-8DC3-F12EBD1C9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9913"/>
            <a:ext cx="8596668" cy="470144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b="1"/>
              <a:t>A. Eliminazione del rischio "Sunk Cost"</a:t>
            </a:r>
          </a:p>
          <a:p>
            <a:r>
              <a:rPr lang="it-IT"/>
              <a:t>Un operatore straniero o un nuovo attore privato italiano (es. Italo o nuove realtà) potrebbe partecipare alla gara per i lotti Intercity senza dover acquistare la flotta. Il materiale rotabile verrebbe consegnato "chiavi in mano" dal MIT al vincitore. Alla fine del contratto (es. 10 anni), i treni tornano alla ROSCO pubblica per essere consegnati al vincitore successivo.</a:t>
            </a:r>
          </a:p>
          <a:p>
            <a:pPr marL="0" indent="0">
              <a:buNone/>
            </a:pPr>
            <a:r>
              <a:rPr lang="it-IT" b="1"/>
              <a:t>B. Standardizzazione e Interoperabilità</a:t>
            </a:r>
          </a:p>
          <a:p>
            <a:r>
              <a:rPr lang="it-IT"/>
              <a:t>La ROSCO pubblica definirebbe specifiche tecniche uniformi. Questo permetterebbe di avere una flotta moderna, interoperabile (capace di passare dalla rete AV alla rete storica) e dotata di sistemi di segnalamento standard (</a:t>
            </a:r>
            <a:r>
              <a:rPr lang="it-IT" b="1"/>
              <a:t>ERTMS</a:t>
            </a:r>
            <a:r>
              <a:rPr lang="it-IT"/>
              <a:t>), riducendo i costi di formazione del personale e di manutenzione.</a:t>
            </a:r>
          </a:p>
          <a:p>
            <a:pPr marL="0" indent="0">
              <a:buNone/>
            </a:pPr>
            <a:r>
              <a:rPr lang="it-IT" b="1"/>
              <a:t>C. Manutenzione "Full Service" affidata al Costruttore</a:t>
            </a:r>
          </a:p>
          <a:p>
            <a:r>
              <a:rPr lang="it-IT"/>
              <a:t>Seguendo l'esempio della Ruhr (RRX), la ROSCO pubblica dovrebbe firmare contratti di manutenzione di 30 anni direttamente con il costruttore (es. Hitachi, Alstom, Stadler).</a:t>
            </a:r>
          </a:p>
          <a:p>
            <a:r>
              <a:rPr lang="it-IT" b="1"/>
              <a:t>Vantaggio:</a:t>
            </a:r>
            <a:r>
              <a:rPr lang="it-IT"/>
              <a:t> L'operatore che vince la gara Intercity non deve gestire officine complesse; deve solo garantire la qualità del servizio e la condotta. Il rischio finanziario di disponibilità del treno resta in capo al costruttore.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2081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69F4B-7D16-376F-ED6F-62C68F0BB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F386F4-C30F-D9AE-7109-8A31DA422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74756"/>
          </a:xfrm>
        </p:spPr>
        <p:txBody>
          <a:bodyPr>
            <a:normAutofit/>
          </a:bodyPr>
          <a:lstStyle/>
          <a:p>
            <a:r>
              <a:rPr lang="it-IT" b="1" dirty="0"/>
              <a:t>ROSCO: il modello britannico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BEC77E-919E-EE29-4817-E071D40D3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6539"/>
            <a:ext cx="8501874" cy="5350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Come funziona il Modello</a:t>
            </a:r>
          </a:p>
          <a:p>
            <a:pPr marL="0" indent="0">
              <a:buNone/>
            </a:pPr>
            <a:r>
              <a:rPr lang="it-IT" dirty="0"/>
              <a:t>Il sistema britannico separa la proprietà dei treni dalla loro gestione operativa. Questo crea un triangolo tra tre attori principali:</a:t>
            </a:r>
          </a:p>
          <a:p>
            <a:r>
              <a:rPr lang="it-IT" dirty="0"/>
              <a:t>ROSCO: Acquista i treni dai produttori (Alstom, Hitachi, Siemens) e li affitta. </a:t>
            </a:r>
          </a:p>
          <a:p>
            <a:r>
              <a:rPr lang="it-IT" dirty="0"/>
              <a:t>TOC: (Train Operating Co.) Le società (es. Avanti West Coast) che vincono l'appalto per gestire un franchise e pagano il leasing alle ROSCO.</a:t>
            </a:r>
          </a:p>
          <a:p>
            <a:r>
              <a:rPr lang="it-IT" dirty="0"/>
              <a:t>Network Rail La società statale che possiede e gestisce l'infrastruttura. In una prima fase anche il GI era stato privatizzato, </a:t>
            </a:r>
            <a:r>
              <a:rPr lang="it-IT" dirty="0" err="1"/>
              <a:t>Railtrack</a:t>
            </a:r>
            <a:r>
              <a:rPr lang="it-IT" dirty="0"/>
              <a:t>, ma a seguito di cogenti problematiche di sicurezza, affidabilità e sostenibilità finanziaria è stato nazionalizzato già nel 2014</a:t>
            </a:r>
          </a:p>
          <a:p>
            <a:pPr marL="0" indent="0">
              <a:buNone/>
            </a:pPr>
            <a:r>
              <a:rPr lang="it-IT" dirty="0"/>
              <a:t>Perché è stato creato?</a:t>
            </a:r>
          </a:p>
          <a:p>
            <a:r>
              <a:rPr lang="it-IT" dirty="0"/>
              <a:t>L'idea del governo era che i privati potessero investire capitali consistenti  per modernizzare la flotta senza gravare sul debito pubblico (nel breve periodo), portando efficienza e concorrenza.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92213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9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3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F239270-D2BF-EA29-2D54-FB2D02CD8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r>
              <a:rPr lang="it-IT" b="1">
                <a:solidFill>
                  <a:srgbClr val="FFFFFF"/>
                </a:solidFill>
              </a:rPr>
              <a:t>Struttura dei Tassi e Finanziamento</a:t>
            </a:r>
            <a:endParaRPr lang="it-IT">
              <a:solidFill>
                <a:srgbClr val="FFFFFF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854698-1051-C7C0-EE34-D7875F9CC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it-IT" sz="1500">
                <a:solidFill>
                  <a:srgbClr val="FFFFFF"/>
                </a:solidFill>
              </a:rPr>
              <a:t>Per massimizzare l'efficienza, la ROSCO Intercity dovrebbe puntare a:</a:t>
            </a:r>
          </a:p>
          <a:p>
            <a:pPr>
              <a:lnSpc>
                <a:spcPct val="90000"/>
              </a:lnSpc>
            </a:pPr>
            <a:r>
              <a:rPr lang="it-IT" sz="1500" b="1">
                <a:solidFill>
                  <a:srgbClr val="FFFFFF"/>
                </a:solidFill>
              </a:rPr>
              <a:t>Costo del Capitale (WACC) &lt; 3%:</a:t>
            </a:r>
            <a:r>
              <a:rPr lang="it-IT" sz="1500">
                <a:solidFill>
                  <a:srgbClr val="FFFFFF"/>
                </a:solidFill>
              </a:rPr>
              <a:t> Utilizzando il rating sovrano italiano o bond garantiti da CDP, il costo del finanziamento sarebbe molto più basso rispetto a quello di un privato.</a:t>
            </a:r>
          </a:p>
          <a:p>
            <a:pPr>
              <a:lnSpc>
                <a:spcPct val="90000"/>
              </a:lnSpc>
            </a:pPr>
            <a:r>
              <a:rPr lang="it-IT" sz="1500" b="1">
                <a:solidFill>
                  <a:srgbClr val="FFFFFF"/>
                </a:solidFill>
              </a:rPr>
              <a:t>Ammortamento di Lungo Periodo:</a:t>
            </a:r>
            <a:r>
              <a:rPr lang="it-IT" sz="1500">
                <a:solidFill>
                  <a:srgbClr val="FFFFFF"/>
                </a:solidFill>
              </a:rPr>
              <a:t> Una ROSCO pubblica può permettersi ammortamenti a 30 anni, riducendo il canone annuo che l'operatore deve pagare e, di conseguenza, riducendo il sussidio che lo Stato deve versare per il Servizio Universale.</a:t>
            </a:r>
          </a:p>
          <a:p>
            <a:pPr>
              <a:lnSpc>
                <a:spcPct val="90000"/>
              </a:lnSpc>
            </a:pPr>
            <a:endParaRPr lang="it-IT" sz="150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</a:pPr>
            <a:endParaRPr lang="it-IT" sz="1500">
              <a:solidFill>
                <a:srgbClr val="FFFFFF"/>
              </a:solidFill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902C7924-DDE5-00D0-D3F0-4B567AE02C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361885"/>
              </p:ext>
            </p:extLst>
          </p:nvPr>
        </p:nvGraphicFramePr>
        <p:xfrm>
          <a:off x="757251" y="1382068"/>
          <a:ext cx="5237120" cy="4182768"/>
        </p:xfrm>
        <a:graphic>
          <a:graphicData uri="http://schemas.openxmlformats.org/drawingml/2006/table">
            <a:tbl>
              <a:tblPr/>
              <a:tblGrid>
                <a:gridCol w="1621827">
                  <a:extLst>
                    <a:ext uri="{9D8B030D-6E8A-4147-A177-3AD203B41FA5}">
                      <a16:colId xmlns:a16="http://schemas.microsoft.com/office/drawing/2014/main" val="1154339225"/>
                    </a:ext>
                  </a:extLst>
                </a:gridCol>
                <a:gridCol w="1706290">
                  <a:extLst>
                    <a:ext uri="{9D8B030D-6E8A-4147-A177-3AD203B41FA5}">
                      <a16:colId xmlns:a16="http://schemas.microsoft.com/office/drawing/2014/main" val="816251571"/>
                    </a:ext>
                  </a:extLst>
                </a:gridCol>
                <a:gridCol w="1909003">
                  <a:extLst>
                    <a:ext uri="{9D8B030D-6E8A-4147-A177-3AD203B41FA5}">
                      <a16:colId xmlns:a16="http://schemas.microsoft.com/office/drawing/2014/main" val="1691742916"/>
                    </a:ext>
                  </a:extLst>
                </a:gridCol>
              </a:tblGrid>
              <a:tr h="2831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 b="1">
                          <a:effectLst/>
                          <a:latin typeface="Google Sans Text"/>
                        </a:rPr>
                        <a:t>Fase</a:t>
                      </a:r>
                      <a:endParaRPr lang="it-IT" sz="1300">
                        <a:effectLst/>
                        <a:latin typeface="Google Sans Text"/>
                      </a:endParaRP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 b="1">
                          <a:effectLst/>
                          <a:latin typeface="Google Sans Text"/>
                        </a:rPr>
                        <a:t>Soggetto</a:t>
                      </a:r>
                      <a:endParaRPr lang="it-IT" sz="1300">
                        <a:effectLst/>
                        <a:latin typeface="Google Sans Text"/>
                      </a:endParaRP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 b="1">
                          <a:effectLst/>
                          <a:latin typeface="Google Sans Text"/>
                        </a:rPr>
                        <a:t>Azione</a:t>
                      </a:r>
                      <a:endParaRPr lang="it-IT" sz="1300">
                        <a:effectLst/>
                        <a:latin typeface="Google Sans Text"/>
                      </a:endParaRP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6684039"/>
                  </a:ext>
                </a:extLst>
              </a:tr>
              <a:tr h="6652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 b="1">
                          <a:effectLst/>
                          <a:latin typeface="Google Sans Text"/>
                        </a:rPr>
                        <a:t>Finanziamento</a:t>
                      </a:r>
                      <a:endParaRPr lang="it-IT" sz="1300">
                        <a:effectLst/>
                        <a:latin typeface="Google Sans Text"/>
                      </a:endParaRP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>
                          <a:effectLst/>
                          <a:latin typeface="Google Sans Text"/>
                        </a:rPr>
                        <a:t>MIT / CDP</a:t>
                      </a: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>
                          <a:effectLst/>
                          <a:latin typeface="Google Sans Text"/>
                        </a:rPr>
                        <a:t>Emissione Green Bonds per acquisto flotta Intercity.</a:t>
                      </a: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4656070"/>
                  </a:ext>
                </a:extLst>
              </a:tr>
              <a:tr h="8563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 b="1">
                          <a:effectLst/>
                          <a:latin typeface="Google Sans Text"/>
                        </a:rPr>
                        <a:t>Acquisto</a:t>
                      </a:r>
                      <a:endParaRPr lang="it-IT" sz="1300">
                        <a:effectLst/>
                        <a:latin typeface="Google Sans Text"/>
                      </a:endParaRP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>
                          <a:effectLst/>
                          <a:latin typeface="Google Sans Text"/>
                        </a:rPr>
                        <a:t>ROSCO Pubblica</a:t>
                      </a: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 dirty="0">
                          <a:effectLst/>
                          <a:latin typeface="Google Sans Text"/>
                        </a:rPr>
                        <a:t>Gara d'appalto per fornitura e manutenzione trentennale.</a:t>
                      </a: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4910218"/>
                  </a:ext>
                </a:extLst>
              </a:tr>
              <a:tr h="8563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 b="1">
                          <a:effectLst/>
                          <a:latin typeface="Google Sans Text"/>
                        </a:rPr>
                        <a:t>Messa a Gara</a:t>
                      </a:r>
                      <a:endParaRPr lang="it-IT" sz="1300">
                        <a:effectLst/>
                        <a:latin typeface="Google Sans Text"/>
                      </a:endParaRP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>
                          <a:effectLst/>
                          <a:latin typeface="Google Sans Text"/>
                        </a:rPr>
                        <a:t>ART / MIT</a:t>
                      </a: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>
                          <a:effectLst/>
                          <a:latin typeface="Google Sans Text"/>
                        </a:rPr>
                        <a:t>Gara per l'esercizio delle linee Intercity (es. Lotto Tirrenico, Lotto Adriatico).</a:t>
                      </a: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3719093"/>
                  </a:ext>
                </a:extLst>
              </a:tr>
              <a:tr h="8563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 b="1">
                          <a:effectLst/>
                          <a:latin typeface="Google Sans Text"/>
                        </a:rPr>
                        <a:t>Esercizio</a:t>
                      </a:r>
                      <a:endParaRPr lang="it-IT" sz="1300">
                        <a:effectLst/>
                        <a:latin typeface="Google Sans Text"/>
                      </a:endParaRP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>
                          <a:effectLst/>
                          <a:latin typeface="Google Sans Text"/>
                        </a:rPr>
                        <a:t>Vincitore Gara</a:t>
                      </a: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>
                          <a:effectLst/>
                          <a:latin typeface="Google Sans Text"/>
                        </a:rPr>
                        <a:t>Riceve i treni in noleggio, gestisce guida e servizi a bordo.</a:t>
                      </a: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6356968"/>
                  </a:ext>
                </a:extLst>
              </a:tr>
              <a:tr h="6652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 b="1">
                          <a:effectLst/>
                          <a:latin typeface="Google Sans Text"/>
                        </a:rPr>
                        <a:t>Ritorno</a:t>
                      </a:r>
                      <a:endParaRPr lang="it-IT" sz="1300">
                        <a:effectLst/>
                        <a:latin typeface="Google Sans Text"/>
                      </a:endParaRP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>
                          <a:effectLst/>
                          <a:latin typeface="Google Sans Text"/>
                        </a:rPr>
                        <a:t>ROSCO Pubblica</a:t>
                      </a: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300" dirty="0">
                          <a:effectLst/>
                          <a:latin typeface="Google Sans Text"/>
                        </a:rPr>
                        <a:t>Recupera i treni a fine concessione e li </a:t>
                      </a:r>
                      <a:r>
                        <a:rPr lang="it-IT" sz="1300" dirty="0" err="1">
                          <a:effectLst/>
                          <a:latin typeface="Google Sans Text"/>
                        </a:rPr>
                        <a:t>ri</a:t>
                      </a:r>
                      <a:r>
                        <a:rPr lang="it-IT" sz="1300" dirty="0">
                          <a:effectLst/>
                          <a:latin typeface="Google Sans Text"/>
                        </a:rPr>
                        <a:t>-assegna.</a:t>
                      </a:r>
                    </a:p>
                  </a:txBody>
                  <a:tcPr marL="63368" marR="63368" marT="31684" marB="3168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5255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9588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AEC6B-A516-B7D0-8367-DC61BBAD1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7E044B-684F-FA34-083D-5D0C0DC79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74756"/>
          </a:xfrm>
        </p:spPr>
        <p:txBody>
          <a:bodyPr>
            <a:normAutofit/>
          </a:bodyPr>
          <a:lstStyle/>
          <a:p>
            <a:r>
              <a:rPr lang="it-IT" b="1" dirty="0"/>
              <a:t>ROSCO: il modello britannico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269EEA-392E-5A10-CC7D-47089E501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40737"/>
            <a:ext cx="9190943" cy="54858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Il Ciclo di Vita del Leasing</a:t>
            </a:r>
          </a:p>
          <a:p>
            <a:r>
              <a:rPr lang="it-IT" dirty="0"/>
              <a:t> 1. Acquisto: la ROSCO finanzia l'acquisto di nuovi treni (spesso con contratti di durata anche trentennale).</a:t>
            </a:r>
          </a:p>
          <a:p>
            <a:r>
              <a:rPr lang="it-IT" dirty="0"/>
              <a:t> 2. Leasing: La TOC firma un contratto di leasing per la durata della sua concessione (solitamente 7-10 anni).</a:t>
            </a:r>
          </a:p>
          <a:p>
            <a:r>
              <a:rPr lang="it-IT" dirty="0"/>
              <a:t> 3. Manutenzione: Le ROSCO sono generalmente responsabili della manutenzione straordinaria e di maggior impatto, mentre la TOC si occupa della manutenzione corrente ed ordinaria.</a:t>
            </a:r>
          </a:p>
          <a:p>
            <a:r>
              <a:rPr lang="it-IT" dirty="0"/>
              <a:t> 4. Re-impiego: Alla scadenza di una concessione, se la nuova TOC richiede treni diversi, la ROSCO deve trovare un altro cliente per i suoi treni "usati".</a:t>
            </a:r>
          </a:p>
          <a:p>
            <a:pPr marL="0" indent="0">
              <a:buNone/>
            </a:pPr>
            <a:r>
              <a:rPr lang="it-IT" dirty="0"/>
              <a:t>Attualmente il sistema ferroviario britannico è in una fase di transizione verso la creazione di Great British Railways (GBR), un nuovo ente statale che dovrebbe reintegrare le TOC con il Gestore dell’Infrastruttura, pur mantenendo (almeno inizialmente e per i rotabili ad oggi esistenti) il ruolo delle esistenti Rosco nella proprietà del materiale rotabile.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28813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474A3-CE08-C387-E44C-C7CBE1F64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4BA732-0FA8-F379-E271-800AF0039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74756"/>
          </a:xfrm>
        </p:spPr>
        <p:txBody>
          <a:bodyPr>
            <a:normAutofit fontScale="90000"/>
          </a:bodyPr>
          <a:lstStyle/>
          <a:p>
            <a:r>
              <a:rPr lang="it-IT" dirty="0"/>
              <a:t>Il modello ROSCO è oggetto di continuo dibattito politico nel Regno Unito:</a:t>
            </a:r>
            <a:br>
              <a:rPr lang="it-IT" dirty="0"/>
            </a:b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3D54F1-36F8-0454-CE7A-B3CE3DE56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02051"/>
            <a:ext cx="8501874" cy="49245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Vantaggi</a:t>
            </a:r>
          </a:p>
          <a:p>
            <a:r>
              <a:rPr lang="it-IT" dirty="0"/>
              <a:t> Modernizzazione rapida: ha permesso di sostituire treni obsoleti degli anni '70 con convogli moderni e tecnologici.</a:t>
            </a:r>
          </a:p>
          <a:p>
            <a:r>
              <a:rPr lang="it-IT" dirty="0"/>
              <a:t>Rischio finanziario: le ROSCO si assumono il rischio del valore residuo del treno a lungo termine. </a:t>
            </a:r>
          </a:p>
          <a:p>
            <a:pPr marL="0" indent="0">
              <a:buNone/>
            </a:pPr>
            <a:r>
              <a:rPr lang="it-IT" dirty="0"/>
              <a:t>Svantaggi</a:t>
            </a:r>
          </a:p>
          <a:p>
            <a:r>
              <a:rPr lang="it-IT" dirty="0"/>
              <a:t>Costi elevati: parte significativa del prezzo del biglietto (e dei sussidi statali) finisce nei profitti delle ROSCO sotto forma di canoni di leasing.</a:t>
            </a:r>
          </a:p>
          <a:p>
            <a:r>
              <a:rPr lang="it-IT" dirty="0"/>
              <a:t>Mancanza di concorrenza: essendoci pochi grandi attori, molti criticano le ROSCO per aver creato un oligopolio che garantisce loro profitti sicuri con rischi minimi.</a:t>
            </a:r>
          </a:p>
          <a:p>
            <a:r>
              <a:rPr lang="it-IT" dirty="0"/>
              <a:t>Frammentazione: il sistema è considerato da alcuni eccessivamente complesso e burocratico rispetto a modelli europei più integrati</a:t>
            </a:r>
          </a:p>
        </p:txBody>
      </p:sp>
    </p:spTree>
    <p:extLst>
      <p:ext uri="{BB962C8B-B14F-4D97-AF65-F5344CB8AC3E}">
        <p14:creationId xmlns:p14="http://schemas.microsoft.com/office/powerpoint/2010/main" val="3762125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4824A-FE57-6809-7DCC-142DDB270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3208A2-78A0-CCD0-8C59-D30DEECF3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8928393" cy="974756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RoSCo dell’agenzia della mobilità: il caso RRX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263195-715A-1CF5-DECE-642658234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4356"/>
            <a:ext cx="8501874" cy="504227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/>
              <a:t>Il progetto </a:t>
            </a:r>
            <a:r>
              <a:rPr lang="it-IT" b="1" dirty="0"/>
              <a:t>Rhein-Ruhr-Express (RRX)</a:t>
            </a:r>
            <a:r>
              <a:rPr lang="it-IT" dirty="0"/>
              <a:t> rappresenta uno dei modelli più innovativi in Europa per quanto riguarda la gestione del materiale rotabile, distaccandosi nettamente dal possesso diretto da parte degli operatori ferroviari.</a:t>
            </a:r>
          </a:p>
          <a:p>
            <a:pPr>
              <a:buNone/>
            </a:pPr>
            <a:r>
              <a:rPr lang="it-IT" dirty="0"/>
              <a:t>Nel contesto tedesco, le </a:t>
            </a:r>
            <a:r>
              <a:rPr lang="it-IT" b="1" dirty="0"/>
              <a:t>Rolling Stock Companies (ROSCO)</a:t>
            </a:r>
            <a:r>
              <a:rPr lang="it-IT" dirty="0"/>
              <a:t> agiscono spesso sotto l'egida delle autorità pubbliche locali (Agenzie della Mobilità). </a:t>
            </a:r>
          </a:p>
          <a:p>
            <a:pPr>
              <a:buNone/>
            </a:pPr>
            <a:r>
              <a:rPr lang="it-IT" sz="2000" b="1" dirty="0">
                <a:solidFill>
                  <a:schemeClr val="accent1"/>
                </a:solidFill>
              </a:rPr>
              <a:t>Il Modello di Governance: La ROSCO Pubblica</a:t>
            </a:r>
          </a:p>
          <a:p>
            <a:r>
              <a:rPr lang="it-IT" dirty="0"/>
              <a:t>A differenza del modello britannico (dove le ROSCO sono entità private), il progetto RRX è guidato da un consorzio di autorità del trasporto pubblico (ZVM, VRR, NWL, NVV e SPNV-Nord).</a:t>
            </a:r>
          </a:p>
          <a:p>
            <a:r>
              <a:rPr lang="it-IT" b="1" dirty="0"/>
              <a:t>Proprietà Pubblica:</a:t>
            </a:r>
            <a:r>
              <a:rPr lang="it-IT" dirty="0"/>
              <a:t> Le agenzie della mobilità acquistano i treni direttamente. Questo permette loro di beneficiare di tassi di interesse agevolati (tipici degli enti pubblici) rispetto ai finanziamenti privati.</a:t>
            </a:r>
          </a:p>
          <a:p>
            <a:r>
              <a:rPr lang="it-IT" b="1" dirty="0"/>
              <a:t>Separazione tra Proprietà ed Esercizio:</a:t>
            </a:r>
            <a:r>
              <a:rPr lang="it-IT" dirty="0"/>
              <a:t> Il materiale rotabile appartiene alle autorità pubbliche, che poi lo "affittano" e lo mettono a disposizione dell'operatore ferroviario che vince la gara d'appalto per il servizio (come National Express o DB Regio).</a:t>
            </a:r>
          </a:p>
          <a:p>
            <a:pPr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DC6479E-AAEE-3E65-C91F-929D51828227}"/>
              </a:ext>
            </a:extLst>
          </p:cNvPr>
          <p:cNvSpPr txBox="1"/>
          <p:nvPr/>
        </p:nvSpPr>
        <p:spPr>
          <a:xfrm>
            <a:off x="3051018" y="1861603"/>
            <a:ext cx="61020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15284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1870A-4A3C-AD63-26F3-605B66B54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30C8F4-2AC9-73E4-92F2-48D409BE1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8928393" cy="974756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RoSCo dell’agenzia della mobilità: il caso RRX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0FCEA8-19CC-FC03-A67A-363992CF4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4356"/>
            <a:ext cx="8501874" cy="5042278"/>
          </a:xfrm>
        </p:spPr>
        <p:txBody>
          <a:bodyPr>
            <a:normAutofit/>
          </a:bodyPr>
          <a:lstStyle/>
          <a:p>
            <a:pPr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1B6CE7E-6EA3-1C0F-5ECB-935882802CA0}"/>
              </a:ext>
            </a:extLst>
          </p:cNvPr>
          <p:cNvSpPr txBox="1"/>
          <p:nvPr/>
        </p:nvSpPr>
        <p:spPr>
          <a:xfrm>
            <a:off x="3051018" y="1861603"/>
            <a:ext cx="61020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3045259-2F51-21AF-03FC-23475C18C11F}"/>
              </a:ext>
            </a:extLst>
          </p:cNvPr>
          <p:cNvSpPr txBox="1"/>
          <p:nvPr/>
        </p:nvSpPr>
        <p:spPr>
          <a:xfrm>
            <a:off x="703489" y="1520455"/>
            <a:ext cx="8475720" cy="4662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chemeClr val="accent1"/>
                </a:solidFill>
              </a:rPr>
              <a:t>Il Ruolo Tecnico e la Manutenzione</a:t>
            </a:r>
          </a:p>
          <a:p>
            <a:endParaRPr lang="it-IT" dirty="0"/>
          </a:p>
          <a:p>
            <a:r>
              <a:rPr lang="it-IT" dirty="0"/>
              <a:t>Uno degli aspetti distintivi del modello RRX come ROSCO è il contratto di Manutenzione a Lungo Termine.</a:t>
            </a:r>
          </a:p>
          <a:p>
            <a:endParaRPr lang="it-IT" dirty="0"/>
          </a:p>
          <a:p>
            <a:pPr marL="34290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Il </a:t>
            </a:r>
            <a:r>
              <a:rPr lang="it-IT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Contratto con il Produttore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Quando le autorità hanno ordinato i treni (nel caso specifico a Siemens </a:t>
            </a:r>
            <a:r>
              <a:rPr lang="it-IT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Mobility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), non hanno acquistato solo i veicoli, ma anche 30 anni di manutenzione garantita.</a:t>
            </a:r>
          </a:p>
          <a:p>
            <a:pPr marL="34290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it-IT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Garanzia della Disponibilità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Siemens è responsabile non solo di riparare i treni, ma di garantirne la disponibilità operativa quotidiana. Se un treno non è disponibile, il rischio finanziario ricade sul costruttore, non sull'operatore del servizio.</a:t>
            </a:r>
          </a:p>
          <a:p>
            <a:pPr marL="34290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it-IT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Manutenzione Predittiva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Siemens utilizza un centro di monitoraggio digitale (il </a:t>
            </a:r>
            <a:r>
              <a:rPr lang="it-IT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Mobility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Data Services Center) per prevedere i guasti prima che accadano, ottimizzando il ciclo di vita del rotabile.</a:t>
            </a:r>
          </a:p>
        </p:txBody>
      </p:sp>
    </p:spTree>
    <p:extLst>
      <p:ext uri="{BB962C8B-B14F-4D97-AF65-F5344CB8AC3E}">
        <p14:creationId xmlns:p14="http://schemas.microsoft.com/office/powerpoint/2010/main" val="2280403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F10718-F299-1CF7-F3E3-C1DCB5852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023862" cy="757473"/>
          </a:xfrm>
        </p:spPr>
        <p:txBody>
          <a:bodyPr/>
          <a:lstStyle/>
          <a:p>
            <a:r>
              <a:rPr lang="it-IT" b="1" dirty="0"/>
              <a:t>RoSCo dell’agenzia della mobilità: il caso RRX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C116F7F-C010-35E1-0854-69E4B94F1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216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sz="2000" b="1" dirty="0">
                <a:solidFill>
                  <a:schemeClr val="accent1"/>
                </a:solidFill>
              </a:rPr>
              <a:t>Obiettivi Strategici del Modello RRX</a:t>
            </a:r>
          </a:p>
          <a:p>
            <a:pPr>
              <a:buNone/>
            </a:pPr>
            <a:r>
              <a:rPr lang="it-IT" dirty="0"/>
              <a:t>L'adozione di questo schema da parte delle agenzie tedesche mira a risolvere diversi problemi critici del settore:</a:t>
            </a:r>
          </a:p>
          <a:p>
            <a:pPr>
              <a:buFont typeface="+mj-lt"/>
              <a:buAutoNum type="arabicPeriod"/>
            </a:pPr>
            <a:r>
              <a:rPr lang="it-IT" b="1" dirty="0"/>
              <a:t>Riduzione delle Barriere all'Entrata:</a:t>
            </a:r>
            <a:r>
              <a:rPr lang="it-IT" dirty="0"/>
              <a:t> se un nuovo operatore volesse partecipare a una gara per una serie di servizi, non deve più preoccuparsi di investire centinaia di milioni in nuovi treni. Questo aumenta la concorrenza e riduce i costi per il contribuente.</a:t>
            </a:r>
          </a:p>
          <a:p>
            <a:pPr>
              <a:buFont typeface="+mj-lt"/>
              <a:buAutoNum type="arabicPeriod"/>
            </a:pPr>
            <a:r>
              <a:rPr lang="it-IT" b="1" dirty="0"/>
              <a:t>Standardizzazione della Flotta:</a:t>
            </a:r>
            <a:r>
              <a:rPr lang="it-IT" dirty="0"/>
              <a:t> Tutti i treni sulla rete RRX sono identici (Siemens Desiro HC). Questo semplifica la logistica, la formazione del personale e la gestione dei pezzi di ricambio.</a:t>
            </a:r>
          </a:p>
          <a:p>
            <a:pPr>
              <a:buFont typeface="+mj-lt"/>
              <a:buAutoNum type="arabicPeriod"/>
            </a:pPr>
            <a:r>
              <a:rPr lang="it-IT" b="1" dirty="0"/>
              <a:t>Qualità Omogenea:</a:t>
            </a:r>
            <a:r>
              <a:rPr lang="it-IT" dirty="0"/>
              <a:t> L'autorità pubblica ha il controllo totale sugli standard di comfort (Wi-Fi, prese elettriche, accessibilità) per tutta la durata del contratto, indipendentemente da quale operatore stia effettivamente operando i treni in quel momento.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92250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95F8FE-FB58-0820-348C-F6CA7778F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9576FE-550E-57F1-CEEC-DD08B2E6C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8928393" cy="974756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RoSCo dell’agenzia della mobilità: il caso RRX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47BBE0-F10F-2DD6-DCF7-7E3F29F96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4356"/>
            <a:ext cx="8501874" cy="5042278"/>
          </a:xfrm>
        </p:spPr>
        <p:txBody>
          <a:bodyPr>
            <a:normAutofit/>
          </a:bodyPr>
          <a:lstStyle/>
          <a:p>
            <a:pPr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F056626-B7EB-A22A-2710-A39ED1129F9E}"/>
              </a:ext>
            </a:extLst>
          </p:cNvPr>
          <p:cNvSpPr txBox="1"/>
          <p:nvPr/>
        </p:nvSpPr>
        <p:spPr>
          <a:xfrm>
            <a:off x="3051018" y="1861603"/>
            <a:ext cx="61020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A251C20-2328-356F-D10E-9AF0FD139BD5}"/>
              </a:ext>
            </a:extLst>
          </p:cNvPr>
          <p:cNvSpPr txBox="1"/>
          <p:nvPr/>
        </p:nvSpPr>
        <p:spPr>
          <a:xfrm>
            <a:off x="690411" y="1485750"/>
            <a:ext cx="8475720" cy="4791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it-IT" sz="2000" b="1" dirty="0">
                <a:solidFill>
                  <a:schemeClr val="accent1"/>
                </a:solidFill>
              </a:rPr>
              <a:t>Il Finanziamento: Il ruolo della BEI e di NRW.BANK</a:t>
            </a:r>
          </a:p>
          <a:p>
            <a:pPr marL="34290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Il progetto RRX è stato sostenuto da un'architettura finanziaria massiccia che ha permesso di raccogliere circa 1,7 miliardi di euro per la sola flotta (84 treni Siemens Desiro HC).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it-IT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Prestiti Agevolati della BEI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La Banca Europea per gli Investimenti ha fornito prestiti diretti (es. un primo lotto da 340-450 milioni di euro) alle autorità di trasporto locali. Poiché il beneficiario è un ente pubblico, il tasso di interesse è drasticamente inferiore rispetto a quello che otterrebbe un operatore privato.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it-IT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Supporto di NRW.BANK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La banca di sviluppo della Renania Settentrionale-Vestfalia agisce come co-finanziatore, garantendo la copertura dei rischi di lungo periodo e fornendo liquidità per i pagamenti anticipati al costruttore.</a:t>
            </a:r>
          </a:p>
          <a:p>
            <a:pPr marL="342900" lvl="0" indent="-3429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charset="2"/>
              <a:buChar char=""/>
            </a:pPr>
            <a:r>
              <a:rPr lang="it-IT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Green Lease e Tassonomia UE</a:t>
            </a:r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il modello è stato aggiornato per includere strutture di Green Lease (leasing verde) che rispettano i criteri di sostenibilità dell'Unione Europea, rendendo il debito ancora più economico.</a:t>
            </a:r>
          </a:p>
        </p:txBody>
      </p:sp>
    </p:spTree>
    <p:extLst>
      <p:ext uri="{BB962C8B-B14F-4D97-AF65-F5344CB8AC3E}">
        <p14:creationId xmlns:p14="http://schemas.microsoft.com/office/powerpoint/2010/main" val="3199268772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4261</Words>
  <Application>Microsoft Office PowerPoint</Application>
  <PresentationFormat>Widescreen</PresentationFormat>
  <Paragraphs>242</Paragraphs>
  <Slides>30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38" baseType="lpstr">
      <vt:lpstr>Arial</vt:lpstr>
      <vt:lpstr>Calibri</vt:lpstr>
      <vt:lpstr>Google Sans Text</vt:lpstr>
      <vt:lpstr>Times New Roman</vt:lpstr>
      <vt:lpstr>Trebuchet MS</vt:lpstr>
      <vt:lpstr>Wingdings</vt:lpstr>
      <vt:lpstr>Wingdings 3</vt:lpstr>
      <vt:lpstr>Sfaccettatura</vt:lpstr>
      <vt:lpstr>Audizione informale, nell'ambito dell'esame dell'Atto del Governo n. 397, Documento strategico pluriennale della mobilità ferroviaria di passeggeri e merci  Le RoSCo </vt:lpstr>
      <vt:lpstr>ROSCO (Rolling Stock Operating Companies)</vt:lpstr>
      <vt:lpstr>ROSCO: il modello britannico</vt:lpstr>
      <vt:lpstr>ROSCO: il modello britannico</vt:lpstr>
      <vt:lpstr>Il modello ROSCO è oggetto di continuo dibattito politico nel Regno Unito: </vt:lpstr>
      <vt:lpstr>RoSCo dell’agenzia della mobilità: il caso RRX</vt:lpstr>
      <vt:lpstr>RoSCo dell’agenzia della mobilità: il caso RRX</vt:lpstr>
      <vt:lpstr>RoSCo dell’agenzia della mobilità: il caso RRX</vt:lpstr>
      <vt:lpstr>RoSCo dell’agenzia della mobilità: il caso RRX</vt:lpstr>
      <vt:lpstr>RoSCo dell’agenzia della mobilità: il caso RRX</vt:lpstr>
      <vt:lpstr>RoSCo dell’agenzia della mobilità: il caso RRX</vt:lpstr>
      <vt:lpstr>RoSCo dell’agenzia della mobilità: il caso RRX</vt:lpstr>
      <vt:lpstr>Il Rhein-Ruhr-Express non è solo un "treno", ma un sistema finanziario e operativo. In qualità di ROSCO gestita da agenzie della mobilità, garantisce che l'infrastruttura mobile rimanga un bene pubblico, ottimizzando i costi tramite la digitalizzazione della manutenzione e favorendo la competizione tra gli operatori. </vt:lpstr>
      <vt:lpstr>Vantaggi Strategici Rispetto al Modello Privato (UK) </vt:lpstr>
      <vt:lpstr>Rosco in Italia: il caso Lombardia</vt:lpstr>
      <vt:lpstr>Rosco in Italia: il caso Lombardia</vt:lpstr>
      <vt:lpstr>Rosco in Italia: il caso Lombardia; i vantaggi di questo modello</vt:lpstr>
      <vt:lpstr>I contratti di locazione (o leasing operativo) tra Ferrovienord (proprietaria del materiale rotabile) e Trenord (operatore ferroviario) sono l'architrave del modello ROSCO lombardo. Questi accordi sono definiti tecnicamente come Contratti di Noleggio di Materiale Rotabile </vt:lpstr>
      <vt:lpstr>La Manutenzione: Una Responsabilità Divisa </vt:lpstr>
      <vt:lpstr>Clausole di Disponibilità e Penali</vt:lpstr>
      <vt:lpstr>Il Ruolo di Regione Lombardia come Garante </vt:lpstr>
      <vt:lpstr>Clausola di "Reversibilità" degli Asset </vt:lpstr>
      <vt:lpstr>Le ROSCO Britanniche: Rendimento del Capitale di Rischio </vt:lpstr>
      <vt:lpstr>Ferrovienord (Modello Lombardo): Rendimento di Servizio </vt:lpstr>
      <vt:lpstr>Tabella Comparativa dei Parametri Finanziari</vt:lpstr>
      <vt:lpstr>Conseguenze sui Costi del Sistema</vt:lpstr>
      <vt:lpstr>La Rosco nazionale?</vt:lpstr>
      <vt:lpstr>Modello: ROSCO Nazionale di Stato (Soggetto Terzo) </vt:lpstr>
      <vt:lpstr>Perché questo modello favorisce la contendibilità? </vt:lpstr>
      <vt:lpstr>Struttura dei Tassi e Finanziamento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Audizione informale, nell'ambito dell'esame dell'Atto del Governo n. 397, Documento strategico pluriennale della mobilità ferroviaria di passeggeri e merci  Le RoSCo </dc:title>
  <dc:creator>Bogdan Fratini</dc:creator>
  <cp:lastModifiedBy>Cdd</cp:lastModifiedBy>
  <cp:revision>2</cp:revision>
  <dcterms:created xsi:type="dcterms:W3CDTF">2026-04-27T09:56:48Z</dcterms:created>
  <dcterms:modified xsi:type="dcterms:W3CDTF">2026-04-27T14:32:13Z</dcterms:modified>
</cp:coreProperties>
</file>