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5.xml" ContentType="application/vnd.openxmlformats-officedocument.presentationml.tags+xml"/>
  <Override PartName="/ppt/charts/chart2.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7" r:id="rId5"/>
    <p:sldId id="520" r:id="rId6"/>
    <p:sldId id="258" r:id="rId7"/>
    <p:sldId id="538" r:id="rId8"/>
    <p:sldId id="277" r:id="rId9"/>
    <p:sldId id="263" r:id="rId10"/>
    <p:sldId id="524" r:id="rId11"/>
    <p:sldId id="536" r:id="rId12"/>
    <p:sldId id="267" r:id="rId13"/>
    <p:sldId id="268" r:id="rId14"/>
    <p:sldId id="531" r:id="rId15"/>
    <p:sldId id="533" r:id="rId16"/>
    <p:sldId id="537" r:id="rId17"/>
    <p:sldId id="542" r:id="rId18"/>
    <p:sldId id="534" r:id="rId19"/>
    <p:sldId id="530" r:id="rId20"/>
    <p:sldId id="543" r:id="rId21"/>
    <p:sldId id="526" r:id="rId22"/>
    <p:sldId id="535" r:id="rId23"/>
    <p:sldId id="273" r:id="rId24"/>
    <p:sldId id="275" r:id="rId25"/>
    <p:sldId id="265" r:id="rId26"/>
    <p:sldId id="280" r:id="rId27"/>
    <p:sldId id="279" r:id="rId28"/>
    <p:sldId id="281" r:id="rId29"/>
  </p:sldIdLst>
  <p:sldSz cx="12192000" cy="6858000"/>
  <p:notesSz cx="6858000" cy="9144000"/>
  <p:custDataLst>
    <p:tags r:id="rId32"/>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343E0C6-1EE3-4FDF-898E-428C316CB53B}">
          <p14:sldIdLst>
            <p14:sldId id="257"/>
            <p14:sldId id="520"/>
            <p14:sldId id="258"/>
            <p14:sldId id="538"/>
            <p14:sldId id="277"/>
            <p14:sldId id="263"/>
            <p14:sldId id="524"/>
            <p14:sldId id="536"/>
            <p14:sldId id="267"/>
            <p14:sldId id="268"/>
            <p14:sldId id="531"/>
            <p14:sldId id="533"/>
            <p14:sldId id="537"/>
            <p14:sldId id="542"/>
            <p14:sldId id="534"/>
            <p14:sldId id="530"/>
            <p14:sldId id="543"/>
            <p14:sldId id="526"/>
            <p14:sldId id="535"/>
            <p14:sldId id="273"/>
            <p14:sldId id="275"/>
            <p14:sldId id="265"/>
            <p14:sldId id="280"/>
            <p14:sldId id="279"/>
            <p14:sldId id="281"/>
          </p14:sldIdLst>
        </p14:section>
      </p14:sectionLst>
    </p:ext>
    <p:ext uri="{EFAFB233-063F-42B5-8137-9DF3F51BA10A}">
      <p15:sldGuideLst xmlns:p15="http://schemas.microsoft.com/office/powerpoint/2012/main">
        <p15:guide id="1" orient="horz" pos="482" userDrawn="1">
          <p15:clr>
            <a:srgbClr val="A4A3A4"/>
          </p15:clr>
        </p15:guide>
        <p15:guide id="2" pos="3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0BA454-941B-21F2-4E3E-9B94BF2A0659}" name="Tretto, Alessandra" initials="TA" userId="S::atretto@KPMG.IT::19a4661e-2b97-4bdb-b8d3-0575791108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8E1"/>
    <a:srgbClr val="CFD5EA"/>
    <a:srgbClr val="E9EBF5"/>
    <a:srgbClr val="4472C4"/>
    <a:srgbClr val="ECECEC"/>
    <a:srgbClr val="E8E8E8"/>
    <a:srgbClr val="F2F2F2"/>
    <a:srgbClr val="2F5597"/>
    <a:srgbClr val="8F9BB1"/>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8C7F9-4EA9-4F23-9211-01AC917A23CF}" v="241" dt="2023-07-11T14:58:13.512"/>
    <p1510:client id="{4D1F6E1C-A75B-432A-927A-B8AF06A337DB}" v="28" dt="2023-07-11T15:03:58.163"/>
    <p1510:client id="{5FA7C377-E120-473F-8EBD-593700710E25}" v="266" dt="2023-07-11T15:03:23.696"/>
    <p1510:client id="{702D438C-4D1F-4A88-85EE-E1170B96B03B}" v="440" dt="2023-07-11T12:18:27.100"/>
    <p1510:client id="{8872C2AC-63B4-40BC-91CF-9EEDDE7253D1}" v="540" dt="2023-07-11T14:57:03.942"/>
    <p1510:client id="{E385D929-D7AA-4A34-974A-53671BB8424F}" v="61" dt="2023-07-11T14:17:31.799"/>
    <p1510:client id="{FE134E6D-422D-4362-94A9-FF9FC254D9D0}" v="1" dt="2023-07-10T20:50:23.26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24" d="100"/>
          <a:sy n="124" d="100"/>
        </p:scale>
        <p:origin x="640" y="168"/>
      </p:cViewPr>
      <p:guideLst>
        <p:guide orient="horz" pos="482"/>
        <p:guide pos="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id-ID"/>
          </a:p>
        </c:rich>
      </c:tx>
      <c:overlay val="1"/>
    </c:title>
    <c:autoTitleDeleted val="0"/>
    <c:plotArea>
      <c:layout>
        <c:manualLayout>
          <c:layoutTarget val="inner"/>
          <c:xMode val="edge"/>
          <c:yMode val="edge"/>
          <c:x val="7.4892062835519496E-2"/>
          <c:y val="5.0003142708499775E-3"/>
          <c:w val="0.98380382994786619"/>
          <c:h val="0.79096654595266314"/>
        </c:manualLayout>
      </c:layout>
      <c:doughnutChart>
        <c:varyColors val="1"/>
        <c:ser>
          <c:idx val="0"/>
          <c:order val="0"/>
          <c:spPr>
            <a:solidFill>
              <a:srgbClr val="42A3E8"/>
            </a:solidFill>
            <a:ln w="12700" cap="flat">
              <a:noFill/>
              <a:miter lim="400000"/>
            </a:ln>
            <a:effectLst/>
          </c:spPr>
          <c:dPt>
            <c:idx val="0"/>
            <c:bubble3D val="0"/>
            <c:spPr>
              <a:solidFill>
                <a:schemeClr val="bg2"/>
              </a:solidFill>
              <a:ln w="12700" cap="flat">
                <a:noFill/>
                <a:miter lim="400000"/>
              </a:ln>
              <a:effectLst/>
            </c:spPr>
            <c:extLst>
              <c:ext xmlns:c16="http://schemas.microsoft.com/office/drawing/2014/chart" uri="{C3380CC4-5D6E-409C-BE32-E72D297353CC}">
                <c16:uniqueId val="{00000001-B642-4E27-A948-312B9CA318DC}"/>
              </c:ext>
            </c:extLst>
          </c:dPt>
          <c:dPt>
            <c:idx val="1"/>
            <c:bubble3D val="0"/>
            <c:spPr>
              <a:solidFill>
                <a:srgbClr val="00338D"/>
              </a:solidFill>
              <a:ln w="25400" cap="flat">
                <a:noFill/>
                <a:prstDash val="solid"/>
                <a:miter lim="400000"/>
              </a:ln>
              <a:effectLst/>
            </c:spPr>
            <c:extLst>
              <c:ext xmlns:c16="http://schemas.microsoft.com/office/drawing/2014/chart" uri="{C3380CC4-5D6E-409C-BE32-E72D297353CC}">
                <c16:uniqueId val="{00000003-B642-4E27-A948-312B9CA318DC}"/>
              </c:ext>
            </c:extLst>
          </c:dPt>
          <c:val>
            <c:numRef>
              <c:f>Sheet1!$B$2:$C$2</c:f>
              <c:numCache>
                <c:formatCode>General</c:formatCode>
                <c:ptCount val="2"/>
                <c:pt idx="0">
                  <c:v>76</c:v>
                </c:pt>
                <c:pt idx="1">
                  <c:v>18</c:v>
                </c:pt>
              </c:numCache>
            </c:numRef>
          </c:val>
          <c:extLst>
            <c:ext xmlns:c15="http://schemas.microsoft.com/office/drawing/2012/chart" uri="{02D57815-91ED-43cb-92C2-25804820EDAC}">
              <c15:filteredSeriesTitle>
                <c15:tx>
                  <c:strRef>
                    <c:extLst xmlns:c16="http://schemas.microsoft.com/office/drawing/2014/char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2008</c:v>
                      </c:pt>
                      <c:pt idx="1">
                        <c:v>2012</c:v>
                      </c:pt>
                    </c:strCache>
                  </c:strRef>
                </c15:cat>
              </c15:filteredCategoryTitle>
            </c:ext>
            <c:ext xmlns:c16="http://schemas.microsoft.com/office/drawing/2014/chart" uri="{C3380CC4-5D6E-409C-BE32-E72D297353CC}">
              <c16:uniqueId val="{00000004-B642-4E27-A948-312B9CA318DC}"/>
            </c:ext>
          </c:extLst>
        </c:ser>
        <c:dLbls>
          <c:showLegendKey val="0"/>
          <c:showVal val="0"/>
          <c:showCatName val="0"/>
          <c:showSerName val="0"/>
          <c:showPercent val="0"/>
          <c:showBubbleSize val="0"/>
          <c:showLeaderLines val="0"/>
        </c:dLbls>
        <c:firstSliceAng val="0"/>
        <c:holeSize val="81"/>
      </c:doughnutChart>
      <c:spPr>
        <a:noFill/>
        <a:ln w="12700" cap="flat">
          <a:noFill/>
          <a:miter lim="400000"/>
        </a:ln>
        <a:effectLst/>
      </c:spPr>
    </c:plotArea>
    <c:plotVisOnly val="1"/>
    <c:dispBlanksAs val="gap"/>
    <c:showDLblsOverMax val="1"/>
  </c:chart>
  <c:spPr>
    <a:noFill/>
    <a:ln>
      <a:noFill/>
    </a:ln>
    <a:effectLst/>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3606563136905437"/>
          <c:y val="0.26135582963055465"/>
          <c:w val="0.36284119783182456"/>
          <c:h val="0.54573745612349112"/>
        </c:manualLayout>
      </c:layout>
      <c:doughnutChart>
        <c:varyColors val="1"/>
        <c:ser>
          <c:idx val="0"/>
          <c:order val="0"/>
          <c:tx>
            <c:strRef>
              <c:f>Foglio1!$B$1</c:f>
              <c:strCache>
                <c:ptCount val="1"/>
                <c:pt idx="0">
                  <c:v>Vendite</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05AC-4D21-A5DE-5A14CFAB5952}"/>
              </c:ext>
            </c:extLst>
          </c:dPt>
          <c:cat>
            <c:strRef>
              <c:f>Foglio1!$A$2:$A$3</c:f>
              <c:strCache>
                <c:ptCount val="2"/>
                <c:pt idx="0">
                  <c:v>Altri costi</c:v>
                </c:pt>
                <c:pt idx="1">
                  <c:v>Costi del personale</c:v>
                </c:pt>
              </c:strCache>
            </c:strRef>
          </c:cat>
          <c:val>
            <c:numRef>
              <c:f>Foglio1!$B$2:$B$3</c:f>
              <c:numCache>
                <c:formatCode>General</c:formatCode>
                <c:ptCount val="2"/>
                <c:pt idx="0">
                  <c:v>210000000</c:v>
                </c:pt>
                <c:pt idx="1">
                  <c:v>130000000</c:v>
                </c:pt>
              </c:numCache>
            </c:numRef>
          </c:val>
          <c:extLst>
            <c:ext xmlns:c16="http://schemas.microsoft.com/office/drawing/2014/chart" uri="{C3380CC4-5D6E-409C-BE32-E72D297353CC}">
              <c16:uniqueId val="{00000000-05AC-4D21-A5DE-5A14CFAB595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AE3F3">
        <a:alpha val="23137"/>
      </a:srgbClr>
    </a:solidFill>
    <a:ln>
      <a:solidFill>
        <a:srgbClr val="8FAADC"/>
      </a:solidFill>
    </a:ln>
    <a:effectLst/>
  </c:spPr>
  <c:txPr>
    <a:bodyPr/>
    <a:lstStyle/>
    <a:p>
      <a:pPr>
        <a:defRPr/>
      </a:pPr>
      <a:endParaRPr lang="it-IT"/>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0.15218</cdr:x>
      <cdr:y>0.22817</cdr:y>
    </cdr:from>
    <cdr:to>
      <cdr:x>0.87021</cdr:x>
      <cdr:y>0.53786</cdr:y>
    </cdr:to>
    <cdr:sp macro="" textlink="">
      <cdr:nvSpPr>
        <cdr:cNvPr id="2" name="Rettangolo 1">
          <a:extLst xmlns:a="http://schemas.openxmlformats.org/drawingml/2006/main">
            <a:ext uri="{FF2B5EF4-FFF2-40B4-BE49-F238E27FC236}">
              <a16:creationId xmlns:a16="http://schemas.microsoft.com/office/drawing/2014/main" id="{C72C11D8-4141-D291-1945-C034AB385E08}"/>
            </a:ext>
          </a:extLst>
        </cdr:cNvPr>
        <cdr:cNvSpPr/>
      </cdr:nvSpPr>
      <cdr:spPr>
        <a:xfrm xmlns:a="http://schemas.openxmlformats.org/drawingml/2006/main">
          <a:off x="130174" y="205793"/>
          <a:ext cx="614182" cy="27931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it-IT" sz="1400" b="1" dirty="0">
              <a:solidFill>
                <a:srgbClr val="00338D"/>
              </a:solidFill>
            </a:rPr>
            <a:t>14%</a:t>
          </a:r>
          <a:endParaRPr lang="it-IT" sz="1050" b="1" dirty="0">
            <a:solidFill>
              <a:srgbClr val="00338D"/>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143622-FD83-8108-91B9-9DA472BDA3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7D3AA3B6-2342-235E-1B75-5B6002F23B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EC9548-0407-498B-B11C-538E56AE8830}" type="datetimeFigureOut">
              <a:rPr lang="it-IT" smtClean="0"/>
              <a:t>11/07/23</a:t>
            </a:fld>
            <a:endParaRPr lang="it-IT"/>
          </a:p>
        </p:txBody>
      </p:sp>
      <p:sp>
        <p:nvSpPr>
          <p:cNvPr id="4" name="Footer Placeholder 3">
            <a:extLst>
              <a:ext uri="{FF2B5EF4-FFF2-40B4-BE49-F238E27FC236}">
                <a16:creationId xmlns:a16="http://schemas.microsoft.com/office/drawing/2014/main" id="{73B78ED9-86DD-7916-3991-5D79AA33D5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5EA14074-9E36-FC7D-3446-804AB65687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A2248-4A7E-4583-8D31-A19BE865B2AA}" type="slidenum">
              <a:rPr lang="it-IT" smtClean="0"/>
              <a:t>‹N›</a:t>
            </a:fld>
            <a:endParaRPr lang="it-IT"/>
          </a:p>
        </p:txBody>
      </p:sp>
    </p:spTree>
    <p:extLst>
      <p:ext uri="{BB962C8B-B14F-4D97-AF65-F5344CB8AC3E}">
        <p14:creationId xmlns:p14="http://schemas.microsoft.com/office/powerpoint/2010/main" val="1551856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90C65-4D93-4D0E-8C1B-C437EF259911}" type="datetimeFigureOut">
              <a:rPr lang="it-IT" smtClean="0"/>
              <a:t>11/07/23</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14E81-E26A-4356-959C-8A2308AB25DD}" type="slidenum">
              <a:rPr lang="it-IT" smtClean="0"/>
              <a:t>‹N›</a:t>
            </a:fld>
            <a:endParaRPr lang="it-IT"/>
          </a:p>
        </p:txBody>
      </p:sp>
    </p:spTree>
    <p:extLst>
      <p:ext uri="{BB962C8B-B14F-4D97-AF65-F5344CB8AC3E}">
        <p14:creationId xmlns:p14="http://schemas.microsoft.com/office/powerpoint/2010/main" val="19437394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2</a:t>
            </a:fld>
            <a:endParaRPr lang="it-IT"/>
          </a:p>
        </p:txBody>
      </p:sp>
    </p:spTree>
    <p:extLst>
      <p:ext uri="{BB962C8B-B14F-4D97-AF65-F5344CB8AC3E}">
        <p14:creationId xmlns:p14="http://schemas.microsoft.com/office/powerpoint/2010/main" val="62872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16</a:t>
            </a:fld>
            <a:endParaRPr lang="it-IT"/>
          </a:p>
        </p:txBody>
      </p:sp>
    </p:spTree>
    <p:extLst>
      <p:ext uri="{BB962C8B-B14F-4D97-AF65-F5344CB8AC3E}">
        <p14:creationId xmlns:p14="http://schemas.microsoft.com/office/powerpoint/2010/main" val="276213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17</a:t>
            </a:fld>
            <a:endParaRPr lang="it-IT"/>
          </a:p>
        </p:txBody>
      </p:sp>
    </p:spTree>
    <p:extLst>
      <p:ext uri="{BB962C8B-B14F-4D97-AF65-F5344CB8AC3E}">
        <p14:creationId xmlns:p14="http://schemas.microsoft.com/office/powerpoint/2010/main" val="185682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18</a:t>
            </a:fld>
            <a:endParaRPr lang="it-IT"/>
          </a:p>
        </p:txBody>
      </p:sp>
    </p:spTree>
    <p:extLst>
      <p:ext uri="{BB962C8B-B14F-4D97-AF65-F5344CB8AC3E}">
        <p14:creationId xmlns:p14="http://schemas.microsoft.com/office/powerpoint/2010/main" val="120202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19</a:t>
            </a:fld>
            <a:endParaRPr lang="it-IT"/>
          </a:p>
        </p:txBody>
      </p:sp>
    </p:spTree>
    <p:extLst>
      <p:ext uri="{BB962C8B-B14F-4D97-AF65-F5344CB8AC3E}">
        <p14:creationId xmlns:p14="http://schemas.microsoft.com/office/powerpoint/2010/main" val="76441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14E81-E26A-4356-959C-8A2308AB25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66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14E81-E26A-4356-959C-8A2308AB25DD}"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96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7</a:t>
            </a:fld>
            <a:endParaRPr lang="it-IT"/>
          </a:p>
        </p:txBody>
      </p:sp>
    </p:spTree>
    <p:extLst>
      <p:ext uri="{BB962C8B-B14F-4D97-AF65-F5344CB8AC3E}">
        <p14:creationId xmlns:p14="http://schemas.microsoft.com/office/powerpoint/2010/main" val="116519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8</a:t>
            </a:fld>
            <a:endParaRPr lang="it-IT"/>
          </a:p>
        </p:txBody>
      </p:sp>
    </p:spTree>
    <p:extLst>
      <p:ext uri="{BB962C8B-B14F-4D97-AF65-F5344CB8AC3E}">
        <p14:creationId xmlns:p14="http://schemas.microsoft.com/office/powerpoint/2010/main" val="171358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1514E81-E26A-4356-959C-8A2308AB25DD}" type="slidenum">
              <a:rPr lang="it-IT" smtClean="0"/>
              <a:t>10</a:t>
            </a:fld>
            <a:endParaRPr lang="it-IT"/>
          </a:p>
        </p:txBody>
      </p:sp>
    </p:spTree>
    <p:extLst>
      <p:ext uri="{BB962C8B-B14F-4D97-AF65-F5344CB8AC3E}">
        <p14:creationId xmlns:p14="http://schemas.microsoft.com/office/powerpoint/2010/main" val="168074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11</a:t>
            </a:fld>
            <a:endParaRPr lang="it-IT"/>
          </a:p>
        </p:txBody>
      </p:sp>
    </p:spTree>
    <p:extLst>
      <p:ext uri="{BB962C8B-B14F-4D97-AF65-F5344CB8AC3E}">
        <p14:creationId xmlns:p14="http://schemas.microsoft.com/office/powerpoint/2010/main" val="98975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12</a:t>
            </a:fld>
            <a:endParaRPr lang="it-IT"/>
          </a:p>
        </p:txBody>
      </p:sp>
    </p:spTree>
    <p:extLst>
      <p:ext uri="{BB962C8B-B14F-4D97-AF65-F5344CB8AC3E}">
        <p14:creationId xmlns:p14="http://schemas.microsoft.com/office/powerpoint/2010/main" val="51473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13</a:t>
            </a:fld>
            <a:endParaRPr lang="it-IT"/>
          </a:p>
        </p:txBody>
      </p:sp>
    </p:spTree>
    <p:extLst>
      <p:ext uri="{BB962C8B-B14F-4D97-AF65-F5344CB8AC3E}">
        <p14:creationId xmlns:p14="http://schemas.microsoft.com/office/powerpoint/2010/main" val="405416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14</a:t>
            </a:fld>
            <a:endParaRPr lang="it-IT"/>
          </a:p>
        </p:txBody>
      </p:sp>
    </p:spTree>
    <p:extLst>
      <p:ext uri="{BB962C8B-B14F-4D97-AF65-F5344CB8AC3E}">
        <p14:creationId xmlns:p14="http://schemas.microsoft.com/office/powerpoint/2010/main" val="213168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514E81-E26A-4356-959C-8A2308AB25DD}" type="slidenum">
              <a:rPr lang="it-IT" smtClean="0"/>
              <a:t>15</a:t>
            </a:fld>
            <a:endParaRPr lang="it-IT"/>
          </a:p>
        </p:txBody>
      </p:sp>
    </p:spTree>
    <p:extLst>
      <p:ext uri="{BB962C8B-B14F-4D97-AF65-F5344CB8AC3E}">
        <p14:creationId xmlns:p14="http://schemas.microsoft.com/office/powerpoint/2010/main" val="3917099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4049E3-BF5D-A29D-7904-967F5BBA120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312B48F-0C37-82EA-91B2-B63560E119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9EFD058-F610-03C1-7317-A3C9D9EC9FC5}"/>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5" name="Segnaposto piè di pagina 4">
            <a:extLst>
              <a:ext uri="{FF2B5EF4-FFF2-40B4-BE49-F238E27FC236}">
                <a16:creationId xmlns:a16="http://schemas.microsoft.com/office/drawing/2014/main" id="{28EBD576-AA70-4592-2BF7-D05375CC457E}"/>
              </a:ext>
            </a:extLst>
          </p:cNvPr>
          <p:cNvSpPr>
            <a:spLocks noGrp="1"/>
          </p:cNvSpPr>
          <p:nvPr>
            <p:ph type="ftr" sz="quarter" idx="11"/>
          </p:nvPr>
        </p:nvSpPr>
        <p:spPr/>
        <p:txBody>
          <a:bodyPr/>
          <a:lstStyle/>
          <a:p>
            <a:endParaRPr lang="it-IT"/>
          </a:p>
        </p:txBody>
      </p:sp>
      <p:sp>
        <p:nvSpPr>
          <p:cNvPr id="9" name="Shape 8">
            <a:extLst>
              <a:ext uri="{FF2B5EF4-FFF2-40B4-BE49-F238E27FC236}">
                <a16:creationId xmlns:a16="http://schemas.microsoft.com/office/drawing/2014/main" id="{CDE9EEC7-1D25-1CC2-B7B3-6D455F1A710A}"/>
              </a:ext>
            </a:extLst>
          </p:cNvPr>
          <p:cNvSpPr txBox="1">
            <a:spLocks/>
          </p:cNvSpPr>
          <p:nvPr userDrawn="1"/>
        </p:nvSpPr>
        <p:spPr>
          <a:xfrm>
            <a:off x="11353800" y="6524780"/>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mtClean="0">
                <a:solidFill>
                  <a:srgbClr val="00338D"/>
                </a:solidFill>
                <a:latin typeface="+mn-lt"/>
                <a:cs typeface="Arial" panose="020B0604020202020204" pitchFamily="34" charset="0"/>
              </a:rPr>
              <a:pPr algn="r"/>
              <a:t>‹N›</a:t>
            </a:fld>
            <a:endParaRPr lang="en-GB">
              <a:solidFill>
                <a:srgbClr val="00338D"/>
              </a:solidFill>
              <a:latin typeface="+mn-lt"/>
              <a:cs typeface="Arial" panose="020B0604020202020204" pitchFamily="34" charset="0"/>
            </a:endParaRPr>
          </a:p>
        </p:txBody>
      </p:sp>
      <p:cxnSp>
        <p:nvCxnSpPr>
          <p:cNvPr id="10" name="Straight Connector 10">
            <a:extLst>
              <a:ext uri="{FF2B5EF4-FFF2-40B4-BE49-F238E27FC236}">
                <a16:creationId xmlns:a16="http://schemas.microsoft.com/office/drawing/2014/main" id="{7D01E10D-B17E-7F58-27F6-30AECA06617C}"/>
              </a:ext>
            </a:extLst>
          </p:cNvPr>
          <p:cNvCxnSpPr/>
          <p:nvPr userDrawn="1"/>
        </p:nvCxnSpPr>
        <p:spPr>
          <a:xfrm>
            <a:off x="11335741" y="6524780"/>
            <a:ext cx="0" cy="149412"/>
          </a:xfrm>
          <a:prstGeom prst="line">
            <a:avLst/>
          </a:prstGeom>
          <a:noFill/>
          <a:ln w="6350" cap="flat" cmpd="sng" algn="ctr">
            <a:solidFill>
              <a:srgbClr val="0091DA"/>
            </a:solidFill>
            <a:prstDash val="solid"/>
            <a:miter lim="800000"/>
          </a:ln>
          <a:effectLst/>
        </p:spPr>
      </p:cxnSp>
    </p:spTree>
    <p:extLst>
      <p:ext uri="{BB962C8B-B14F-4D97-AF65-F5344CB8AC3E}">
        <p14:creationId xmlns:p14="http://schemas.microsoft.com/office/powerpoint/2010/main" val="771897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258165-D621-6073-3F23-EDFF0DD3E89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B27FF14-6BC7-2985-F247-9FF64EB68FA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7EF240E-3443-314F-4F41-B3FBEE873378}"/>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5" name="Segnaposto piè di pagina 4">
            <a:extLst>
              <a:ext uri="{FF2B5EF4-FFF2-40B4-BE49-F238E27FC236}">
                <a16:creationId xmlns:a16="http://schemas.microsoft.com/office/drawing/2014/main" id="{77E17A92-0D13-2CD8-9C11-EEC30E0E28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5F3DF2-B28C-7DC3-4763-4C591A839CEE}"/>
              </a:ext>
            </a:extLst>
          </p:cNvPr>
          <p:cNvSpPr>
            <a:spLocks noGrp="1"/>
          </p:cNvSpPr>
          <p:nvPr>
            <p:ph type="sldNum" sz="quarter" idx="12"/>
          </p:nvPr>
        </p:nvSpPr>
        <p:spPr/>
        <p:txBody>
          <a:bodyPr/>
          <a:lstStyle/>
          <a:p>
            <a:fld id="{FD7442AD-8B46-46B5-B0E6-C6DBA54448A3}" type="slidenum">
              <a:rPr lang="it-IT" smtClean="0"/>
              <a:t>‹N›</a:t>
            </a:fld>
            <a:endParaRPr lang="it-IT"/>
          </a:p>
        </p:txBody>
      </p:sp>
    </p:spTree>
    <p:extLst>
      <p:ext uri="{BB962C8B-B14F-4D97-AF65-F5344CB8AC3E}">
        <p14:creationId xmlns:p14="http://schemas.microsoft.com/office/powerpoint/2010/main" val="102151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4C0B379-A6DF-B079-E248-6B8E5121152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DE8B089-86E0-F68E-C1C7-59A45B0D074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2B82087-237A-C89B-F892-3FCD616FFD36}"/>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5" name="Segnaposto piè di pagina 4">
            <a:extLst>
              <a:ext uri="{FF2B5EF4-FFF2-40B4-BE49-F238E27FC236}">
                <a16:creationId xmlns:a16="http://schemas.microsoft.com/office/drawing/2014/main" id="{922CECD0-CD88-3FCC-82F1-9F457C4542A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493F2F-35E9-147A-84F9-FAC45DD7180B}"/>
              </a:ext>
            </a:extLst>
          </p:cNvPr>
          <p:cNvSpPr>
            <a:spLocks noGrp="1"/>
          </p:cNvSpPr>
          <p:nvPr>
            <p:ph type="sldNum" sz="quarter" idx="12"/>
          </p:nvPr>
        </p:nvSpPr>
        <p:spPr/>
        <p:txBody>
          <a:bodyPr/>
          <a:lstStyle/>
          <a:p>
            <a:fld id="{FD7442AD-8B46-46B5-B0E6-C6DBA54448A3}" type="slidenum">
              <a:rPr lang="it-IT" smtClean="0"/>
              <a:t>‹N›</a:t>
            </a:fld>
            <a:endParaRPr lang="it-IT"/>
          </a:p>
        </p:txBody>
      </p:sp>
    </p:spTree>
    <p:extLst>
      <p:ext uri="{BB962C8B-B14F-4D97-AF65-F5344CB8AC3E}">
        <p14:creationId xmlns:p14="http://schemas.microsoft.com/office/powerpoint/2010/main" val="54266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ACEAFF"/>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9137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CF3F2B-D3A8-6F2D-1EAB-BCCA586EF7E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7C0C9F-373E-DA55-404E-A9D47009AE2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AAD185A-5676-5A29-84E8-365D455384AB}"/>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5" name="Segnaposto piè di pagina 4">
            <a:extLst>
              <a:ext uri="{FF2B5EF4-FFF2-40B4-BE49-F238E27FC236}">
                <a16:creationId xmlns:a16="http://schemas.microsoft.com/office/drawing/2014/main" id="{A1BD9220-236B-3AB6-91EF-FD224055F2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3C4A2D-1A2B-B1E4-1069-A01D54226A4F}"/>
              </a:ext>
            </a:extLst>
          </p:cNvPr>
          <p:cNvSpPr>
            <a:spLocks noGrp="1"/>
          </p:cNvSpPr>
          <p:nvPr>
            <p:ph type="sldNum" sz="quarter" idx="12"/>
          </p:nvPr>
        </p:nvSpPr>
        <p:spPr/>
        <p:txBody>
          <a:bodyPr/>
          <a:lstStyle/>
          <a:p>
            <a:fld id="{FD7442AD-8B46-46B5-B0E6-C6DBA54448A3}" type="slidenum">
              <a:rPr lang="it-IT" smtClean="0"/>
              <a:t>‹N›</a:t>
            </a:fld>
            <a:endParaRPr lang="it-IT"/>
          </a:p>
        </p:txBody>
      </p:sp>
    </p:spTree>
    <p:extLst>
      <p:ext uri="{BB962C8B-B14F-4D97-AF65-F5344CB8AC3E}">
        <p14:creationId xmlns:p14="http://schemas.microsoft.com/office/powerpoint/2010/main" val="89264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E79E32-3981-019F-FC97-3B2CF97B86F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3E7343D-0CE0-672F-D2E2-F91E81410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7FA4AFF-8540-FD57-EBE1-2F117E3DB40E}"/>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5" name="Segnaposto piè di pagina 4">
            <a:extLst>
              <a:ext uri="{FF2B5EF4-FFF2-40B4-BE49-F238E27FC236}">
                <a16:creationId xmlns:a16="http://schemas.microsoft.com/office/drawing/2014/main" id="{CE8F8C23-897C-474E-48E1-6318BFFBEE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35711A-4F51-DE2C-1B97-64B20B0FFA28}"/>
              </a:ext>
            </a:extLst>
          </p:cNvPr>
          <p:cNvSpPr>
            <a:spLocks noGrp="1"/>
          </p:cNvSpPr>
          <p:nvPr>
            <p:ph type="sldNum" sz="quarter" idx="12"/>
          </p:nvPr>
        </p:nvSpPr>
        <p:spPr/>
        <p:txBody>
          <a:bodyPr/>
          <a:lstStyle/>
          <a:p>
            <a:fld id="{FD7442AD-8B46-46B5-B0E6-C6DBA54448A3}" type="slidenum">
              <a:rPr lang="it-IT" smtClean="0"/>
              <a:t>‹N›</a:t>
            </a:fld>
            <a:endParaRPr lang="it-IT"/>
          </a:p>
        </p:txBody>
      </p:sp>
    </p:spTree>
    <p:extLst>
      <p:ext uri="{BB962C8B-B14F-4D97-AF65-F5344CB8AC3E}">
        <p14:creationId xmlns:p14="http://schemas.microsoft.com/office/powerpoint/2010/main" val="11943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3A6DA1-A3B0-5355-0C0A-4034E527DE5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B00AA11-C35B-5C3F-6F9E-BCEFF0FFE66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B3FD5CA-C7C7-34AE-08BE-424D13C427E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A9579F9-9024-680A-123D-A8525A9E9DA3}"/>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6" name="Segnaposto piè di pagina 5">
            <a:extLst>
              <a:ext uri="{FF2B5EF4-FFF2-40B4-BE49-F238E27FC236}">
                <a16:creationId xmlns:a16="http://schemas.microsoft.com/office/drawing/2014/main" id="{3015C1E3-F4A0-27FC-D7CC-FD0DBB35B0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0D646D7-FF99-C8EB-5701-B0D205A0ADA1}"/>
              </a:ext>
            </a:extLst>
          </p:cNvPr>
          <p:cNvSpPr>
            <a:spLocks noGrp="1"/>
          </p:cNvSpPr>
          <p:nvPr>
            <p:ph type="sldNum" sz="quarter" idx="12"/>
          </p:nvPr>
        </p:nvSpPr>
        <p:spPr/>
        <p:txBody>
          <a:bodyPr/>
          <a:lstStyle/>
          <a:p>
            <a:fld id="{FD7442AD-8B46-46B5-B0E6-C6DBA54448A3}" type="slidenum">
              <a:rPr lang="it-IT" smtClean="0"/>
              <a:t>‹N›</a:t>
            </a:fld>
            <a:endParaRPr lang="it-IT"/>
          </a:p>
        </p:txBody>
      </p:sp>
    </p:spTree>
    <p:extLst>
      <p:ext uri="{BB962C8B-B14F-4D97-AF65-F5344CB8AC3E}">
        <p14:creationId xmlns:p14="http://schemas.microsoft.com/office/powerpoint/2010/main" val="399400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9D0B02-7426-3AF4-2BEF-A4D77DCAE67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1D996F1-329D-E640-7DF8-32372DA2C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5D8FD66-32D8-1BBE-7E9E-46959CAD97E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6F990D9-8D68-8D2C-C639-577F39FE0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7F06A60-93C8-489E-C71B-2A907DDF44E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1A9C563-44C5-CC78-A2E8-C7C90C24011F}"/>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8" name="Segnaposto piè di pagina 7">
            <a:extLst>
              <a:ext uri="{FF2B5EF4-FFF2-40B4-BE49-F238E27FC236}">
                <a16:creationId xmlns:a16="http://schemas.microsoft.com/office/drawing/2014/main" id="{FC8BCBA1-3542-7C4B-BCE2-7189A71EE99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31883BD-50B3-4FE2-A52C-7214971E7318}"/>
              </a:ext>
            </a:extLst>
          </p:cNvPr>
          <p:cNvSpPr>
            <a:spLocks noGrp="1"/>
          </p:cNvSpPr>
          <p:nvPr>
            <p:ph type="sldNum" sz="quarter" idx="12"/>
          </p:nvPr>
        </p:nvSpPr>
        <p:spPr/>
        <p:txBody>
          <a:bodyPr/>
          <a:lstStyle/>
          <a:p>
            <a:fld id="{FD7442AD-8B46-46B5-B0E6-C6DBA54448A3}" type="slidenum">
              <a:rPr lang="it-IT" smtClean="0"/>
              <a:t>‹N›</a:t>
            </a:fld>
            <a:endParaRPr lang="it-IT"/>
          </a:p>
        </p:txBody>
      </p:sp>
    </p:spTree>
    <p:extLst>
      <p:ext uri="{BB962C8B-B14F-4D97-AF65-F5344CB8AC3E}">
        <p14:creationId xmlns:p14="http://schemas.microsoft.com/office/powerpoint/2010/main" val="3046075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59BA97-D068-3A37-F3EF-02F46AB746E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8267C0B-B140-5BAC-D9A5-2B8D5ACDF1AD}"/>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4" name="Segnaposto piè di pagina 3">
            <a:extLst>
              <a:ext uri="{FF2B5EF4-FFF2-40B4-BE49-F238E27FC236}">
                <a16:creationId xmlns:a16="http://schemas.microsoft.com/office/drawing/2014/main" id="{7FCA6F7F-5EF6-207C-C0D0-F56A0E9249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BB7977D-B9E0-8807-814A-12B5D1481CED}"/>
              </a:ext>
            </a:extLst>
          </p:cNvPr>
          <p:cNvSpPr>
            <a:spLocks noGrp="1"/>
          </p:cNvSpPr>
          <p:nvPr>
            <p:ph type="sldNum" sz="quarter" idx="12"/>
          </p:nvPr>
        </p:nvSpPr>
        <p:spPr/>
        <p:txBody>
          <a:bodyPr/>
          <a:lstStyle/>
          <a:p>
            <a:fld id="{FD7442AD-8B46-46B5-B0E6-C6DBA54448A3}" type="slidenum">
              <a:rPr lang="it-IT" smtClean="0"/>
              <a:t>‹N›</a:t>
            </a:fld>
            <a:endParaRPr lang="it-IT"/>
          </a:p>
        </p:txBody>
      </p:sp>
    </p:spTree>
    <p:extLst>
      <p:ext uri="{BB962C8B-B14F-4D97-AF65-F5344CB8AC3E}">
        <p14:creationId xmlns:p14="http://schemas.microsoft.com/office/powerpoint/2010/main" val="212315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C79B286-74CB-781A-2258-06DEE6DDD2DA}"/>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3" name="Segnaposto piè di pagina 2">
            <a:extLst>
              <a:ext uri="{FF2B5EF4-FFF2-40B4-BE49-F238E27FC236}">
                <a16:creationId xmlns:a16="http://schemas.microsoft.com/office/drawing/2014/main" id="{4AF10D4E-2780-2E2F-CB20-381CCFD6943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0C619C9-78B6-825E-FB1D-C368A07DBF5C}"/>
              </a:ext>
            </a:extLst>
          </p:cNvPr>
          <p:cNvSpPr>
            <a:spLocks noGrp="1"/>
          </p:cNvSpPr>
          <p:nvPr>
            <p:ph type="sldNum" sz="quarter" idx="12"/>
          </p:nvPr>
        </p:nvSpPr>
        <p:spPr/>
        <p:txBody>
          <a:bodyPr/>
          <a:lstStyle/>
          <a:p>
            <a:fld id="{FD7442AD-8B46-46B5-B0E6-C6DBA54448A3}" type="slidenum">
              <a:rPr lang="it-IT" smtClean="0"/>
              <a:t>‹N›</a:t>
            </a:fld>
            <a:endParaRPr lang="it-IT"/>
          </a:p>
        </p:txBody>
      </p:sp>
    </p:spTree>
    <p:extLst>
      <p:ext uri="{BB962C8B-B14F-4D97-AF65-F5344CB8AC3E}">
        <p14:creationId xmlns:p14="http://schemas.microsoft.com/office/powerpoint/2010/main" val="170575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A5C7B4-F398-1994-BC0B-760FF3B93B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F45D2C9-6852-3B05-1368-889365ABF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2A2BF91-E7B0-334F-BD71-6D02C8C449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9471F54-7EB2-15C8-2708-7F923F4DED01}"/>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6" name="Segnaposto piè di pagina 5">
            <a:extLst>
              <a:ext uri="{FF2B5EF4-FFF2-40B4-BE49-F238E27FC236}">
                <a16:creationId xmlns:a16="http://schemas.microsoft.com/office/drawing/2014/main" id="{04AE9815-EEC3-807F-D915-915DD0CA25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949FE4-5966-699A-22E4-7F16929C6152}"/>
              </a:ext>
            </a:extLst>
          </p:cNvPr>
          <p:cNvSpPr>
            <a:spLocks noGrp="1"/>
          </p:cNvSpPr>
          <p:nvPr>
            <p:ph type="sldNum" sz="quarter" idx="12"/>
          </p:nvPr>
        </p:nvSpPr>
        <p:spPr/>
        <p:txBody>
          <a:bodyPr/>
          <a:lstStyle/>
          <a:p>
            <a:fld id="{FD7442AD-8B46-46B5-B0E6-C6DBA54448A3}" type="slidenum">
              <a:rPr lang="it-IT" smtClean="0"/>
              <a:t>‹N›</a:t>
            </a:fld>
            <a:endParaRPr lang="it-IT"/>
          </a:p>
        </p:txBody>
      </p:sp>
    </p:spTree>
    <p:extLst>
      <p:ext uri="{BB962C8B-B14F-4D97-AF65-F5344CB8AC3E}">
        <p14:creationId xmlns:p14="http://schemas.microsoft.com/office/powerpoint/2010/main" val="36116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6D1CF2-B074-F5F5-4F0D-856655E4862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C5B6DDC-2078-E259-3F58-D644E9903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C755F4B-DE07-D690-4D72-0B7DD4440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BEC061C-102A-4A84-EF66-FF4779A285C1}"/>
              </a:ext>
            </a:extLst>
          </p:cNvPr>
          <p:cNvSpPr>
            <a:spLocks noGrp="1"/>
          </p:cNvSpPr>
          <p:nvPr>
            <p:ph type="dt" sz="half" idx="10"/>
          </p:nvPr>
        </p:nvSpPr>
        <p:spPr/>
        <p:txBody>
          <a:bodyPr/>
          <a:lstStyle/>
          <a:p>
            <a:fld id="{82D9CA85-E260-4B4E-833A-45562E622AC8}" type="datetimeFigureOut">
              <a:rPr lang="it-IT" smtClean="0"/>
              <a:t>11/07/23</a:t>
            </a:fld>
            <a:endParaRPr lang="it-IT"/>
          </a:p>
        </p:txBody>
      </p:sp>
      <p:sp>
        <p:nvSpPr>
          <p:cNvPr id="6" name="Segnaposto piè di pagina 5">
            <a:extLst>
              <a:ext uri="{FF2B5EF4-FFF2-40B4-BE49-F238E27FC236}">
                <a16:creationId xmlns:a16="http://schemas.microsoft.com/office/drawing/2014/main" id="{C9E338CC-CE65-284F-BA8E-4AC31A2E22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3BFEC2-8FE5-70FC-F685-6A44397B3B47}"/>
              </a:ext>
            </a:extLst>
          </p:cNvPr>
          <p:cNvSpPr>
            <a:spLocks noGrp="1"/>
          </p:cNvSpPr>
          <p:nvPr>
            <p:ph type="sldNum" sz="quarter" idx="12"/>
          </p:nvPr>
        </p:nvSpPr>
        <p:spPr/>
        <p:txBody>
          <a:bodyPr/>
          <a:lstStyle/>
          <a:p>
            <a:fld id="{FD7442AD-8B46-46B5-B0E6-C6DBA54448A3}" type="slidenum">
              <a:rPr lang="it-IT" smtClean="0"/>
              <a:t>‹N›</a:t>
            </a:fld>
            <a:endParaRPr lang="it-IT"/>
          </a:p>
        </p:txBody>
      </p:sp>
    </p:spTree>
    <p:extLst>
      <p:ext uri="{BB962C8B-B14F-4D97-AF65-F5344CB8AC3E}">
        <p14:creationId xmlns:p14="http://schemas.microsoft.com/office/powerpoint/2010/main" val="39053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6519229-7DAA-AAD3-577D-2AA8CA68ED41}"/>
              </a:ext>
            </a:extLst>
          </p:cNvPr>
          <p:cNvGraphicFramePr>
            <a:graphicFrameLocks noChangeAspect="1"/>
          </p:cNvGraphicFramePr>
          <p:nvPr userDrawn="1">
            <p:custDataLst>
              <p:tags r:id="rId14"/>
            </p:custDataLst>
            <p:extLst>
              <p:ext uri="{D42A27DB-BD31-4B8C-83A1-F6EECF244321}">
                <p14:modId xmlns:p14="http://schemas.microsoft.com/office/powerpoint/2010/main" val="764059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15" imgW="395" imgH="394" progId="TCLayout.ActiveDocument.1">
                  <p:embed/>
                </p:oleObj>
              </mc:Choice>
              <mc:Fallback>
                <p:oleObj name="Diapositiva think-cell" r:id="rId15" imgW="395" imgH="394" progId="TCLayout.ActiveDocument.1">
                  <p:embed/>
                  <p:pic>
                    <p:nvPicPr>
                      <p:cNvPr id="8" name="think-cell data - do not delete" hidden="1">
                        <a:extLst>
                          <a:ext uri="{FF2B5EF4-FFF2-40B4-BE49-F238E27FC236}">
                            <a16:creationId xmlns:a16="http://schemas.microsoft.com/office/drawing/2014/main" id="{46519229-7DAA-AAD3-577D-2AA8CA68ED41}"/>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Segnaposto titolo 1">
            <a:extLst>
              <a:ext uri="{FF2B5EF4-FFF2-40B4-BE49-F238E27FC236}">
                <a16:creationId xmlns:a16="http://schemas.microsoft.com/office/drawing/2014/main" id="{4C40C750-6778-F085-6035-3F143A4D70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AE14B37-6DC4-8C48-809D-1BA178B47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6D18E50-7306-600F-C313-7CF7E1EFD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D9CA85-E260-4B4E-833A-45562E622AC8}" type="datetimeFigureOut">
              <a:rPr lang="it-IT" smtClean="0"/>
              <a:t>11/07/23</a:t>
            </a:fld>
            <a:endParaRPr lang="it-IT"/>
          </a:p>
        </p:txBody>
      </p:sp>
      <p:sp>
        <p:nvSpPr>
          <p:cNvPr id="5" name="Segnaposto piè di pagina 4">
            <a:extLst>
              <a:ext uri="{FF2B5EF4-FFF2-40B4-BE49-F238E27FC236}">
                <a16:creationId xmlns:a16="http://schemas.microsoft.com/office/drawing/2014/main" id="{B0A8907B-C01D-F7F2-664D-2CB700F795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27361B8-FA24-58F6-1793-1D69E28B6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it-IT"/>
              <a:t>1</a:t>
            </a:r>
          </a:p>
        </p:txBody>
      </p:sp>
    </p:spTree>
    <p:extLst>
      <p:ext uri="{BB962C8B-B14F-4D97-AF65-F5344CB8AC3E}">
        <p14:creationId xmlns:p14="http://schemas.microsoft.com/office/powerpoint/2010/main" val="3010442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3" Type="http://schemas.openxmlformats.org/officeDocument/2006/relationships/notesSlide" Target="../notesSlides/notesSlide14.xml"/><Relationship Id="rId21" Type="http://schemas.openxmlformats.org/officeDocument/2006/relationships/image" Target="../media/image55.svg"/><Relationship Id="rId7" Type="http://schemas.openxmlformats.org/officeDocument/2006/relationships/image" Target="../media/image1.emf"/><Relationship Id="rId12" Type="http://schemas.openxmlformats.org/officeDocument/2006/relationships/image" Target="../media/image46.png"/><Relationship Id="rId17" Type="http://schemas.openxmlformats.org/officeDocument/2006/relationships/image" Target="../media/image51.svg"/><Relationship Id="rId25" Type="http://schemas.openxmlformats.org/officeDocument/2006/relationships/image" Target="../media/image59.svg"/><Relationship Id="rId2" Type="http://schemas.openxmlformats.org/officeDocument/2006/relationships/slideLayout" Target="../slideLayouts/slideLayout1.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tags" Target="../tags/tag23.xml"/><Relationship Id="rId6" Type="http://schemas.openxmlformats.org/officeDocument/2006/relationships/oleObject" Target="../embeddings/oleObject22.bin"/><Relationship Id="rId11" Type="http://schemas.openxmlformats.org/officeDocument/2006/relationships/image" Target="../media/image45.svg"/><Relationship Id="rId24" Type="http://schemas.openxmlformats.org/officeDocument/2006/relationships/image" Target="../media/image58.png"/><Relationship Id="rId5" Type="http://schemas.microsoft.com/office/2007/relationships/hdphoto" Target="../media/hdphoto3.wdp"/><Relationship Id="rId15" Type="http://schemas.openxmlformats.org/officeDocument/2006/relationships/image" Target="../media/image49.svg"/><Relationship Id="rId23" Type="http://schemas.openxmlformats.org/officeDocument/2006/relationships/image" Target="../media/image57.sv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image" Target="../media/image41.png"/><Relationship Id="rId9" Type="http://schemas.openxmlformats.org/officeDocument/2006/relationships/image" Target="../media/image43.svg"/><Relationship Id="rId14" Type="http://schemas.openxmlformats.org/officeDocument/2006/relationships/image" Target="../media/image48.png"/><Relationship Id="rId22"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oleObject" Target="../embeddings/oleObject23.bin"/><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oleObject" Target="../embeddings/oleObject24.bin"/><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37.svg"/><Relationship Id="rId11" Type="http://schemas.openxmlformats.org/officeDocument/2006/relationships/image" Target="../media/image66.png"/><Relationship Id="rId5" Type="http://schemas.openxmlformats.org/officeDocument/2006/relationships/image" Target="../media/image36.png"/><Relationship Id="rId10" Type="http://schemas.openxmlformats.org/officeDocument/2006/relationships/image" Target="../media/image65.svg"/><Relationship Id="rId4" Type="http://schemas.openxmlformats.org/officeDocument/2006/relationships/image" Target="../media/image1.emf"/><Relationship Id="rId9" Type="http://schemas.openxmlformats.org/officeDocument/2006/relationships/image" Target="../media/image64.png"/></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3" Type="http://schemas.openxmlformats.org/officeDocument/2006/relationships/notesSlide" Target="../notesSlides/notesSlide15.xml"/><Relationship Id="rId7" Type="http://schemas.openxmlformats.org/officeDocument/2006/relationships/image" Target="../media/image37.svg"/><Relationship Id="rId12"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36.png"/><Relationship Id="rId11" Type="http://schemas.openxmlformats.org/officeDocument/2006/relationships/image" Target="../media/image71.svg"/><Relationship Id="rId5" Type="http://schemas.openxmlformats.org/officeDocument/2006/relationships/image" Target="../media/image1.emf"/><Relationship Id="rId10" Type="http://schemas.openxmlformats.org/officeDocument/2006/relationships/image" Target="../media/image70.png"/><Relationship Id="rId4" Type="http://schemas.openxmlformats.org/officeDocument/2006/relationships/oleObject" Target="../embeddings/oleObject25.bin"/><Relationship Id="rId9" Type="http://schemas.openxmlformats.org/officeDocument/2006/relationships/image" Target="../media/image69.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2.svg"/><Relationship Id="rId3" Type="http://schemas.openxmlformats.org/officeDocument/2006/relationships/oleObject" Target="../embeddings/oleObject3.bin"/><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1.png"/><Relationship Id="rId2" Type="http://schemas.openxmlformats.org/officeDocument/2006/relationships/slideLayout" Target="../slideLayouts/slideLayout1.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5.png"/><Relationship Id="rId1" Type="http://schemas.openxmlformats.org/officeDocument/2006/relationships/tags" Target="../tags/tag4.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chart" Target="../charts/chart1.xml"/><Relationship Id="rId32" Type="http://schemas.openxmlformats.org/officeDocument/2006/relationships/image" Target="../media/image28.svg"/><Relationship Id="rId5" Type="http://schemas.openxmlformats.org/officeDocument/2006/relationships/image" Target="../media/image3.png"/><Relationship Id="rId15" Type="http://schemas.openxmlformats.org/officeDocument/2006/relationships/image" Target="../media/image13.png"/><Relationship Id="rId23" Type="http://schemas.microsoft.com/office/2007/relationships/hdphoto" Target="../media/hdphoto1.wdp"/><Relationship Id="rId28" Type="http://schemas.openxmlformats.org/officeDocument/2006/relationships/image" Target="../media/image24.sv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7.png"/><Relationship Id="rId4" Type="http://schemas.openxmlformats.org/officeDocument/2006/relationships/image" Target="../media/image1.emf"/><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3.png"/><Relationship Id="rId30"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oleObject" Target="../embeddings/oleObject4.bin"/><Relationship Id="rId7"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30.svg"/><Relationship Id="rId11" Type="http://schemas.openxmlformats.org/officeDocument/2006/relationships/chart" Target="../charts/chart2.xml"/><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1.emf"/><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9.svg"/><Relationship Id="rId3" Type="http://schemas.openxmlformats.org/officeDocument/2006/relationships/oleObject" Target="../embeddings/oleObject6.bin"/><Relationship Id="rId7" Type="http://schemas.openxmlformats.org/officeDocument/2006/relationships/image" Target="../media/image12.svg"/><Relationship Id="rId12"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1.png"/><Relationship Id="rId11" Type="http://schemas.openxmlformats.org/officeDocument/2006/relationships/image" Target="../media/image37.svg"/><Relationship Id="rId5" Type="http://schemas.openxmlformats.org/officeDocument/2006/relationships/image" Target="../media/image35.png"/><Relationship Id="rId15" Type="http://schemas.microsoft.com/office/2007/relationships/hdphoto" Target="../media/hdphoto2.wdp"/><Relationship Id="rId10" Type="http://schemas.openxmlformats.org/officeDocument/2006/relationships/image" Target="../media/image36.png"/><Relationship Id="rId4" Type="http://schemas.openxmlformats.org/officeDocument/2006/relationships/image" Target="../media/image1.emf"/><Relationship Id="rId9" Type="http://schemas.openxmlformats.org/officeDocument/2006/relationships/image" Target="../media/image8.svg"/><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A31D31-6B1D-791C-5AD9-D522F193A323}"/>
              </a:ext>
            </a:extLst>
          </p:cNvPr>
          <p:cNvSpPr/>
          <p:nvPr/>
        </p:nvSpPr>
        <p:spPr>
          <a:xfrm>
            <a:off x="-47801" y="0"/>
            <a:ext cx="12239801" cy="181253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899C658D-5F4E-7276-C399-D9ADB9DD8227}"/>
              </a:ext>
            </a:extLst>
          </p:cNvPr>
          <p:cNvSpPr txBox="1"/>
          <p:nvPr/>
        </p:nvSpPr>
        <p:spPr>
          <a:xfrm>
            <a:off x="580845" y="3354695"/>
            <a:ext cx="11030310" cy="413318"/>
          </a:xfrm>
          <a:prstGeom prst="rect">
            <a:avLst/>
          </a:prstGeom>
          <a:noFill/>
        </p:spPr>
        <p:txBody>
          <a:bodyPr wrap="square">
            <a:spAutoFit/>
          </a:bodyPr>
          <a:lstStyle/>
          <a:p>
            <a:pPr algn="ctr" fontAlgn="base">
              <a:lnSpc>
                <a:spcPct val="70000"/>
              </a:lnSpc>
              <a:spcAft>
                <a:spcPts val="800"/>
              </a:spcAft>
            </a:pPr>
            <a:r>
              <a:rPr lang="it-IT" sz="2800" b="1" kern="1200">
                <a:solidFill>
                  <a:srgbClr val="1F3864"/>
                </a:solidFill>
                <a:effectLst/>
                <a:cs typeface="Arial" panose="020B0604020202020204" pitchFamily="34" charset="0"/>
              </a:rPr>
              <a:t>Audizione IX Commissione Trasporti della Camera dei deputati</a:t>
            </a:r>
            <a:endParaRPr lang="it-IT" sz="1400">
              <a:effectLst/>
              <a:ea typeface="Calibri" panose="020F0502020204030204" pitchFamily="34" charset="0"/>
              <a:cs typeface="Arial" panose="020B0604020202020204" pitchFamily="34" charset="0"/>
            </a:endParaRPr>
          </a:p>
        </p:txBody>
      </p:sp>
      <p:cxnSp>
        <p:nvCxnSpPr>
          <p:cNvPr id="9" name="Connettore diritto 8">
            <a:extLst>
              <a:ext uri="{FF2B5EF4-FFF2-40B4-BE49-F238E27FC236}">
                <a16:creationId xmlns:a16="http://schemas.microsoft.com/office/drawing/2014/main" id="{7943F91B-C757-17DF-F2B4-738EC4231831}"/>
              </a:ext>
            </a:extLst>
          </p:cNvPr>
          <p:cNvCxnSpPr>
            <a:cxnSpLocks/>
          </p:cNvCxnSpPr>
          <p:nvPr/>
        </p:nvCxnSpPr>
        <p:spPr>
          <a:xfrm>
            <a:off x="580845" y="4020673"/>
            <a:ext cx="110303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B9E14750-40AB-1B49-7FEA-DFF8608BF731}"/>
              </a:ext>
            </a:extLst>
          </p:cNvPr>
          <p:cNvSpPr txBox="1"/>
          <p:nvPr/>
        </p:nvSpPr>
        <p:spPr>
          <a:xfrm>
            <a:off x="580845" y="5485161"/>
            <a:ext cx="11030310" cy="298672"/>
          </a:xfrm>
          <a:prstGeom prst="rect">
            <a:avLst/>
          </a:prstGeom>
          <a:noFill/>
        </p:spPr>
        <p:txBody>
          <a:bodyPr wrap="square">
            <a:spAutoFit/>
          </a:bodyPr>
          <a:lstStyle/>
          <a:p>
            <a:pPr algn="ctr" fontAlgn="base">
              <a:lnSpc>
                <a:spcPct val="70000"/>
              </a:lnSpc>
              <a:spcAft>
                <a:spcPts val="800"/>
              </a:spcAft>
            </a:pPr>
            <a:r>
              <a:rPr lang="it-IT" b="1" kern="1200">
                <a:solidFill>
                  <a:srgbClr val="1F3864"/>
                </a:solidFill>
                <a:effectLst/>
                <a:cs typeface="Arial" panose="020B0604020202020204" pitchFamily="34" charset="0"/>
              </a:rPr>
              <a:t>12 Luglio 2023</a:t>
            </a:r>
            <a:endParaRPr lang="it-IT" sz="1050">
              <a:effectLst/>
              <a:ea typeface="Calibri" panose="020F050202020403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54A4380F-2A66-B796-D420-B9C7603EF300}"/>
              </a:ext>
            </a:extLst>
          </p:cNvPr>
          <p:cNvSpPr txBox="1"/>
          <p:nvPr/>
        </p:nvSpPr>
        <p:spPr>
          <a:xfrm>
            <a:off x="580845" y="4196904"/>
            <a:ext cx="11030310" cy="646331"/>
          </a:xfrm>
          <a:prstGeom prst="rect">
            <a:avLst/>
          </a:prstGeom>
          <a:noFill/>
        </p:spPr>
        <p:txBody>
          <a:bodyPr wrap="square">
            <a:spAutoFit/>
          </a:bodyPr>
          <a:lstStyle/>
          <a:p>
            <a:pPr algn="ctr" fontAlgn="base"/>
            <a:r>
              <a:rPr lang="it-IT" i="1" kern="1200">
                <a:solidFill>
                  <a:srgbClr val="1F3864"/>
                </a:solidFill>
                <a:effectLst/>
                <a:cs typeface="Arial" panose="020B0604020202020204" pitchFamily="34" charset="0"/>
              </a:rPr>
              <a:t>Relazione del Direttore della Direzione Generale per la Motorizzazione e per i Servizi ai cittadini e alle imprese in materia di trasporti e navigazione</a:t>
            </a:r>
            <a:endParaRPr lang="it-IT" sz="1050" i="1">
              <a:effectLst/>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AC7606A-CCF5-F66C-0304-32178F257EE5}"/>
              </a:ext>
            </a:extLst>
          </p:cNvPr>
          <p:cNvSpPr/>
          <p:nvPr/>
        </p:nvSpPr>
        <p:spPr>
          <a:xfrm>
            <a:off x="-47801" y="0"/>
            <a:ext cx="12239801" cy="1988769"/>
          </a:xfrm>
          <a:prstGeom prst="rect">
            <a:avLst/>
          </a:prstGeom>
          <a:solidFill>
            <a:srgbClr val="4472C4">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5">
            <a:extLst>
              <a:ext uri="{FF2B5EF4-FFF2-40B4-BE49-F238E27FC236}">
                <a16:creationId xmlns:a16="http://schemas.microsoft.com/office/drawing/2014/main" id="{DBE622EF-2E39-7EBD-CAF3-A189591C09CA}"/>
              </a:ext>
            </a:extLst>
          </p:cNvPr>
          <p:cNvSpPr/>
          <p:nvPr/>
        </p:nvSpPr>
        <p:spPr>
          <a:xfrm>
            <a:off x="-47801" y="1819648"/>
            <a:ext cx="12239801" cy="572962"/>
          </a:xfrm>
          <a:prstGeom prst="rect">
            <a:avLst/>
          </a:prstGeom>
          <a:solidFill>
            <a:srgbClr val="0165CB">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ctangle 7">
            <a:extLst>
              <a:ext uri="{FF2B5EF4-FFF2-40B4-BE49-F238E27FC236}">
                <a16:creationId xmlns:a16="http://schemas.microsoft.com/office/drawing/2014/main" id="{271985B5-A629-790C-CB8E-366F3F28533D}"/>
              </a:ext>
            </a:extLst>
          </p:cNvPr>
          <p:cNvSpPr/>
          <p:nvPr/>
        </p:nvSpPr>
        <p:spPr>
          <a:xfrm>
            <a:off x="-47801" y="1602347"/>
            <a:ext cx="12239801" cy="572962"/>
          </a:xfrm>
          <a:prstGeom prst="rect">
            <a:avLst/>
          </a:prstGeom>
          <a:solidFill>
            <a:srgbClr val="0165CB">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descr="Il Ministero delle Infrastrutture e dei trasporti ringrazia con un video  gli operatori del settore logistica e trasporto - Savise Express srl">
            <a:extLst>
              <a:ext uri="{FF2B5EF4-FFF2-40B4-BE49-F238E27FC236}">
                <a16:creationId xmlns:a16="http://schemas.microsoft.com/office/drawing/2014/main" id="{C9866EE9-A9C2-670A-563B-19108D4C2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6264" y="443028"/>
            <a:ext cx="3299471" cy="117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20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67B701CA-0BD2-39F3-E1BA-EBF424090D9D}"/>
              </a:ext>
            </a:extLst>
          </p:cNvPr>
          <p:cNvSpPr/>
          <p:nvPr/>
        </p:nvSpPr>
        <p:spPr>
          <a:xfrm>
            <a:off x="4462276" y="838200"/>
            <a:ext cx="7501925" cy="3378200"/>
          </a:xfrm>
          <a:prstGeom prst="rect">
            <a:avLst/>
          </a:prstGeom>
          <a:solidFill>
            <a:srgbClr val="F2F2F2">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Rectangle 101">
            <a:extLst>
              <a:ext uri="{FF2B5EF4-FFF2-40B4-BE49-F238E27FC236}">
                <a16:creationId xmlns:a16="http://schemas.microsoft.com/office/drawing/2014/main" id="{83E4BEBC-19C1-868E-D227-89611B62D876}"/>
              </a:ext>
            </a:extLst>
          </p:cNvPr>
          <p:cNvSpPr/>
          <p:nvPr/>
        </p:nvSpPr>
        <p:spPr>
          <a:xfrm>
            <a:off x="117215" y="838200"/>
            <a:ext cx="4137285" cy="3378200"/>
          </a:xfrm>
          <a:prstGeom prst="rect">
            <a:avLst/>
          </a:prstGeom>
          <a:solidFill>
            <a:srgbClr val="F2F2F2">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r>
              <a:rPr lang="it-IT"/>
              <a:t>Conducenti – Highlights e azioni intraprese</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1" name="Tabella 38">
            <a:extLst>
              <a:ext uri="{FF2B5EF4-FFF2-40B4-BE49-F238E27FC236}">
                <a16:creationId xmlns:a16="http://schemas.microsoft.com/office/drawing/2014/main" id="{124DC3F3-8F45-D15B-A060-004622960EAD}"/>
              </a:ext>
            </a:extLst>
          </p:cNvPr>
          <p:cNvGraphicFramePr>
            <a:graphicFrameLocks noGrp="1"/>
          </p:cNvGraphicFramePr>
          <p:nvPr>
            <p:extLst>
              <p:ext uri="{D42A27DB-BD31-4B8C-83A1-F6EECF244321}">
                <p14:modId xmlns:p14="http://schemas.microsoft.com/office/powerpoint/2010/main" val="1818697720"/>
              </p:ext>
            </p:extLst>
          </p:nvPr>
        </p:nvGraphicFramePr>
        <p:xfrm>
          <a:off x="4437245" y="1015276"/>
          <a:ext cx="7526955" cy="3206529"/>
        </p:xfrm>
        <a:graphic>
          <a:graphicData uri="http://schemas.openxmlformats.org/drawingml/2006/table">
            <a:tbl>
              <a:tblPr firstCol="1" bandRow="1">
                <a:tableStyleId>{F5AB1C69-6EDB-4FF4-983F-18BD219EF322}</a:tableStyleId>
              </a:tblPr>
              <a:tblGrid>
                <a:gridCol w="1820061">
                  <a:extLst>
                    <a:ext uri="{9D8B030D-6E8A-4147-A177-3AD203B41FA5}">
                      <a16:colId xmlns:a16="http://schemas.microsoft.com/office/drawing/2014/main" val="1970440745"/>
                    </a:ext>
                  </a:extLst>
                </a:gridCol>
                <a:gridCol w="1902298">
                  <a:extLst>
                    <a:ext uri="{9D8B030D-6E8A-4147-A177-3AD203B41FA5}">
                      <a16:colId xmlns:a16="http://schemas.microsoft.com/office/drawing/2014/main" val="1048223132"/>
                    </a:ext>
                  </a:extLst>
                </a:gridCol>
                <a:gridCol w="1902298">
                  <a:extLst>
                    <a:ext uri="{9D8B030D-6E8A-4147-A177-3AD203B41FA5}">
                      <a16:colId xmlns:a16="http://schemas.microsoft.com/office/drawing/2014/main" val="1608062950"/>
                    </a:ext>
                  </a:extLst>
                </a:gridCol>
                <a:gridCol w="1902298">
                  <a:extLst>
                    <a:ext uri="{9D8B030D-6E8A-4147-A177-3AD203B41FA5}">
                      <a16:colId xmlns:a16="http://schemas.microsoft.com/office/drawing/2014/main" val="1982591420"/>
                    </a:ext>
                  </a:extLst>
                </a:gridCol>
              </a:tblGrid>
              <a:tr h="485945">
                <a:tc>
                  <a:txBody>
                    <a:bodyPr/>
                    <a:lstStyle/>
                    <a:p>
                      <a:endParaRPr lang="it-IT"/>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algn="ctr" defTabSz="914400" rtl="0" eaLnBrk="1" latinLnBrk="0" hangingPunct="1">
                        <a:lnSpc>
                          <a:spcPct val="107000"/>
                        </a:lnSpc>
                        <a:spcBef>
                          <a:spcPts val="600"/>
                        </a:spcBef>
                        <a:spcAft>
                          <a:spcPts val="800"/>
                        </a:spcAft>
                      </a:pPr>
                      <a:r>
                        <a:rPr lang="it-IT" sz="1200" b="1" kern="1200">
                          <a:solidFill>
                            <a:schemeClr val="dk1"/>
                          </a:solidFill>
                          <a:effectLst/>
                          <a:latin typeface="+mn-lt"/>
                          <a:ea typeface="+mn-ea"/>
                          <a:cs typeface="Arial" panose="020B0604020202020204" pitchFamily="34" charset="0"/>
                        </a:rPr>
                        <a:t>ULTIMO MESE*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it-IT"/>
                    </a:p>
                  </a:txBody>
                  <a:tcPr/>
                </a:tc>
                <a:tc>
                  <a:txBody>
                    <a:bodyPr/>
                    <a:lstStyle/>
                    <a:p>
                      <a:pPr marL="0" algn="ctr" defTabSz="914400" rtl="0" eaLnBrk="1" latinLnBrk="0" hangingPunct="1">
                        <a:lnSpc>
                          <a:spcPct val="107000"/>
                        </a:lnSpc>
                        <a:spcBef>
                          <a:spcPts val="600"/>
                        </a:spcBef>
                        <a:spcAft>
                          <a:spcPts val="800"/>
                        </a:spcAft>
                      </a:pPr>
                      <a:r>
                        <a:rPr lang="it-IT" sz="1200" b="1" kern="1200">
                          <a:solidFill>
                            <a:schemeClr val="dk1"/>
                          </a:solidFill>
                          <a:effectLst/>
                          <a:latin typeface="+mn-lt"/>
                          <a:ea typeface="+mn-ea"/>
                          <a:cs typeface="Arial" panose="020B0604020202020204" pitchFamily="34" charset="0"/>
                        </a:rPr>
                        <a:t>ULTIMO TRIMESTRE*</a:t>
                      </a:r>
                    </a:p>
                  </a:txBody>
                  <a:tcPr marL="0" marR="0" marT="0" marB="0" anchor="ctr">
                    <a:lnL w="12700" cmpd="sng">
                      <a:noFill/>
                    </a:lnL>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5103679"/>
                  </a:ext>
                </a:extLst>
              </a:tr>
              <a:tr h="557149">
                <a:tc>
                  <a:txBody>
                    <a:bodyPr/>
                    <a:lstStyle/>
                    <a:p>
                      <a:pPr marL="0" marR="0" lvl="0" indent="0" algn="r" defTabSz="914400" rtl="0" eaLnBrk="1" fontAlgn="auto" latinLnBrk="0" hangingPunct="1">
                        <a:lnSpc>
                          <a:spcPct val="107000"/>
                        </a:lnSpc>
                        <a:spcBef>
                          <a:spcPts val="600"/>
                        </a:spcBef>
                        <a:spcAft>
                          <a:spcPts val="800"/>
                        </a:spcAft>
                        <a:buClrTx/>
                        <a:buSzTx/>
                        <a:buFontTx/>
                        <a:buNone/>
                        <a:tabLst/>
                        <a:defRPr/>
                      </a:pPr>
                      <a:r>
                        <a:rPr kumimoji="0" lang="it-IT" sz="1200" b="0" i="0" u="none" strike="noStrike" kern="1200" cap="none" spc="0" normalizeH="0" baseline="0" noProof="0">
                          <a:ln>
                            <a:noFill/>
                          </a:ln>
                          <a:solidFill>
                            <a:prstClr val="black"/>
                          </a:solidFill>
                          <a:effectLst/>
                          <a:uLnTx/>
                          <a:uFillTx/>
                          <a:latin typeface="+mn-lt"/>
                          <a:ea typeface="+mn-ea"/>
                          <a:cs typeface="Arial" panose="020B0604020202020204" pitchFamily="34" charset="0"/>
                        </a:rPr>
                        <a:t>Area</a:t>
                      </a:r>
                      <a:endParaRPr kumimoji="0" lang="it-IT" sz="1200" b="0" i="0" u="none" strike="noStrike" kern="1200" cap="none" spc="0" normalizeH="0" baseline="0" noProof="0">
                        <a:ln>
                          <a:noFill/>
                        </a:ln>
                        <a:solidFill>
                          <a:prstClr val="black"/>
                        </a:solidFill>
                        <a:effectLst/>
                        <a:uLnTx/>
                        <a:uFillTx/>
                        <a:latin typeface="+mn-lt"/>
                        <a:ea typeface="Calibri" panose="020F0502020204030204" pitchFamily="34" charset="0"/>
                        <a:cs typeface="Arial" panose="020B0604020202020204"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100"/>
                        </a:lnSpc>
                        <a:spcBef>
                          <a:spcPts val="0"/>
                        </a:spcBef>
                        <a:spcAft>
                          <a:spcPts val="0"/>
                        </a:spcAft>
                      </a:pPr>
                      <a:r>
                        <a:rPr lang="it-IT" sz="1100" b="1" i="0" kern="1200">
                          <a:solidFill>
                            <a:schemeClr val="tx1"/>
                          </a:solidFill>
                          <a:effectLst/>
                          <a:latin typeface="+mn-lt"/>
                          <a:ea typeface="+mn-ea"/>
                          <a:cs typeface="Arial" panose="020B0604020202020204" pitchFamily="34" charset="0"/>
                        </a:rPr>
                        <a:t>gg Attesa media per l’esame di guida**</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100"/>
                        </a:lnSpc>
                        <a:spcBef>
                          <a:spcPts val="0"/>
                        </a:spcBef>
                        <a:spcAft>
                          <a:spcPts val="0"/>
                        </a:spcAft>
                      </a:pPr>
                      <a:r>
                        <a:rPr lang="it-IT" sz="1100" b="1" i="0" kern="1200">
                          <a:solidFill>
                            <a:schemeClr val="tx1"/>
                          </a:solidFill>
                          <a:effectLst/>
                          <a:latin typeface="+mn-lt"/>
                          <a:ea typeface="+mn-ea"/>
                          <a:cs typeface="Arial" panose="020B0604020202020204" pitchFamily="34" charset="0"/>
                        </a:rPr>
                        <a:t>Candidati in attesa</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100"/>
                        </a:lnSpc>
                        <a:spcBef>
                          <a:spcPts val="0"/>
                        </a:spcBef>
                        <a:spcAft>
                          <a:spcPts val="0"/>
                        </a:spcAft>
                      </a:pPr>
                      <a:r>
                        <a:rPr lang="it-IT" sz="1100" b="1" i="0" kern="1200">
                          <a:solidFill>
                            <a:schemeClr val="tx1"/>
                          </a:solidFill>
                          <a:effectLst/>
                          <a:latin typeface="+mn-lt"/>
                          <a:ea typeface="+mn-ea"/>
                          <a:cs typeface="Arial" panose="020B0604020202020204" pitchFamily="34" charset="0"/>
                        </a:rPr>
                        <a:t>gg Attesa media per l’esame di guida**</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4207999"/>
                  </a:ext>
                </a:extLst>
              </a:tr>
              <a:tr h="432687">
                <a:tc>
                  <a:txBody>
                    <a:bodyPr/>
                    <a:lstStyle/>
                    <a:p>
                      <a:pPr algn="r">
                        <a:lnSpc>
                          <a:spcPct val="107000"/>
                        </a:lnSpc>
                        <a:spcBef>
                          <a:spcPts val="600"/>
                        </a:spcBef>
                        <a:spcAft>
                          <a:spcPts val="800"/>
                        </a:spcAft>
                      </a:pPr>
                      <a:r>
                        <a:rPr lang="it-IT" sz="1200" b="1">
                          <a:solidFill>
                            <a:schemeClr val="tx1"/>
                          </a:solidFill>
                          <a:effectLst/>
                          <a:latin typeface="+mn-lt"/>
                          <a:cs typeface="Arial" panose="020B0604020202020204" pitchFamily="34" charset="0"/>
                        </a:rPr>
                        <a:t>DGT NO</a:t>
                      </a:r>
                      <a:endParaRPr lang="it-IT"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120</a:t>
                      </a:r>
                    </a:p>
                  </a:txBody>
                  <a:tcPr marL="68580" marR="68580" marT="0" marB="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115.190</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120</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alpha val="56078"/>
                      </a:srgbClr>
                    </a:solidFill>
                  </a:tcPr>
                </a:tc>
                <a:extLst>
                  <a:ext uri="{0D108BD9-81ED-4DB2-BD59-A6C34878D82A}">
                    <a16:rowId xmlns:a16="http://schemas.microsoft.com/office/drawing/2014/main" val="3363666362"/>
                  </a:ext>
                </a:extLst>
              </a:tr>
              <a:tr h="432687">
                <a:tc>
                  <a:txBody>
                    <a:bodyPr/>
                    <a:lstStyle/>
                    <a:p>
                      <a:pPr algn="r">
                        <a:lnSpc>
                          <a:spcPct val="107000"/>
                        </a:lnSpc>
                        <a:spcBef>
                          <a:spcPts val="600"/>
                        </a:spcBef>
                        <a:spcAft>
                          <a:spcPts val="800"/>
                        </a:spcAft>
                      </a:pPr>
                      <a:r>
                        <a:rPr lang="it-IT" sz="1200" b="1">
                          <a:solidFill>
                            <a:schemeClr val="tx1"/>
                          </a:solidFill>
                          <a:effectLst/>
                          <a:latin typeface="+mn-lt"/>
                          <a:cs typeface="Arial" panose="020B0604020202020204" pitchFamily="34" charset="0"/>
                        </a:rPr>
                        <a:t>DGT NE</a:t>
                      </a:r>
                      <a:endParaRPr lang="it-IT"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111</a:t>
                      </a:r>
                    </a:p>
                  </a:txBody>
                  <a:tcPr marL="68580" marR="68580" marT="0" marB="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70.220</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111</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alpha val="56078"/>
                      </a:srgbClr>
                    </a:solidFill>
                  </a:tcPr>
                </a:tc>
                <a:extLst>
                  <a:ext uri="{0D108BD9-81ED-4DB2-BD59-A6C34878D82A}">
                    <a16:rowId xmlns:a16="http://schemas.microsoft.com/office/drawing/2014/main" val="2547684463"/>
                  </a:ext>
                </a:extLst>
              </a:tr>
              <a:tr h="432687">
                <a:tc>
                  <a:txBody>
                    <a:bodyPr/>
                    <a:lstStyle/>
                    <a:p>
                      <a:pPr algn="r">
                        <a:lnSpc>
                          <a:spcPct val="107000"/>
                        </a:lnSpc>
                        <a:spcBef>
                          <a:spcPts val="600"/>
                        </a:spcBef>
                        <a:spcAft>
                          <a:spcPts val="800"/>
                        </a:spcAft>
                      </a:pPr>
                      <a:r>
                        <a:rPr lang="it-IT" sz="1200" b="1">
                          <a:solidFill>
                            <a:schemeClr val="tx1"/>
                          </a:solidFill>
                          <a:effectLst/>
                          <a:latin typeface="+mn-lt"/>
                          <a:cs typeface="Arial" panose="020B0604020202020204" pitchFamily="34" charset="0"/>
                        </a:rPr>
                        <a:t>DGT CENTRO</a:t>
                      </a:r>
                      <a:endParaRPr lang="it-IT"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93</a:t>
                      </a:r>
                    </a:p>
                  </a:txBody>
                  <a:tcPr marL="68580" marR="68580" marT="0" marB="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76.998</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93</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alpha val="56078"/>
                      </a:srgbClr>
                    </a:solidFill>
                  </a:tcPr>
                </a:tc>
                <a:extLst>
                  <a:ext uri="{0D108BD9-81ED-4DB2-BD59-A6C34878D82A}">
                    <a16:rowId xmlns:a16="http://schemas.microsoft.com/office/drawing/2014/main" val="2227454316"/>
                  </a:ext>
                </a:extLst>
              </a:tr>
              <a:tr h="432687">
                <a:tc>
                  <a:txBody>
                    <a:bodyPr/>
                    <a:lstStyle/>
                    <a:p>
                      <a:pPr algn="r">
                        <a:lnSpc>
                          <a:spcPct val="107000"/>
                        </a:lnSpc>
                        <a:spcBef>
                          <a:spcPts val="600"/>
                        </a:spcBef>
                        <a:spcAft>
                          <a:spcPts val="800"/>
                        </a:spcAft>
                      </a:pPr>
                      <a:r>
                        <a:rPr lang="it-IT" sz="1200" b="1">
                          <a:solidFill>
                            <a:schemeClr val="tx1"/>
                          </a:solidFill>
                          <a:effectLst/>
                          <a:latin typeface="+mn-lt"/>
                          <a:cs typeface="Arial" panose="020B0604020202020204" pitchFamily="34" charset="0"/>
                        </a:rPr>
                        <a:t>DGT SUD</a:t>
                      </a:r>
                      <a:endParaRPr lang="it-IT"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58</a:t>
                      </a:r>
                    </a:p>
                  </a:txBody>
                  <a:tcPr marL="68580" marR="68580" marT="0" marB="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51.624</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marL="0" algn="ctr" defTabSz="914400" rtl="0" eaLnBrk="1" latinLnBrk="0" hangingPunct="1">
                        <a:lnSpc>
                          <a:spcPct val="107000"/>
                        </a:lnSpc>
                        <a:spcBef>
                          <a:spcPts val="600"/>
                        </a:spcBef>
                        <a:spcAft>
                          <a:spcPts val="800"/>
                        </a:spcAft>
                      </a:pPr>
                      <a:r>
                        <a:rPr lang="it-IT" sz="1400" kern="1200">
                          <a:solidFill>
                            <a:schemeClr val="dk1"/>
                          </a:solidFill>
                          <a:effectLst/>
                          <a:latin typeface="+mn-lt"/>
                          <a:ea typeface="+mn-ea"/>
                          <a:cs typeface="Arial" panose="020B0604020202020204" pitchFamily="34" charset="0"/>
                        </a:rPr>
                        <a:t>58</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alpha val="56078"/>
                      </a:srgbClr>
                    </a:solidFill>
                  </a:tcPr>
                </a:tc>
                <a:extLst>
                  <a:ext uri="{0D108BD9-81ED-4DB2-BD59-A6C34878D82A}">
                    <a16:rowId xmlns:a16="http://schemas.microsoft.com/office/drawing/2014/main" val="565622836"/>
                  </a:ext>
                </a:extLst>
              </a:tr>
              <a:tr h="432687">
                <a:tc>
                  <a:txBody>
                    <a:bodyPr/>
                    <a:lstStyle/>
                    <a:p>
                      <a:pPr algn="r">
                        <a:lnSpc>
                          <a:spcPct val="107000"/>
                        </a:lnSpc>
                        <a:spcBef>
                          <a:spcPts val="600"/>
                        </a:spcBef>
                        <a:spcAft>
                          <a:spcPts val="800"/>
                        </a:spcAft>
                      </a:pPr>
                      <a:r>
                        <a:rPr lang="it-IT" sz="1200" b="1">
                          <a:solidFill>
                            <a:schemeClr val="bg1"/>
                          </a:solidFill>
                          <a:effectLst/>
                          <a:latin typeface="+mn-lt"/>
                          <a:cs typeface="Arial" panose="020B0604020202020204" pitchFamily="34" charset="0"/>
                        </a:rPr>
                        <a:t>Nazionale</a:t>
                      </a:r>
                      <a:endParaRPr lang="it-IT" sz="1200" b="1">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400" rtl="0" eaLnBrk="1" latinLnBrk="0" hangingPunct="1">
                        <a:lnSpc>
                          <a:spcPct val="107000"/>
                        </a:lnSpc>
                        <a:spcBef>
                          <a:spcPts val="600"/>
                        </a:spcBef>
                        <a:spcAft>
                          <a:spcPts val="800"/>
                        </a:spcAft>
                      </a:pPr>
                      <a:r>
                        <a:rPr lang="it-IT" sz="1400" b="1" kern="1200">
                          <a:solidFill>
                            <a:schemeClr val="bg1"/>
                          </a:solidFill>
                          <a:effectLst/>
                          <a:latin typeface="+mn-lt"/>
                          <a:ea typeface="+mn-ea"/>
                          <a:cs typeface="Arial" panose="020B0604020202020204" pitchFamily="34" charset="0"/>
                        </a:rPr>
                        <a:t>95</a:t>
                      </a:r>
                    </a:p>
                  </a:txBody>
                  <a:tcPr marL="68580" marR="68580" marT="0" marB="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400" rtl="0" eaLnBrk="1" latinLnBrk="0" hangingPunct="1">
                        <a:lnSpc>
                          <a:spcPct val="107000"/>
                        </a:lnSpc>
                        <a:spcBef>
                          <a:spcPts val="600"/>
                        </a:spcBef>
                        <a:spcAft>
                          <a:spcPts val="800"/>
                        </a:spcAft>
                      </a:pPr>
                      <a:r>
                        <a:rPr lang="it-IT" sz="1400" b="1" kern="1200">
                          <a:solidFill>
                            <a:schemeClr val="bg1"/>
                          </a:solidFill>
                          <a:effectLst/>
                          <a:latin typeface="+mn-lt"/>
                          <a:ea typeface="+mn-ea"/>
                          <a:cs typeface="Arial" panose="020B0604020202020204" pitchFamily="34" charset="0"/>
                        </a:rPr>
                        <a:t>314.032</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marL="0" algn="ctr" defTabSz="914400" rtl="0" eaLnBrk="1" latinLnBrk="0" hangingPunct="1">
                        <a:lnSpc>
                          <a:spcPct val="107000"/>
                        </a:lnSpc>
                        <a:spcBef>
                          <a:spcPts val="600"/>
                        </a:spcBef>
                        <a:spcAft>
                          <a:spcPts val="800"/>
                        </a:spcAft>
                      </a:pPr>
                      <a:r>
                        <a:rPr lang="it-IT" sz="1400" b="1" kern="1200">
                          <a:solidFill>
                            <a:schemeClr val="bg1"/>
                          </a:solidFill>
                          <a:effectLst/>
                          <a:latin typeface="+mn-lt"/>
                          <a:ea typeface="+mn-ea"/>
                          <a:cs typeface="Arial" panose="020B0604020202020204" pitchFamily="34" charset="0"/>
                        </a:rPr>
                        <a:t>95</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862188705"/>
                  </a:ext>
                </a:extLst>
              </a:tr>
            </a:tbl>
          </a:graphicData>
        </a:graphic>
      </p:graphicFrame>
      <p:sp>
        <p:nvSpPr>
          <p:cNvPr id="3" name="CasellaDiTesto 42">
            <a:extLst>
              <a:ext uri="{FF2B5EF4-FFF2-40B4-BE49-F238E27FC236}">
                <a16:creationId xmlns:a16="http://schemas.microsoft.com/office/drawing/2014/main" id="{0452614E-B012-CF0D-B5B9-BEFB404553D5}"/>
              </a:ext>
            </a:extLst>
          </p:cNvPr>
          <p:cNvSpPr txBox="1"/>
          <p:nvPr/>
        </p:nvSpPr>
        <p:spPr>
          <a:xfrm>
            <a:off x="157320" y="4481072"/>
            <a:ext cx="11877361" cy="2032465"/>
          </a:xfrm>
          <a:prstGeom prst="rect">
            <a:avLst/>
          </a:prstGeom>
          <a:solidFill>
            <a:srgbClr val="F2F2F2">
              <a:alpha val="56863"/>
            </a:srgbClr>
          </a:solidFill>
        </p:spPr>
        <p:txBody>
          <a:bodyPr wrap="square" tIns="324000" bIns="0" anchor="ctr">
            <a:noAutofit/>
          </a:bodyPr>
          <a:lstStyle/>
          <a:p>
            <a:pPr marL="171450" indent="-171450" algn="just">
              <a:lnSpc>
                <a:spcPct val="150000"/>
              </a:lnSpc>
              <a:spcAft>
                <a:spcPts val="800"/>
              </a:spcAft>
              <a:buFont typeface="Wingdings" panose="05000000000000000000" pitchFamily="2" charset="2"/>
              <a:buChar char="§"/>
            </a:pPr>
            <a:r>
              <a:rPr lang="it-IT" sz="1200" b="1" dirty="0">
                <a:ea typeface="Calibri" panose="020F0502020204030204" pitchFamily="34" charset="0"/>
                <a:cs typeface="Arial" panose="020B0604020202020204" pitchFamily="34" charset="0"/>
              </a:rPr>
              <a:t>D</a:t>
            </a:r>
            <a:r>
              <a:rPr lang="it-IT" sz="1200" b="1" dirty="0">
                <a:effectLst/>
                <a:ea typeface="Calibri" panose="020F0502020204030204" pitchFamily="34" charset="0"/>
                <a:cs typeface="Arial" panose="020B0604020202020204" pitchFamily="34" charset="0"/>
              </a:rPr>
              <a:t>igitalizzazione</a:t>
            </a:r>
            <a:r>
              <a:rPr lang="it-IT" sz="1200" dirty="0">
                <a:effectLst/>
                <a:ea typeface="Calibri" panose="020F0502020204030204" pitchFamily="34" charset="0"/>
                <a:cs typeface="Arial" panose="020B0604020202020204" pitchFamily="34" charset="0"/>
              </a:rPr>
              <a:t> delle modalità di gestione dell’esame, </a:t>
            </a:r>
            <a:r>
              <a:rPr lang="it-IT" sz="1200" b="1" dirty="0">
                <a:ea typeface="Calibri" panose="020F0502020204030204" pitchFamily="34" charset="0"/>
                <a:cs typeface="Arial" panose="020B0604020202020204" pitchFamily="34" charset="0"/>
              </a:rPr>
              <a:t>r</a:t>
            </a:r>
            <a:r>
              <a:rPr lang="it-IT" sz="1200" b="1" dirty="0">
                <a:effectLst/>
                <a:ea typeface="Calibri" panose="020F0502020204030204" pitchFamily="34" charset="0"/>
                <a:cs typeface="Arial" panose="020B0604020202020204" pitchFamily="34" charset="0"/>
              </a:rPr>
              <a:t>iduzione</a:t>
            </a:r>
            <a:r>
              <a:rPr lang="it-IT" sz="1200" dirty="0">
                <a:effectLst/>
                <a:ea typeface="Calibri" panose="020F0502020204030204" pitchFamily="34" charset="0"/>
                <a:cs typeface="Arial" panose="020B0604020202020204" pitchFamily="34" charset="0"/>
              </a:rPr>
              <a:t> del numero di </a:t>
            </a:r>
            <a:r>
              <a:rPr lang="it-IT" sz="1200" b="1" dirty="0">
                <a:effectLst/>
                <a:ea typeface="Calibri" panose="020F0502020204030204" pitchFamily="34" charset="0"/>
                <a:cs typeface="Arial" panose="020B0604020202020204" pitchFamily="34" charset="0"/>
              </a:rPr>
              <a:t>domande</a:t>
            </a:r>
            <a:r>
              <a:rPr lang="it-IT" sz="1200" dirty="0">
                <a:effectLst/>
                <a:ea typeface="Calibri" panose="020F0502020204030204" pitchFamily="34" charset="0"/>
                <a:cs typeface="Arial" panose="020B0604020202020204" pitchFamily="34" charset="0"/>
              </a:rPr>
              <a:t> dei quiz e sfruttamento del 100% della </a:t>
            </a:r>
            <a:r>
              <a:rPr lang="it-IT" sz="1200" b="1" dirty="0">
                <a:effectLst/>
                <a:ea typeface="Calibri" panose="020F0502020204030204" pitchFamily="34" charset="0"/>
                <a:cs typeface="Arial" panose="020B0604020202020204" pitchFamily="34" charset="0"/>
              </a:rPr>
              <a:t>capienza</a:t>
            </a:r>
            <a:r>
              <a:rPr lang="it-IT" sz="1200" dirty="0">
                <a:effectLst/>
                <a:ea typeface="Calibri" panose="020F0502020204030204" pitchFamily="34" charset="0"/>
                <a:cs typeface="Arial" panose="020B0604020202020204" pitchFamily="34" charset="0"/>
              </a:rPr>
              <a:t> delle aule</a:t>
            </a:r>
          </a:p>
          <a:p>
            <a:pPr marL="171450" indent="-171450" algn="just">
              <a:lnSpc>
                <a:spcPct val="150000"/>
              </a:lnSpc>
              <a:spcAft>
                <a:spcPts val="800"/>
              </a:spcAft>
              <a:buFont typeface="Wingdings" panose="05000000000000000000" pitchFamily="2" charset="2"/>
              <a:buChar char="§"/>
            </a:pPr>
            <a:r>
              <a:rPr lang="it-IT" sz="1200" dirty="0">
                <a:effectLst/>
                <a:ea typeface="Calibri" panose="020F0502020204030204" pitchFamily="34" charset="0"/>
                <a:cs typeface="Arial" panose="020B0604020202020204" pitchFamily="34" charset="0"/>
              </a:rPr>
              <a:t>Introduzione della tecnologia di </a:t>
            </a:r>
            <a:r>
              <a:rPr lang="it-IT" sz="1200" b="1" i="1" dirty="0">
                <a:effectLst/>
                <a:ea typeface="Calibri" panose="020F0502020204030204" pitchFamily="34" charset="0"/>
                <a:cs typeface="Arial" panose="020B0604020202020204" pitchFamily="34" charset="0"/>
              </a:rPr>
              <a:t>face </a:t>
            </a:r>
            <a:r>
              <a:rPr lang="it-IT" sz="1200" b="1" i="1" dirty="0" err="1">
                <a:effectLst/>
                <a:ea typeface="Calibri" panose="020F0502020204030204" pitchFamily="34" charset="0"/>
                <a:cs typeface="Arial" panose="020B0604020202020204" pitchFamily="34" charset="0"/>
              </a:rPr>
              <a:t>recognition</a:t>
            </a:r>
            <a:r>
              <a:rPr lang="it-IT" sz="1200" dirty="0">
                <a:effectLst/>
                <a:ea typeface="Calibri" panose="020F0502020204030204" pitchFamily="34" charset="0"/>
                <a:cs typeface="Arial" panose="020B0604020202020204" pitchFamily="34" charset="0"/>
              </a:rPr>
              <a:t>, per la gestione degli accessi all’aula e dell’esecuzione dell’esame </a:t>
            </a:r>
            <a:r>
              <a:rPr lang="it-IT" sz="1200" i="1" dirty="0">
                <a:effectLst/>
                <a:ea typeface="Calibri" panose="020F0502020204030204" pitchFamily="34" charset="0"/>
                <a:cs typeface="Arial" panose="020B0604020202020204" pitchFamily="34" charset="0"/>
              </a:rPr>
              <a:t>recuperando fino a 10 minuti per turno d’esame</a:t>
            </a:r>
            <a:endParaRPr lang="it-IT" sz="100" dirty="0">
              <a:effectLst/>
              <a:ea typeface="Calibri" panose="020F0502020204030204" pitchFamily="34" charset="0"/>
              <a:cs typeface="Arial" panose="020B0604020202020204" pitchFamily="34" charset="0"/>
            </a:endParaRPr>
          </a:p>
          <a:p>
            <a:pPr marL="171450" indent="-171450" algn="just">
              <a:lnSpc>
                <a:spcPct val="150000"/>
              </a:lnSpc>
              <a:spcAft>
                <a:spcPts val="800"/>
              </a:spcAft>
              <a:buFont typeface="Wingdings" panose="05000000000000000000" pitchFamily="2" charset="2"/>
              <a:buChar char="§"/>
            </a:pPr>
            <a:r>
              <a:rPr lang="it-IT" sz="1200" b="1" dirty="0">
                <a:effectLst/>
                <a:ea typeface="Calibri" panose="020F0502020204030204" pitchFamily="34" charset="0"/>
                <a:cs typeface="Arial" panose="020B0604020202020204" pitchFamily="34" charset="0"/>
              </a:rPr>
              <a:t>Incremento della base degli esaminatori disponibili</a:t>
            </a:r>
            <a:r>
              <a:rPr lang="it-IT" sz="1200" b="1" dirty="0">
                <a:ea typeface="Calibri" panose="020F0502020204030204" pitchFamily="34" charset="0"/>
                <a:cs typeface="Arial" panose="020B0604020202020204" pitchFamily="34" charset="0"/>
              </a:rPr>
              <a:t> - </a:t>
            </a:r>
            <a:r>
              <a:rPr lang="it-IT" sz="1200" i="1" dirty="0">
                <a:effectLst/>
                <a:ea typeface="Calibri" panose="020F0502020204030204" pitchFamily="34" charset="0"/>
                <a:cs typeface="Arial" panose="020B0604020202020204" pitchFamily="34" charset="0"/>
              </a:rPr>
              <a:t>utilizzo straordinario degli </a:t>
            </a:r>
            <a:r>
              <a:rPr lang="it-IT" sz="1200" b="1" i="1" dirty="0">
                <a:effectLst/>
                <a:ea typeface="Calibri" panose="020F0502020204030204" pitchFamily="34" charset="0"/>
                <a:cs typeface="Arial" panose="020B0604020202020204" pitchFamily="34" charset="0"/>
              </a:rPr>
              <a:t>esaminatori in quiescenza</a:t>
            </a:r>
          </a:p>
          <a:p>
            <a:pPr marL="171450" indent="-171450" algn="just">
              <a:lnSpc>
                <a:spcPct val="150000"/>
              </a:lnSpc>
              <a:spcAft>
                <a:spcPts val="800"/>
              </a:spcAft>
              <a:buFont typeface="Wingdings" panose="05000000000000000000" pitchFamily="2" charset="2"/>
              <a:buChar char="§"/>
            </a:pPr>
            <a:r>
              <a:rPr lang="it-IT" sz="1200" b="1" dirty="0">
                <a:ea typeface="Calibri" panose="020F0502020204030204" pitchFamily="34" charset="0"/>
                <a:cs typeface="Arial" panose="020B0604020202020204" pitchFamily="34" charset="0"/>
              </a:rPr>
              <a:t>I</a:t>
            </a:r>
            <a:r>
              <a:rPr lang="it-IT" sz="1200" b="1" dirty="0">
                <a:effectLst/>
                <a:ea typeface="Calibri" panose="020F0502020204030204" pitchFamily="34" charset="0"/>
                <a:cs typeface="Arial" panose="020B0604020202020204" pitchFamily="34" charset="0"/>
              </a:rPr>
              <a:t>ncentivazione dei dipendenti abilitati</a:t>
            </a:r>
            <a:r>
              <a:rPr lang="it-IT" sz="1200" dirty="0">
                <a:effectLst/>
                <a:ea typeface="Calibri" panose="020F0502020204030204" pitchFamily="34" charset="0"/>
                <a:cs typeface="Arial" panose="020B0604020202020204" pitchFamily="34" charset="0"/>
              </a:rPr>
              <a:t> all’effettuazione degli esami guida su base volontaria - </a:t>
            </a:r>
            <a:r>
              <a:rPr lang="it-IT" sz="1200" i="1" dirty="0">
                <a:effectLst/>
                <a:ea typeface="Calibri" panose="020F0502020204030204" pitchFamily="34" charset="0"/>
                <a:cs typeface="Arial" panose="020B0604020202020204" pitchFamily="34" charset="0"/>
              </a:rPr>
              <a:t>proposta di revisione della legge 870</a:t>
            </a:r>
          </a:p>
        </p:txBody>
      </p:sp>
      <p:sp>
        <p:nvSpPr>
          <p:cNvPr id="9" name="CasellaDiTesto 42">
            <a:extLst>
              <a:ext uri="{FF2B5EF4-FFF2-40B4-BE49-F238E27FC236}">
                <a16:creationId xmlns:a16="http://schemas.microsoft.com/office/drawing/2014/main" id="{49F98D87-D482-53BD-8D72-12D97ED0482A}"/>
              </a:ext>
            </a:extLst>
          </p:cNvPr>
          <p:cNvSpPr txBox="1"/>
          <p:nvPr/>
        </p:nvSpPr>
        <p:spPr>
          <a:xfrm>
            <a:off x="117215" y="4567583"/>
            <a:ext cx="11916000" cy="248873"/>
          </a:xfrm>
          <a:prstGeom prst="rect">
            <a:avLst/>
          </a:prstGeom>
          <a:solidFill>
            <a:schemeClr val="bg1"/>
          </a:solidFill>
        </p:spPr>
        <p:txBody>
          <a:bodyPr wrap="square" lIns="540000" anchor="ctr">
            <a:noAutofit/>
          </a:bodyPr>
          <a:lstStyle/>
          <a:p>
            <a:pPr lvl="0"/>
            <a:r>
              <a:rPr lang="it-IT" sz="1400" b="1">
                <a:effectLst/>
                <a:ea typeface="Calibri" panose="020F0502020204030204" pitchFamily="34" charset="0"/>
                <a:cs typeface="Arial" panose="020B0604020202020204" pitchFamily="34" charset="0"/>
              </a:rPr>
              <a:t>AZIONI INTRAPRESE</a:t>
            </a:r>
          </a:p>
        </p:txBody>
      </p:sp>
      <p:grpSp>
        <p:nvGrpSpPr>
          <p:cNvPr id="11" name="Group 10">
            <a:extLst>
              <a:ext uri="{FF2B5EF4-FFF2-40B4-BE49-F238E27FC236}">
                <a16:creationId xmlns:a16="http://schemas.microsoft.com/office/drawing/2014/main" id="{C8ADFDF5-6E99-C459-6B31-1F920CFE0EC1}"/>
              </a:ext>
            </a:extLst>
          </p:cNvPr>
          <p:cNvGrpSpPr/>
          <p:nvPr/>
        </p:nvGrpSpPr>
        <p:grpSpPr>
          <a:xfrm>
            <a:off x="211505" y="4543187"/>
            <a:ext cx="297477" cy="283215"/>
            <a:chOff x="1787525" y="76200"/>
            <a:chExt cx="927100" cy="882650"/>
          </a:xfrm>
          <a:solidFill>
            <a:srgbClr val="00338D"/>
          </a:solidFill>
        </p:grpSpPr>
        <p:sp>
          <p:nvSpPr>
            <p:cNvPr id="12" name="Freeform 50">
              <a:extLst>
                <a:ext uri="{FF2B5EF4-FFF2-40B4-BE49-F238E27FC236}">
                  <a16:creationId xmlns:a16="http://schemas.microsoft.com/office/drawing/2014/main" id="{7E1D5656-7903-F1D3-136A-21753E24F6CF}"/>
                </a:ext>
              </a:extLst>
            </p:cNvPr>
            <p:cNvSpPr>
              <a:spLocks noEditPoints="1"/>
            </p:cNvSpPr>
            <p:nvPr/>
          </p:nvSpPr>
          <p:spPr bwMode="auto">
            <a:xfrm>
              <a:off x="1787525" y="76200"/>
              <a:ext cx="927100" cy="882650"/>
            </a:xfrm>
            <a:custGeom>
              <a:avLst/>
              <a:gdLst/>
              <a:ahLst/>
              <a:cxnLst>
                <a:cxn ang="0">
                  <a:pos x="134" y="20"/>
                </a:cxn>
                <a:cxn ang="0">
                  <a:pos x="138" y="62"/>
                </a:cxn>
                <a:cxn ang="0">
                  <a:pos x="148" y="168"/>
                </a:cxn>
                <a:cxn ang="0">
                  <a:pos x="148" y="268"/>
                </a:cxn>
                <a:cxn ang="0">
                  <a:pos x="142" y="334"/>
                </a:cxn>
                <a:cxn ang="0">
                  <a:pos x="132" y="396"/>
                </a:cxn>
                <a:cxn ang="0">
                  <a:pos x="2" y="424"/>
                </a:cxn>
                <a:cxn ang="0">
                  <a:pos x="0" y="446"/>
                </a:cxn>
                <a:cxn ang="0">
                  <a:pos x="2" y="484"/>
                </a:cxn>
                <a:cxn ang="0">
                  <a:pos x="10" y="510"/>
                </a:cxn>
                <a:cxn ang="0">
                  <a:pos x="22" y="528"/>
                </a:cxn>
                <a:cxn ang="0">
                  <a:pos x="38" y="538"/>
                </a:cxn>
                <a:cxn ang="0">
                  <a:pos x="58" y="546"/>
                </a:cxn>
                <a:cxn ang="0">
                  <a:pos x="72" y="546"/>
                </a:cxn>
                <a:cxn ang="0">
                  <a:pos x="432" y="556"/>
                </a:cxn>
                <a:cxn ang="0">
                  <a:pos x="436" y="556"/>
                </a:cxn>
                <a:cxn ang="0">
                  <a:pos x="448" y="554"/>
                </a:cxn>
                <a:cxn ang="0">
                  <a:pos x="472" y="550"/>
                </a:cxn>
                <a:cxn ang="0">
                  <a:pos x="492" y="540"/>
                </a:cxn>
                <a:cxn ang="0">
                  <a:pos x="518" y="514"/>
                </a:cxn>
                <a:cxn ang="0">
                  <a:pos x="546" y="466"/>
                </a:cxn>
                <a:cxn ang="0">
                  <a:pos x="566" y="400"/>
                </a:cxn>
                <a:cxn ang="0">
                  <a:pos x="578" y="320"/>
                </a:cxn>
                <a:cxn ang="0">
                  <a:pos x="584" y="226"/>
                </a:cxn>
                <a:cxn ang="0">
                  <a:pos x="584" y="118"/>
                </a:cxn>
                <a:cxn ang="0">
                  <a:pos x="576" y="0"/>
                </a:cxn>
                <a:cxn ang="0">
                  <a:pos x="440" y="522"/>
                </a:cxn>
                <a:cxn ang="0">
                  <a:pos x="434" y="522"/>
                </a:cxn>
                <a:cxn ang="0">
                  <a:pos x="418" y="516"/>
                </a:cxn>
                <a:cxn ang="0">
                  <a:pos x="404" y="506"/>
                </a:cxn>
                <a:cxn ang="0">
                  <a:pos x="388" y="472"/>
                </a:cxn>
                <a:cxn ang="0">
                  <a:pos x="382" y="438"/>
                </a:cxn>
                <a:cxn ang="0">
                  <a:pos x="166" y="424"/>
                </a:cxn>
                <a:cxn ang="0">
                  <a:pos x="170" y="398"/>
                </a:cxn>
                <a:cxn ang="0">
                  <a:pos x="180" y="314"/>
                </a:cxn>
                <a:cxn ang="0">
                  <a:pos x="182" y="200"/>
                </a:cxn>
                <a:cxn ang="0">
                  <a:pos x="178" y="72"/>
                </a:cxn>
                <a:cxn ang="0">
                  <a:pos x="536" y="54"/>
                </a:cxn>
                <a:cxn ang="0">
                  <a:pos x="546" y="146"/>
                </a:cxn>
                <a:cxn ang="0">
                  <a:pos x="546" y="232"/>
                </a:cxn>
                <a:cxn ang="0">
                  <a:pos x="542" y="312"/>
                </a:cxn>
                <a:cxn ang="0">
                  <a:pos x="530" y="382"/>
                </a:cxn>
                <a:cxn ang="0">
                  <a:pos x="512" y="440"/>
                </a:cxn>
                <a:cxn ang="0">
                  <a:pos x="492" y="484"/>
                </a:cxn>
                <a:cxn ang="0">
                  <a:pos x="468" y="512"/>
                </a:cxn>
                <a:cxn ang="0">
                  <a:pos x="448" y="522"/>
                </a:cxn>
                <a:cxn ang="0">
                  <a:pos x="440" y="522"/>
                </a:cxn>
              </a:cxnLst>
              <a:rect l="0" t="0" r="r" b="b"/>
              <a:pathLst>
                <a:path w="584" h="556">
                  <a:moveTo>
                    <a:pt x="576" y="0"/>
                  </a:moveTo>
                  <a:lnTo>
                    <a:pt x="134" y="20"/>
                  </a:lnTo>
                  <a:lnTo>
                    <a:pt x="134" y="20"/>
                  </a:lnTo>
                  <a:lnTo>
                    <a:pt x="138" y="62"/>
                  </a:lnTo>
                  <a:lnTo>
                    <a:pt x="144" y="110"/>
                  </a:lnTo>
                  <a:lnTo>
                    <a:pt x="148" y="168"/>
                  </a:lnTo>
                  <a:lnTo>
                    <a:pt x="148" y="234"/>
                  </a:lnTo>
                  <a:lnTo>
                    <a:pt x="148" y="268"/>
                  </a:lnTo>
                  <a:lnTo>
                    <a:pt x="146" y="300"/>
                  </a:lnTo>
                  <a:lnTo>
                    <a:pt x="142" y="334"/>
                  </a:lnTo>
                  <a:lnTo>
                    <a:pt x="138" y="366"/>
                  </a:lnTo>
                  <a:lnTo>
                    <a:pt x="132" y="396"/>
                  </a:lnTo>
                  <a:lnTo>
                    <a:pt x="124" y="424"/>
                  </a:lnTo>
                  <a:lnTo>
                    <a:pt x="2" y="424"/>
                  </a:lnTo>
                  <a:lnTo>
                    <a:pt x="2" y="424"/>
                  </a:lnTo>
                  <a:lnTo>
                    <a:pt x="0" y="446"/>
                  </a:lnTo>
                  <a:lnTo>
                    <a:pt x="0" y="466"/>
                  </a:lnTo>
                  <a:lnTo>
                    <a:pt x="2" y="484"/>
                  </a:lnTo>
                  <a:lnTo>
                    <a:pt x="4" y="498"/>
                  </a:lnTo>
                  <a:lnTo>
                    <a:pt x="10" y="510"/>
                  </a:lnTo>
                  <a:lnTo>
                    <a:pt x="16" y="520"/>
                  </a:lnTo>
                  <a:lnTo>
                    <a:pt x="22" y="528"/>
                  </a:lnTo>
                  <a:lnTo>
                    <a:pt x="30" y="534"/>
                  </a:lnTo>
                  <a:lnTo>
                    <a:pt x="38" y="538"/>
                  </a:lnTo>
                  <a:lnTo>
                    <a:pt x="44" y="542"/>
                  </a:lnTo>
                  <a:lnTo>
                    <a:pt x="58" y="546"/>
                  </a:lnTo>
                  <a:lnTo>
                    <a:pt x="68" y="546"/>
                  </a:lnTo>
                  <a:lnTo>
                    <a:pt x="72" y="546"/>
                  </a:lnTo>
                  <a:lnTo>
                    <a:pt x="432" y="556"/>
                  </a:lnTo>
                  <a:lnTo>
                    <a:pt x="432" y="556"/>
                  </a:lnTo>
                  <a:lnTo>
                    <a:pt x="426" y="554"/>
                  </a:lnTo>
                  <a:lnTo>
                    <a:pt x="436" y="556"/>
                  </a:lnTo>
                  <a:lnTo>
                    <a:pt x="436" y="556"/>
                  </a:lnTo>
                  <a:lnTo>
                    <a:pt x="448" y="554"/>
                  </a:lnTo>
                  <a:lnTo>
                    <a:pt x="460" y="552"/>
                  </a:lnTo>
                  <a:lnTo>
                    <a:pt x="472" y="550"/>
                  </a:lnTo>
                  <a:lnTo>
                    <a:pt x="482" y="544"/>
                  </a:lnTo>
                  <a:lnTo>
                    <a:pt x="492" y="540"/>
                  </a:lnTo>
                  <a:lnTo>
                    <a:pt x="502" y="532"/>
                  </a:lnTo>
                  <a:lnTo>
                    <a:pt x="518" y="514"/>
                  </a:lnTo>
                  <a:lnTo>
                    <a:pt x="534" y="492"/>
                  </a:lnTo>
                  <a:lnTo>
                    <a:pt x="546" y="466"/>
                  </a:lnTo>
                  <a:lnTo>
                    <a:pt x="558" y="436"/>
                  </a:lnTo>
                  <a:lnTo>
                    <a:pt x="566" y="400"/>
                  </a:lnTo>
                  <a:lnTo>
                    <a:pt x="574" y="362"/>
                  </a:lnTo>
                  <a:lnTo>
                    <a:pt x="578" y="320"/>
                  </a:lnTo>
                  <a:lnTo>
                    <a:pt x="582" y="274"/>
                  </a:lnTo>
                  <a:lnTo>
                    <a:pt x="584" y="226"/>
                  </a:lnTo>
                  <a:lnTo>
                    <a:pt x="584" y="174"/>
                  </a:lnTo>
                  <a:lnTo>
                    <a:pt x="584" y="118"/>
                  </a:lnTo>
                  <a:lnTo>
                    <a:pt x="580" y="60"/>
                  </a:lnTo>
                  <a:lnTo>
                    <a:pt x="576" y="0"/>
                  </a:lnTo>
                  <a:lnTo>
                    <a:pt x="576" y="0"/>
                  </a:lnTo>
                  <a:close/>
                  <a:moveTo>
                    <a:pt x="440" y="522"/>
                  </a:moveTo>
                  <a:lnTo>
                    <a:pt x="434" y="522"/>
                  </a:lnTo>
                  <a:lnTo>
                    <a:pt x="434" y="522"/>
                  </a:lnTo>
                  <a:lnTo>
                    <a:pt x="426" y="520"/>
                  </a:lnTo>
                  <a:lnTo>
                    <a:pt x="418" y="516"/>
                  </a:lnTo>
                  <a:lnTo>
                    <a:pt x="410" y="512"/>
                  </a:lnTo>
                  <a:lnTo>
                    <a:pt x="404" y="506"/>
                  </a:lnTo>
                  <a:lnTo>
                    <a:pt x="396" y="490"/>
                  </a:lnTo>
                  <a:lnTo>
                    <a:pt x="388" y="472"/>
                  </a:lnTo>
                  <a:lnTo>
                    <a:pt x="384" y="454"/>
                  </a:lnTo>
                  <a:lnTo>
                    <a:pt x="382" y="438"/>
                  </a:lnTo>
                  <a:lnTo>
                    <a:pt x="380" y="424"/>
                  </a:lnTo>
                  <a:lnTo>
                    <a:pt x="166" y="424"/>
                  </a:lnTo>
                  <a:lnTo>
                    <a:pt x="166" y="424"/>
                  </a:lnTo>
                  <a:lnTo>
                    <a:pt x="170" y="398"/>
                  </a:lnTo>
                  <a:lnTo>
                    <a:pt x="174" y="372"/>
                  </a:lnTo>
                  <a:lnTo>
                    <a:pt x="180" y="314"/>
                  </a:lnTo>
                  <a:lnTo>
                    <a:pt x="182" y="256"/>
                  </a:lnTo>
                  <a:lnTo>
                    <a:pt x="182" y="200"/>
                  </a:lnTo>
                  <a:lnTo>
                    <a:pt x="180" y="110"/>
                  </a:lnTo>
                  <a:lnTo>
                    <a:pt x="178" y="72"/>
                  </a:lnTo>
                  <a:lnTo>
                    <a:pt x="536" y="54"/>
                  </a:lnTo>
                  <a:lnTo>
                    <a:pt x="536" y="54"/>
                  </a:lnTo>
                  <a:lnTo>
                    <a:pt x="542" y="100"/>
                  </a:lnTo>
                  <a:lnTo>
                    <a:pt x="546" y="146"/>
                  </a:lnTo>
                  <a:lnTo>
                    <a:pt x="546" y="190"/>
                  </a:lnTo>
                  <a:lnTo>
                    <a:pt x="546" y="232"/>
                  </a:lnTo>
                  <a:lnTo>
                    <a:pt x="546" y="274"/>
                  </a:lnTo>
                  <a:lnTo>
                    <a:pt x="542" y="312"/>
                  </a:lnTo>
                  <a:lnTo>
                    <a:pt x="536" y="348"/>
                  </a:lnTo>
                  <a:lnTo>
                    <a:pt x="530" y="382"/>
                  </a:lnTo>
                  <a:lnTo>
                    <a:pt x="522" y="412"/>
                  </a:lnTo>
                  <a:lnTo>
                    <a:pt x="512" y="440"/>
                  </a:lnTo>
                  <a:lnTo>
                    <a:pt x="502" y="464"/>
                  </a:lnTo>
                  <a:lnTo>
                    <a:pt x="492" y="484"/>
                  </a:lnTo>
                  <a:lnTo>
                    <a:pt x="480" y="500"/>
                  </a:lnTo>
                  <a:lnTo>
                    <a:pt x="468" y="512"/>
                  </a:lnTo>
                  <a:lnTo>
                    <a:pt x="454" y="520"/>
                  </a:lnTo>
                  <a:lnTo>
                    <a:pt x="448" y="522"/>
                  </a:lnTo>
                  <a:lnTo>
                    <a:pt x="440" y="522"/>
                  </a:lnTo>
                  <a:lnTo>
                    <a:pt x="440" y="5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51">
              <a:extLst>
                <a:ext uri="{FF2B5EF4-FFF2-40B4-BE49-F238E27FC236}">
                  <a16:creationId xmlns:a16="http://schemas.microsoft.com/office/drawing/2014/main" id="{C3EB716A-F077-B3FF-EEFB-06F977587C3E}"/>
                </a:ext>
              </a:extLst>
            </p:cNvPr>
            <p:cNvSpPr>
              <a:spLocks/>
            </p:cNvSpPr>
            <p:nvPr/>
          </p:nvSpPr>
          <p:spPr bwMode="auto">
            <a:xfrm>
              <a:off x="2460625" y="381000"/>
              <a:ext cx="98425" cy="44450"/>
            </a:xfrm>
            <a:custGeom>
              <a:avLst/>
              <a:gdLst/>
              <a:ahLst/>
              <a:cxnLst>
                <a:cxn ang="0">
                  <a:pos x="60" y="0"/>
                </a:cxn>
                <a:cxn ang="0">
                  <a:pos x="0" y="2"/>
                </a:cxn>
                <a:cxn ang="0">
                  <a:pos x="2" y="28"/>
                </a:cxn>
                <a:cxn ang="0">
                  <a:pos x="62" y="26"/>
                </a:cxn>
                <a:cxn ang="0">
                  <a:pos x="60" y="0"/>
                </a:cxn>
              </a:cxnLst>
              <a:rect l="0" t="0" r="r" b="b"/>
              <a:pathLst>
                <a:path w="62" h="28">
                  <a:moveTo>
                    <a:pt x="60" y="0"/>
                  </a:moveTo>
                  <a:lnTo>
                    <a:pt x="0" y="2"/>
                  </a:lnTo>
                  <a:lnTo>
                    <a:pt x="2" y="28"/>
                  </a:lnTo>
                  <a:lnTo>
                    <a:pt x="62" y="26"/>
                  </a:lnTo>
                  <a:lnTo>
                    <a:pt x="6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52">
              <a:extLst>
                <a:ext uri="{FF2B5EF4-FFF2-40B4-BE49-F238E27FC236}">
                  <a16:creationId xmlns:a16="http://schemas.microsoft.com/office/drawing/2014/main" id="{94C7B510-CF24-C290-271D-D7D7697AC703}"/>
                </a:ext>
              </a:extLst>
            </p:cNvPr>
            <p:cNvSpPr>
              <a:spLocks/>
            </p:cNvSpPr>
            <p:nvPr/>
          </p:nvSpPr>
          <p:spPr bwMode="auto">
            <a:xfrm>
              <a:off x="2457450" y="317500"/>
              <a:ext cx="146050" cy="50800"/>
            </a:xfrm>
            <a:custGeom>
              <a:avLst/>
              <a:gdLst/>
              <a:ahLst/>
              <a:cxnLst>
                <a:cxn ang="0">
                  <a:pos x="0" y="6"/>
                </a:cxn>
                <a:cxn ang="0">
                  <a:pos x="0" y="32"/>
                </a:cxn>
                <a:cxn ang="0">
                  <a:pos x="92" y="26"/>
                </a:cxn>
                <a:cxn ang="0">
                  <a:pos x="92" y="0"/>
                </a:cxn>
                <a:cxn ang="0">
                  <a:pos x="0" y="6"/>
                </a:cxn>
              </a:cxnLst>
              <a:rect l="0" t="0" r="r" b="b"/>
              <a:pathLst>
                <a:path w="92" h="32">
                  <a:moveTo>
                    <a:pt x="0" y="6"/>
                  </a:moveTo>
                  <a:lnTo>
                    <a:pt x="0" y="32"/>
                  </a:lnTo>
                  <a:lnTo>
                    <a:pt x="92" y="26"/>
                  </a:lnTo>
                  <a:lnTo>
                    <a:pt x="92"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53">
              <a:extLst>
                <a:ext uri="{FF2B5EF4-FFF2-40B4-BE49-F238E27FC236}">
                  <a16:creationId xmlns:a16="http://schemas.microsoft.com/office/drawing/2014/main" id="{31087A9A-017C-9103-06AC-1D88F767E14D}"/>
                </a:ext>
              </a:extLst>
            </p:cNvPr>
            <p:cNvSpPr>
              <a:spLocks/>
            </p:cNvSpPr>
            <p:nvPr/>
          </p:nvSpPr>
          <p:spPr bwMode="auto">
            <a:xfrm>
              <a:off x="2463800" y="590550"/>
              <a:ext cx="76200" cy="44450"/>
            </a:xfrm>
            <a:custGeom>
              <a:avLst/>
              <a:gdLst/>
              <a:ahLst/>
              <a:cxnLst>
                <a:cxn ang="0">
                  <a:pos x="0" y="2"/>
                </a:cxn>
                <a:cxn ang="0">
                  <a:pos x="2" y="28"/>
                </a:cxn>
                <a:cxn ang="0">
                  <a:pos x="48" y="26"/>
                </a:cxn>
                <a:cxn ang="0">
                  <a:pos x="48" y="0"/>
                </a:cxn>
                <a:cxn ang="0">
                  <a:pos x="0" y="2"/>
                </a:cxn>
              </a:cxnLst>
              <a:rect l="0" t="0" r="r" b="b"/>
              <a:pathLst>
                <a:path w="48" h="28">
                  <a:moveTo>
                    <a:pt x="0" y="2"/>
                  </a:moveTo>
                  <a:lnTo>
                    <a:pt x="2" y="28"/>
                  </a:lnTo>
                  <a:lnTo>
                    <a:pt x="48" y="26"/>
                  </a:lnTo>
                  <a:lnTo>
                    <a:pt x="48" y="0"/>
                  </a:ln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54">
              <a:extLst>
                <a:ext uri="{FF2B5EF4-FFF2-40B4-BE49-F238E27FC236}">
                  <a16:creationId xmlns:a16="http://schemas.microsoft.com/office/drawing/2014/main" id="{4EE92575-C9F8-6EF9-74E8-C18A6E49DEDC}"/>
                </a:ext>
              </a:extLst>
            </p:cNvPr>
            <p:cNvSpPr>
              <a:spLocks/>
            </p:cNvSpPr>
            <p:nvPr/>
          </p:nvSpPr>
          <p:spPr bwMode="auto">
            <a:xfrm>
              <a:off x="2460625" y="527050"/>
              <a:ext cx="117475" cy="50800"/>
            </a:xfrm>
            <a:custGeom>
              <a:avLst/>
              <a:gdLst/>
              <a:ahLst/>
              <a:cxnLst>
                <a:cxn ang="0">
                  <a:pos x="0" y="6"/>
                </a:cxn>
                <a:cxn ang="0">
                  <a:pos x="2" y="32"/>
                </a:cxn>
                <a:cxn ang="0">
                  <a:pos x="74" y="28"/>
                </a:cxn>
                <a:cxn ang="0">
                  <a:pos x="72" y="0"/>
                </a:cxn>
                <a:cxn ang="0">
                  <a:pos x="0" y="6"/>
                </a:cxn>
              </a:cxnLst>
              <a:rect l="0" t="0" r="r" b="b"/>
              <a:pathLst>
                <a:path w="74" h="32">
                  <a:moveTo>
                    <a:pt x="0" y="6"/>
                  </a:moveTo>
                  <a:lnTo>
                    <a:pt x="2" y="32"/>
                  </a:lnTo>
                  <a:lnTo>
                    <a:pt x="74" y="28"/>
                  </a:lnTo>
                  <a:lnTo>
                    <a:pt x="72"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55">
              <a:extLst>
                <a:ext uri="{FF2B5EF4-FFF2-40B4-BE49-F238E27FC236}">
                  <a16:creationId xmlns:a16="http://schemas.microsoft.com/office/drawing/2014/main" id="{9DA81507-F651-1EED-1944-41B972703CFC}"/>
                </a:ext>
              </a:extLst>
            </p:cNvPr>
            <p:cNvSpPr>
              <a:spLocks/>
            </p:cNvSpPr>
            <p:nvPr/>
          </p:nvSpPr>
          <p:spPr bwMode="auto">
            <a:xfrm>
              <a:off x="2120900" y="266700"/>
              <a:ext cx="203200" cy="196850"/>
            </a:xfrm>
            <a:custGeom>
              <a:avLst/>
              <a:gdLst/>
              <a:ahLst/>
              <a:cxnLst>
                <a:cxn ang="0">
                  <a:pos x="22" y="124"/>
                </a:cxn>
                <a:cxn ang="0">
                  <a:pos x="86" y="122"/>
                </a:cxn>
                <a:cxn ang="0">
                  <a:pos x="54" y="96"/>
                </a:cxn>
                <a:cxn ang="0">
                  <a:pos x="30" y="98"/>
                </a:cxn>
                <a:cxn ang="0">
                  <a:pos x="26" y="30"/>
                </a:cxn>
                <a:cxn ang="0">
                  <a:pos x="102" y="26"/>
                </a:cxn>
                <a:cxn ang="0">
                  <a:pos x="102" y="46"/>
                </a:cxn>
                <a:cxn ang="0">
                  <a:pos x="104" y="46"/>
                </a:cxn>
                <a:cxn ang="0">
                  <a:pos x="126" y="20"/>
                </a:cxn>
                <a:cxn ang="0">
                  <a:pos x="126" y="20"/>
                </a:cxn>
                <a:cxn ang="0">
                  <a:pos x="128" y="16"/>
                </a:cxn>
                <a:cxn ang="0">
                  <a:pos x="128" y="16"/>
                </a:cxn>
                <a:cxn ang="0">
                  <a:pos x="126" y="10"/>
                </a:cxn>
                <a:cxn ang="0">
                  <a:pos x="122" y="4"/>
                </a:cxn>
                <a:cxn ang="0">
                  <a:pos x="116" y="0"/>
                </a:cxn>
                <a:cxn ang="0">
                  <a:pos x="108" y="0"/>
                </a:cxn>
                <a:cxn ang="0">
                  <a:pos x="108" y="0"/>
                </a:cxn>
                <a:cxn ang="0">
                  <a:pos x="108" y="0"/>
                </a:cxn>
                <a:cxn ang="0">
                  <a:pos x="18" y="4"/>
                </a:cxn>
                <a:cxn ang="0">
                  <a:pos x="18" y="4"/>
                </a:cxn>
                <a:cxn ang="0">
                  <a:pos x="10" y="4"/>
                </a:cxn>
                <a:cxn ang="0">
                  <a:pos x="4" y="8"/>
                </a:cxn>
                <a:cxn ang="0">
                  <a:pos x="4" y="8"/>
                </a:cxn>
                <a:cxn ang="0">
                  <a:pos x="0" y="14"/>
                </a:cxn>
                <a:cxn ang="0">
                  <a:pos x="0" y="22"/>
                </a:cxn>
                <a:cxn ang="0">
                  <a:pos x="4" y="108"/>
                </a:cxn>
                <a:cxn ang="0">
                  <a:pos x="4" y="108"/>
                </a:cxn>
                <a:cxn ang="0">
                  <a:pos x="4" y="114"/>
                </a:cxn>
                <a:cxn ang="0">
                  <a:pos x="8" y="120"/>
                </a:cxn>
                <a:cxn ang="0">
                  <a:pos x="14" y="124"/>
                </a:cxn>
                <a:cxn ang="0">
                  <a:pos x="22" y="124"/>
                </a:cxn>
                <a:cxn ang="0">
                  <a:pos x="22" y="124"/>
                </a:cxn>
              </a:cxnLst>
              <a:rect l="0" t="0" r="r" b="b"/>
              <a:pathLst>
                <a:path w="128" h="124">
                  <a:moveTo>
                    <a:pt x="22" y="124"/>
                  </a:moveTo>
                  <a:lnTo>
                    <a:pt x="86" y="122"/>
                  </a:lnTo>
                  <a:lnTo>
                    <a:pt x="54" y="96"/>
                  </a:lnTo>
                  <a:lnTo>
                    <a:pt x="30" y="98"/>
                  </a:lnTo>
                  <a:lnTo>
                    <a:pt x="26" y="30"/>
                  </a:lnTo>
                  <a:lnTo>
                    <a:pt x="102" y="26"/>
                  </a:lnTo>
                  <a:lnTo>
                    <a:pt x="102" y="46"/>
                  </a:lnTo>
                  <a:lnTo>
                    <a:pt x="104" y="46"/>
                  </a:lnTo>
                  <a:lnTo>
                    <a:pt x="126" y="20"/>
                  </a:lnTo>
                  <a:lnTo>
                    <a:pt x="126" y="20"/>
                  </a:lnTo>
                  <a:lnTo>
                    <a:pt x="128" y="16"/>
                  </a:lnTo>
                  <a:lnTo>
                    <a:pt x="128" y="16"/>
                  </a:lnTo>
                  <a:lnTo>
                    <a:pt x="126" y="10"/>
                  </a:lnTo>
                  <a:lnTo>
                    <a:pt x="122" y="4"/>
                  </a:lnTo>
                  <a:lnTo>
                    <a:pt x="116" y="0"/>
                  </a:lnTo>
                  <a:lnTo>
                    <a:pt x="108" y="0"/>
                  </a:lnTo>
                  <a:lnTo>
                    <a:pt x="108" y="0"/>
                  </a:lnTo>
                  <a:lnTo>
                    <a:pt x="108" y="0"/>
                  </a:lnTo>
                  <a:lnTo>
                    <a:pt x="18" y="4"/>
                  </a:lnTo>
                  <a:lnTo>
                    <a:pt x="18" y="4"/>
                  </a:lnTo>
                  <a:lnTo>
                    <a:pt x="10" y="4"/>
                  </a:lnTo>
                  <a:lnTo>
                    <a:pt x="4" y="8"/>
                  </a:lnTo>
                  <a:lnTo>
                    <a:pt x="4" y="8"/>
                  </a:lnTo>
                  <a:lnTo>
                    <a:pt x="0" y="14"/>
                  </a:lnTo>
                  <a:lnTo>
                    <a:pt x="0" y="22"/>
                  </a:lnTo>
                  <a:lnTo>
                    <a:pt x="4" y="108"/>
                  </a:lnTo>
                  <a:lnTo>
                    <a:pt x="4" y="108"/>
                  </a:lnTo>
                  <a:lnTo>
                    <a:pt x="4" y="114"/>
                  </a:lnTo>
                  <a:lnTo>
                    <a:pt x="8" y="120"/>
                  </a:lnTo>
                  <a:lnTo>
                    <a:pt x="14" y="124"/>
                  </a:lnTo>
                  <a:lnTo>
                    <a:pt x="22" y="124"/>
                  </a:lnTo>
                  <a:lnTo>
                    <a:pt x="22"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56">
              <a:extLst>
                <a:ext uri="{FF2B5EF4-FFF2-40B4-BE49-F238E27FC236}">
                  <a16:creationId xmlns:a16="http://schemas.microsoft.com/office/drawing/2014/main" id="{0520495C-44BE-C114-EE41-E7F38D5D36EF}"/>
                </a:ext>
              </a:extLst>
            </p:cNvPr>
            <p:cNvSpPr>
              <a:spLocks/>
            </p:cNvSpPr>
            <p:nvPr/>
          </p:nvSpPr>
          <p:spPr bwMode="auto">
            <a:xfrm>
              <a:off x="2206625" y="279400"/>
              <a:ext cx="203200" cy="180975"/>
            </a:xfrm>
            <a:custGeom>
              <a:avLst/>
              <a:gdLst/>
              <a:ahLst/>
              <a:cxnLst>
                <a:cxn ang="0">
                  <a:pos x="28" y="44"/>
                </a:cxn>
                <a:cxn ang="0">
                  <a:pos x="28" y="44"/>
                </a:cxn>
                <a:cxn ang="0">
                  <a:pos x="22" y="42"/>
                </a:cxn>
                <a:cxn ang="0">
                  <a:pos x="16" y="40"/>
                </a:cxn>
                <a:cxn ang="0">
                  <a:pos x="8" y="42"/>
                </a:cxn>
                <a:cxn ang="0">
                  <a:pos x="4" y="48"/>
                </a:cxn>
                <a:cxn ang="0">
                  <a:pos x="4" y="48"/>
                </a:cxn>
                <a:cxn ang="0">
                  <a:pos x="0" y="54"/>
                </a:cxn>
                <a:cxn ang="0">
                  <a:pos x="0" y="60"/>
                </a:cxn>
                <a:cxn ang="0">
                  <a:pos x="2" y="66"/>
                </a:cxn>
                <a:cxn ang="0">
                  <a:pos x="6" y="72"/>
                </a:cxn>
                <a:cxn ang="0">
                  <a:pos x="58" y="114"/>
                </a:cxn>
                <a:cxn ang="0">
                  <a:pos x="124" y="28"/>
                </a:cxn>
                <a:cxn ang="0">
                  <a:pos x="124" y="28"/>
                </a:cxn>
                <a:cxn ang="0">
                  <a:pos x="128" y="22"/>
                </a:cxn>
                <a:cxn ang="0">
                  <a:pos x="128" y="16"/>
                </a:cxn>
                <a:cxn ang="0">
                  <a:pos x="126" y="8"/>
                </a:cxn>
                <a:cxn ang="0">
                  <a:pos x="122" y="4"/>
                </a:cxn>
                <a:cxn ang="0">
                  <a:pos x="122" y="4"/>
                </a:cxn>
                <a:cxn ang="0">
                  <a:pos x="116" y="0"/>
                </a:cxn>
                <a:cxn ang="0">
                  <a:pos x="108" y="0"/>
                </a:cxn>
                <a:cxn ang="0">
                  <a:pos x="102" y="2"/>
                </a:cxn>
                <a:cxn ang="0">
                  <a:pos x="96" y="6"/>
                </a:cxn>
                <a:cxn ang="0">
                  <a:pos x="52" y="64"/>
                </a:cxn>
                <a:cxn ang="0">
                  <a:pos x="28" y="44"/>
                </a:cxn>
              </a:cxnLst>
              <a:rect l="0" t="0" r="r" b="b"/>
              <a:pathLst>
                <a:path w="128" h="114">
                  <a:moveTo>
                    <a:pt x="28" y="44"/>
                  </a:moveTo>
                  <a:lnTo>
                    <a:pt x="28" y="44"/>
                  </a:lnTo>
                  <a:lnTo>
                    <a:pt x="22" y="42"/>
                  </a:lnTo>
                  <a:lnTo>
                    <a:pt x="16" y="40"/>
                  </a:lnTo>
                  <a:lnTo>
                    <a:pt x="8" y="42"/>
                  </a:lnTo>
                  <a:lnTo>
                    <a:pt x="4" y="48"/>
                  </a:lnTo>
                  <a:lnTo>
                    <a:pt x="4" y="48"/>
                  </a:lnTo>
                  <a:lnTo>
                    <a:pt x="0" y="54"/>
                  </a:lnTo>
                  <a:lnTo>
                    <a:pt x="0" y="60"/>
                  </a:lnTo>
                  <a:lnTo>
                    <a:pt x="2" y="66"/>
                  </a:lnTo>
                  <a:lnTo>
                    <a:pt x="6" y="72"/>
                  </a:lnTo>
                  <a:lnTo>
                    <a:pt x="58" y="114"/>
                  </a:lnTo>
                  <a:lnTo>
                    <a:pt x="124" y="28"/>
                  </a:lnTo>
                  <a:lnTo>
                    <a:pt x="124" y="28"/>
                  </a:lnTo>
                  <a:lnTo>
                    <a:pt x="128" y="22"/>
                  </a:lnTo>
                  <a:lnTo>
                    <a:pt x="128" y="16"/>
                  </a:lnTo>
                  <a:lnTo>
                    <a:pt x="126" y="8"/>
                  </a:lnTo>
                  <a:lnTo>
                    <a:pt x="122" y="4"/>
                  </a:lnTo>
                  <a:lnTo>
                    <a:pt x="122" y="4"/>
                  </a:lnTo>
                  <a:lnTo>
                    <a:pt x="116" y="0"/>
                  </a:lnTo>
                  <a:lnTo>
                    <a:pt x="108" y="0"/>
                  </a:lnTo>
                  <a:lnTo>
                    <a:pt x="102" y="2"/>
                  </a:lnTo>
                  <a:lnTo>
                    <a:pt x="96" y="6"/>
                  </a:lnTo>
                  <a:lnTo>
                    <a:pt x="52" y="64"/>
                  </a:lnTo>
                  <a:lnTo>
                    <a:pt x="28"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57">
              <a:extLst>
                <a:ext uri="{FF2B5EF4-FFF2-40B4-BE49-F238E27FC236}">
                  <a16:creationId xmlns:a16="http://schemas.microsoft.com/office/drawing/2014/main" id="{3B1FC14A-E0C9-B9F9-0879-C2DCD83A46A6}"/>
                </a:ext>
              </a:extLst>
            </p:cNvPr>
            <p:cNvSpPr>
              <a:spLocks/>
            </p:cNvSpPr>
            <p:nvPr/>
          </p:nvSpPr>
          <p:spPr bwMode="auto">
            <a:xfrm>
              <a:off x="2114550" y="508000"/>
              <a:ext cx="209550" cy="196850"/>
            </a:xfrm>
            <a:custGeom>
              <a:avLst/>
              <a:gdLst/>
              <a:ahLst/>
              <a:cxnLst>
                <a:cxn ang="0">
                  <a:pos x="26" y="98"/>
                </a:cxn>
                <a:cxn ang="0">
                  <a:pos x="30" y="28"/>
                </a:cxn>
                <a:cxn ang="0">
                  <a:pos x="104" y="26"/>
                </a:cxn>
                <a:cxn ang="0">
                  <a:pos x="104" y="42"/>
                </a:cxn>
                <a:cxn ang="0">
                  <a:pos x="108" y="46"/>
                </a:cxn>
                <a:cxn ang="0">
                  <a:pos x="130" y="18"/>
                </a:cxn>
                <a:cxn ang="0">
                  <a:pos x="130" y="18"/>
                </a:cxn>
                <a:cxn ang="0">
                  <a:pos x="132" y="16"/>
                </a:cxn>
                <a:cxn ang="0">
                  <a:pos x="132" y="16"/>
                </a:cxn>
                <a:cxn ang="0">
                  <a:pos x="130" y="10"/>
                </a:cxn>
                <a:cxn ang="0">
                  <a:pos x="126" y="4"/>
                </a:cxn>
                <a:cxn ang="0">
                  <a:pos x="126" y="4"/>
                </a:cxn>
                <a:cxn ang="0">
                  <a:pos x="120" y="0"/>
                </a:cxn>
                <a:cxn ang="0">
                  <a:pos x="114" y="0"/>
                </a:cxn>
                <a:cxn ang="0">
                  <a:pos x="22" y="2"/>
                </a:cxn>
                <a:cxn ang="0">
                  <a:pos x="22" y="2"/>
                </a:cxn>
                <a:cxn ang="0">
                  <a:pos x="16" y="4"/>
                </a:cxn>
                <a:cxn ang="0">
                  <a:pos x="10" y="8"/>
                </a:cxn>
                <a:cxn ang="0">
                  <a:pos x="6" y="14"/>
                </a:cxn>
                <a:cxn ang="0">
                  <a:pos x="4" y="20"/>
                </a:cxn>
                <a:cxn ang="0">
                  <a:pos x="0" y="106"/>
                </a:cxn>
                <a:cxn ang="0">
                  <a:pos x="0" y="106"/>
                </a:cxn>
                <a:cxn ang="0">
                  <a:pos x="0" y="112"/>
                </a:cxn>
                <a:cxn ang="0">
                  <a:pos x="4" y="118"/>
                </a:cxn>
                <a:cxn ang="0">
                  <a:pos x="4" y="118"/>
                </a:cxn>
                <a:cxn ang="0">
                  <a:pos x="10" y="122"/>
                </a:cxn>
                <a:cxn ang="0">
                  <a:pos x="18" y="124"/>
                </a:cxn>
                <a:cxn ang="0">
                  <a:pos x="90" y="122"/>
                </a:cxn>
                <a:cxn ang="0">
                  <a:pos x="58" y="96"/>
                </a:cxn>
                <a:cxn ang="0">
                  <a:pos x="26" y="98"/>
                </a:cxn>
              </a:cxnLst>
              <a:rect l="0" t="0" r="r" b="b"/>
              <a:pathLst>
                <a:path w="132" h="124">
                  <a:moveTo>
                    <a:pt x="26" y="98"/>
                  </a:moveTo>
                  <a:lnTo>
                    <a:pt x="30" y="28"/>
                  </a:lnTo>
                  <a:lnTo>
                    <a:pt x="104" y="26"/>
                  </a:lnTo>
                  <a:lnTo>
                    <a:pt x="104" y="42"/>
                  </a:lnTo>
                  <a:lnTo>
                    <a:pt x="108" y="46"/>
                  </a:lnTo>
                  <a:lnTo>
                    <a:pt x="130" y="18"/>
                  </a:lnTo>
                  <a:lnTo>
                    <a:pt x="130" y="18"/>
                  </a:lnTo>
                  <a:lnTo>
                    <a:pt x="132" y="16"/>
                  </a:lnTo>
                  <a:lnTo>
                    <a:pt x="132" y="16"/>
                  </a:lnTo>
                  <a:lnTo>
                    <a:pt x="130" y="10"/>
                  </a:lnTo>
                  <a:lnTo>
                    <a:pt x="126" y="4"/>
                  </a:lnTo>
                  <a:lnTo>
                    <a:pt x="126" y="4"/>
                  </a:lnTo>
                  <a:lnTo>
                    <a:pt x="120" y="0"/>
                  </a:lnTo>
                  <a:lnTo>
                    <a:pt x="114" y="0"/>
                  </a:lnTo>
                  <a:lnTo>
                    <a:pt x="22" y="2"/>
                  </a:lnTo>
                  <a:lnTo>
                    <a:pt x="22" y="2"/>
                  </a:lnTo>
                  <a:lnTo>
                    <a:pt x="16" y="4"/>
                  </a:lnTo>
                  <a:lnTo>
                    <a:pt x="10" y="8"/>
                  </a:lnTo>
                  <a:lnTo>
                    <a:pt x="6" y="14"/>
                  </a:lnTo>
                  <a:lnTo>
                    <a:pt x="4" y="20"/>
                  </a:lnTo>
                  <a:lnTo>
                    <a:pt x="0" y="106"/>
                  </a:lnTo>
                  <a:lnTo>
                    <a:pt x="0" y="106"/>
                  </a:lnTo>
                  <a:lnTo>
                    <a:pt x="0" y="112"/>
                  </a:lnTo>
                  <a:lnTo>
                    <a:pt x="4" y="118"/>
                  </a:lnTo>
                  <a:lnTo>
                    <a:pt x="4" y="118"/>
                  </a:lnTo>
                  <a:lnTo>
                    <a:pt x="10" y="122"/>
                  </a:lnTo>
                  <a:lnTo>
                    <a:pt x="18" y="124"/>
                  </a:lnTo>
                  <a:lnTo>
                    <a:pt x="90" y="122"/>
                  </a:lnTo>
                  <a:lnTo>
                    <a:pt x="58" y="96"/>
                  </a:lnTo>
                  <a:lnTo>
                    <a:pt x="26"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58">
              <a:extLst>
                <a:ext uri="{FF2B5EF4-FFF2-40B4-BE49-F238E27FC236}">
                  <a16:creationId xmlns:a16="http://schemas.microsoft.com/office/drawing/2014/main" id="{519C10EC-A0CF-C621-9FB2-8AF57A3BDCF0}"/>
                </a:ext>
              </a:extLst>
            </p:cNvPr>
            <p:cNvSpPr>
              <a:spLocks/>
            </p:cNvSpPr>
            <p:nvPr/>
          </p:nvSpPr>
          <p:spPr bwMode="auto">
            <a:xfrm>
              <a:off x="2206625" y="520700"/>
              <a:ext cx="203200" cy="177800"/>
            </a:xfrm>
            <a:custGeom>
              <a:avLst/>
              <a:gdLst/>
              <a:ahLst/>
              <a:cxnLst>
                <a:cxn ang="0">
                  <a:pos x="122" y="2"/>
                </a:cxn>
                <a:cxn ang="0">
                  <a:pos x="122" y="2"/>
                </a:cxn>
                <a:cxn ang="0">
                  <a:pos x="116" y="0"/>
                </a:cxn>
                <a:cxn ang="0">
                  <a:pos x="110" y="0"/>
                </a:cxn>
                <a:cxn ang="0">
                  <a:pos x="102" y="2"/>
                </a:cxn>
                <a:cxn ang="0">
                  <a:pos x="98" y="6"/>
                </a:cxn>
                <a:cxn ang="0">
                  <a:pos x="54" y="64"/>
                </a:cxn>
                <a:cxn ang="0">
                  <a:pos x="28" y="44"/>
                </a:cxn>
                <a:cxn ang="0">
                  <a:pos x="28" y="44"/>
                </a:cxn>
                <a:cxn ang="0">
                  <a:pos x="22" y="40"/>
                </a:cxn>
                <a:cxn ang="0">
                  <a:pos x="16" y="40"/>
                </a:cxn>
                <a:cxn ang="0">
                  <a:pos x="10" y="42"/>
                </a:cxn>
                <a:cxn ang="0">
                  <a:pos x="4" y="46"/>
                </a:cxn>
                <a:cxn ang="0">
                  <a:pos x="4" y="46"/>
                </a:cxn>
                <a:cxn ang="0">
                  <a:pos x="2" y="52"/>
                </a:cxn>
                <a:cxn ang="0">
                  <a:pos x="0" y="60"/>
                </a:cxn>
                <a:cxn ang="0">
                  <a:pos x="2" y="66"/>
                </a:cxn>
                <a:cxn ang="0">
                  <a:pos x="8" y="72"/>
                </a:cxn>
                <a:cxn ang="0">
                  <a:pos x="60" y="112"/>
                </a:cxn>
                <a:cxn ang="0">
                  <a:pos x="126" y="28"/>
                </a:cxn>
                <a:cxn ang="0">
                  <a:pos x="126" y="28"/>
                </a:cxn>
                <a:cxn ang="0">
                  <a:pos x="128" y="22"/>
                </a:cxn>
                <a:cxn ang="0">
                  <a:pos x="128" y="14"/>
                </a:cxn>
                <a:cxn ang="0">
                  <a:pos x="126" y="8"/>
                </a:cxn>
                <a:cxn ang="0">
                  <a:pos x="122" y="2"/>
                </a:cxn>
                <a:cxn ang="0">
                  <a:pos x="122" y="2"/>
                </a:cxn>
              </a:cxnLst>
              <a:rect l="0" t="0" r="r" b="b"/>
              <a:pathLst>
                <a:path w="128" h="112">
                  <a:moveTo>
                    <a:pt x="122" y="2"/>
                  </a:moveTo>
                  <a:lnTo>
                    <a:pt x="122" y="2"/>
                  </a:lnTo>
                  <a:lnTo>
                    <a:pt x="116" y="0"/>
                  </a:lnTo>
                  <a:lnTo>
                    <a:pt x="110" y="0"/>
                  </a:lnTo>
                  <a:lnTo>
                    <a:pt x="102" y="2"/>
                  </a:lnTo>
                  <a:lnTo>
                    <a:pt x="98" y="6"/>
                  </a:lnTo>
                  <a:lnTo>
                    <a:pt x="54" y="64"/>
                  </a:lnTo>
                  <a:lnTo>
                    <a:pt x="28" y="44"/>
                  </a:lnTo>
                  <a:lnTo>
                    <a:pt x="28" y="44"/>
                  </a:lnTo>
                  <a:lnTo>
                    <a:pt x="22" y="40"/>
                  </a:lnTo>
                  <a:lnTo>
                    <a:pt x="16" y="40"/>
                  </a:lnTo>
                  <a:lnTo>
                    <a:pt x="10" y="42"/>
                  </a:lnTo>
                  <a:lnTo>
                    <a:pt x="4" y="46"/>
                  </a:lnTo>
                  <a:lnTo>
                    <a:pt x="4" y="46"/>
                  </a:lnTo>
                  <a:lnTo>
                    <a:pt x="2" y="52"/>
                  </a:lnTo>
                  <a:lnTo>
                    <a:pt x="0" y="60"/>
                  </a:lnTo>
                  <a:lnTo>
                    <a:pt x="2" y="66"/>
                  </a:lnTo>
                  <a:lnTo>
                    <a:pt x="8" y="72"/>
                  </a:lnTo>
                  <a:lnTo>
                    <a:pt x="60" y="112"/>
                  </a:lnTo>
                  <a:lnTo>
                    <a:pt x="126" y="28"/>
                  </a:lnTo>
                  <a:lnTo>
                    <a:pt x="126" y="28"/>
                  </a:lnTo>
                  <a:lnTo>
                    <a:pt x="128" y="22"/>
                  </a:lnTo>
                  <a:lnTo>
                    <a:pt x="128" y="14"/>
                  </a:lnTo>
                  <a:lnTo>
                    <a:pt x="126" y="8"/>
                  </a:lnTo>
                  <a:lnTo>
                    <a:pt x="122" y="2"/>
                  </a:lnTo>
                  <a:lnTo>
                    <a:pt x="12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03" name="Group 102">
            <a:extLst>
              <a:ext uri="{FF2B5EF4-FFF2-40B4-BE49-F238E27FC236}">
                <a16:creationId xmlns:a16="http://schemas.microsoft.com/office/drawing/2014/main" id="{5B093673-67B0-9226-3B5C-B7CDB2CB9B16}"/>
              </a:ext>
            </a:extLst>
          </p:cNvPr>
          <p:cNvGrpSpPr/>
          <p:nvPr/>
        </p:nvGrpSpPr>
        <p:grpSpPr>
          <a:xfrm>
            <a:off x="338600" y="1019050"/>
            <a:ext cx="3518441" cy="2981887"/>
            <a:chOff x="162678" y="975835"/>
            <a:chExt cx="3870285" cy="3280077"/>
          </a:xfrm>
        </p:grpSpPr>
        <p:sp>
          <p:nvSpPr>
            <p:cNvPr id="23" name="Freeform 5">
              <a:extLst>
                <a:ext uri="{FF2B5EF4-FFF2-40B4-BE49-F238E27FC236}">
                  <a16:creationId xmlns:a16="http://schemas.microsoft.com/office/drawing/2014/main" id="{983D4B28-A1B5-1CE7-2EDB-214DDB0D19DB}"/>
                </a:ext>
              </a:extLst>
            </p:cNvPr>
            <p:cNvSpPr>
              <a:spLocks/>
            </p:cNvSpPr>
            <p:nvPr/>
          </p:nvSpPr>
          <p:spPr bwMode="auto">
            <a:xfrm>
              <a:off x="300746" y="2372860"/>
              <a:ext cx="1799899" cy="1883052"/>
            </a:xfrm>
            <a:custGeom>
              <a:avLst/>
              <a:gdLst>
                <a:gd name="T0" fmla="*/ 244 w 620"/>
                <a:gd name="T1" fmla="*/ 0 h 651"/>
                <a:gd name="T2" fmla="*/ 620 w 620"/>
                <a:gd name="T3" fmla="*/ 227 h 651"/>
                <a:gd name="T4" fmla="*/ 620 w 620"/>
                <a:gd name="T5" fmla="*/ 651 h 651"/>
                <a:gd name="T6" fmla="*/ 244 w 620"/>
                <a:gd name="T7" fmla="*/ 651 h 651"/>
                <a:gd name="T8" fmla="*/ 36 w 620"/>
                <a:gd name="T9" fmla="*/ 552 h 651"/>
                <a:gd name="T10" fmla="*/ 56 w 620"/>
                <a:gd name="T11" fmla="*/ 322 h 651"/>
                <a:gd name="T12" fmla="*/ 202 w 620"/>
                <a:gd name="T13" fmla="*/ 73 h 651"/>
              </a:gdLst>
              <a:ahLst/>
              <a:cxnLst>
                <a:cxn ang="0">
                  <a:pos x="T0" y="T1"/>
                </a:cxn>
                <a:cxn ang="0">
                  <a:pos x="T2" y="T3"/>
                </a:cxn>
                <a:cxn ang="0">
                  <a:pos x="T4" y="T5"/>
                </a:cxn>
                <a:cxn ang="0">
                  <a:pos x="T6" y="T7"/>
                </a:cxn>
                <a:cxn ang="0">
                  <a:pos x="T8" y="T9"/>
                </a:cxn>
                <a:cxn ang="0">
                  <a:pos x="T10" y="T11"/>
                </a:cxn>
                <a:cxn ang="0">
                  <a:pos x="T12" y="T13"/>
                </a:cxn>
              </a:cxnLst>
              <a:rect l="0" t="0" r="r" b="b"/>
              <a:pathLst>
                <a:path w="620" h="651">
                  <a:moveTo>
                    <a:pt x="244" y="0"/>
                  </a:moveTo>
                  <a:cubicBezTo>
                    <a:pt x="620" y="227"/>
                    <a:pt x="620" y="227"/>
                    <a:pt x="620" y="227"/>
                  </a:cubicBezTo>
                  <a:cubicBezTo>
                    <a:pt x="620" y="651"/>
                    <a:pt x="620" y="651"/>
                    <a:pt x="620" y="651"/>
                  </a:cubicBezTo>
                  <a:cubicBezTo>
                    <a:pt x="244" y="651"/>
                    <a:pt x="244" y="651"/>
                    <a:pt x="244" y="651"/>
                  </a:cubicBezTo>
                  <a:cubicBezTo>
                    <a:pt x="147" y="651"/>
                    <a:pt x="73" y="616"/>
                    <a:pt x="36" y="552"/>
                  </a:cubicBezTo>
                  <a:cubicBezTo>
                    <a:pt x="0" y="488"/>
                    <a:pt x="7" y="407"/>
                    <a:pt x="56" y="322"/>
                  </a:cubicBezTo>
                  <a:cubicBezTo>
                    <a:pt x="202" y="73"/>
                    <a:pt x="202" y="73"/>
                    <a:pt x="202" y="73"/>
                  </a:cubicBezTo>
                </a:path>
              </a:pathLst>
            </a:custGeom>
            <a:noFill/>
            <a:ln w="19050" cap="flat">
              <a:gradFill>
                <a:gsLst>
                  <a:gs pos="0">
                    <a:srgbClr val="9B9CF0"/>
                  </a:gs>
                  <a:gs pos="100000">
                    <a:srgbClr val="2A286B"/>
                  </a:gs>
                </a:gsLst>
                <a:lin ang="5400000" scaled="1"/>
              </a:gra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Segoe UI"/>
              </a:endParaRPr>
            </a:p>
          </p:txBody>
        </p:sp>
        <p:sp>
          <p:nvSpPr>
            <p:cNvPr id="25" name="Freeform 6">
              <a:extLst>
                <a:ext uri="{FF2B5EF4-FFF2-40B4-BE49-F238E27FC236}">
                  <a16:creationId xmlns:a16="http://schemas.microsoft.com/office/drawing/2014/main" id="{8CC87870-F219-13D1-333A-25E7C4AB0E5A}"/>
                </a:ext>
              </a:extLst>
            </p:cNvPr>
            <p:cNvSpPr>
              <a:spLocks/>
            </p:cNvSpPr>
            <p:nvPr/>
          </p:nvSpPr>
          <p:spPr bwMode="auto">
            <a:xfrm>
              <a:off x="324042" y="2546267"/>
              <a:ext cx="1651542" cy="1585085"/>
            </a:xfrm>
            <a:custGeom>
              <a:avLst/>
              <a:gdLst>
                <a:gd name="T0" fmla="*/ 251 w 569"/>
                <a:gd name="T1" fmla="*/ 0 h 548"/>
                <a:gd name="T2" fmla="*/ 128 w 569"/>
                <a:gd name="T3" fmla="*/ 211 h 548"/>
                <a:gd name="T4" fmla="*/ 85 w 569"/>
                <a:gd name="T5" fmla="*/ 284 h 548"/>
                <a:gd name="T6" fmla="*/ 236 w 569"/>
                <a:gd name="T7" fmla="*/ 548 h 548"/>
                <a:gd name="T8" fmla="*/ 329 w 569"/>
                <a:gd name="T9" fmla="*/ 548 h 548"/>
                <a:gd name="T10" fmla="*/ 569 w 569"/>
                <a:gd name="T11" fmla="*/ 548 h 548"/>
                <a:gd name="T12" fmla="*/ 569 w 569"/>
                <a:gd name="T13" fmla="*/ 191 h 548"/>
                <a:gd name="T14" fmla="*/ 251 w 569"/>
                <a:gd name="T15" fmla="*/ 0 h 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548">
                  <a:moveTo>
                    <a:pt x="251" y="0"/>
                  </a:moveTo>
                  <a:cubicBezTo>
                    <a:pt x="206" y="77"/>
                    <a:pt x="162" y="152"/>
                    <a:pt x="128" y="211"/>
                  </a:cubicBezTo>
                  <a:cubicBezTo>
                    <a:pt x="85" y="284"/>
                    <a:pt x="85" y="284"/>
                    <a:pt x="85" y="284"/>
                  </a:cubicBezTo>
                  <a:cubicBezTo>
                    <a:pt x="0" y="429"/>
                    <a:pt x="68" y="548"/>
                    <a:pt x="236" y="548"/>
                  </a:cubicBezTo>
                  <a:cubicBezTo>
                    <a:pt x="329" y="548"/>
                    <a:pt x="329" y="548"/>
                    <a:pt x="329" y="548"/>
                  </a:cubicBezTo>
                  <a:cubicBezTo>
                    <a:pt x="396" y="548"/>
                    <a:pt x="481" y="548"/>
                    <a:pt x="569" y="548"/>
                  </a:cubicBezTo>
                  <a:cubicBezTo>
                    <a:pt x="569" y="191"/>
                    <a:pt x="569" y="191"/>
                    <a:pt x="569" y="191"/>
                  </a:cubicBezTo>
                  <a:lnTo>
                    <a:pt x="251" y="0"/>
                  </a:lnTo>
                  <a:close/>
                </a:path>
              </a:pathLst>
            </a:custGeom>
            <a:solidFill>
              <a:srgbClr val="203864"/>
            </a:solidFill>
            <a:ln w="12700" cap="flat" cmpd="sng" algn="ctr">
              <a:noFill/>
              <a:prstDash val="solid"/>
              <a:miter lim="800000"/>
            </a:ln>
            <a:effectLst/>
          </p:spPr>
          <p:txBody>
            <a:bodyPr wrap="square" rtlCol="0" anchor="ctr">
              <a:noAutofit/>
            </a:bodyPr>
            <a:lstStyle/>
            <a:p>
              <a:pPr algn="ctr">
                <a:defRPr/>
              </a:pPr>
              <a:endParaRPr lang="en-US" kern="0">
                <a:solidFill>
                  <a:srgbClr val="FFFFFF"/>
                </a:solidFill>
                <a:latin typeface="Segoe UI"/>
              </a:endParaRPr>
            </a:p>
          </p:txBody>
        </p:sp>
        <p:sp>
          <p:nvSpPr>
            <p:cNvPr id="28" name="Freeform 7">
              <a:extLst>
                <a:ext uri="{FF2B5EF4-FFF2-40B4-BE49-F238E27FC236}">
                  <a16:creationId xmlns:a16="http://schemas.microsoft.com/office/drawing/2014/main" id="{5834D91B-AD12-8301-0424-7206BE301CD1}"/>
                </a:ext>
              </a:extLst>
            </p:cNvPr>
            <p:cNvSpPr>
              <a:spLocks/>
            </p:cNvSpPr>
            <p:nvPr/>
          </p:nvSpPr>
          <p:spPr bwMode="auto">
            <a:xfrm>
              <a:off x="2236742" y="2387513"/>
              <a:ext cx="1796221" cy="1868399"/>
            </a:xfrm>
            <a:custGeom>
              <a:avLst/>
              <a:gdLst>
                <a:gd name="T0" fmla="*/ 0 w 619"/>
                <a:gd name="T1" fmla="*/ 646 h 646"/>
                <a:gd name="T2" fmla="*/ 2 w 619"/>
                <a:gd name="T3" fmla="*/ 216 h 646"/>
                <a:gd name="T4" fmla="*/ 377 w 619"/>
                <a:gd name="T5" fmla="*/ 0 h 646"/>
                <a:gd name="T6" fmla="*/ 563 w 619"/>
                <a:gd name="T7" fmla="*/ 317 h 646"/>
                <a:gd name="T8" fmla="*/ 582 w 619"/>
                <a:gd name="T9" fmla="*/ 547 h 646"/>
                <a:gd name="T10" fmla="*/ 374 w 619"/>
                <a:gd name="T11" fmla="*/ 646 h 646"/>
                <a:gd name="T12" fmla="*/ 79 w 619"/>
                <a:gd name="T13" fmla="*/ 646 h 646"/>
              </a:gdLst>
              <a:ahLst/>
              <a:cxnLst>
                <a:cxn ang="0">
                  <a:pos x="T0" y="T1"/>
                </a:cxn>
                <a:cxn ang="0">
                  <a:pos x="T2" y="T3"/>
                </a:cxn>
                <a:cxn ang="0">
                  <a:pos x="T4" y="T5"/>
                </a:cxn>
                <a:cxn ang="0">
                  <a:pos x="T6" y="T7"/>
                </a:cxn>
                <a:cxn ang="0">
                  <a:pos x="T8" y="T9"/>
                </a:cxn>
                <a:cxn ang="0">
                  <a:pos x="T10" y="T11"/>
                </a:cxn>
                <a:cxn ang="0">
                  <a:pos x="T12" y="T13"/>
                </a:cxn>
              </a:cxnLst>
              <a:rect l="0" t="0" r="r" b="b"/>
              <a:pathLst>
                <a:path w="619" h="646">
                  <a:moveTo>
                    <a:pt x="0" y="646"/>
                  </a:moveTo>
                  <a:cubicBezTo>
                    <a:pt x="2" y="216"/>
                    <a:pt x="2" y="216"/>
                    <a:pt x="2" y="216"/>
                  </a:cubicBezTo>
                  <a:cubicBezTo>
                    <a:pt x="377" y="0"/>
                    <a:pt x="377" y="0"/>
                    <a:pt x="377" y="0"/>
                  </a:cubicBezTo>
                  <a:cubicBezTo>
                    <a:pt x="563" y="317"/>
                    <a:pt x="563" y="317"/>
                    <a:pt x="563" y="317"/>
                  </a:cubicBezTo>
                  <a:cubicBezTo>
                    <a:pt x="612" y="402"/>
                    <a:pt x="619" y="483"/>
                    <a:pt x="582" y="547"/>
                  </a:cubicBezTo>
                  <a:cubicBezTo>
                    <a:pt x="545" y="611"/>
                    <a:pt x="471" y="646"/>
                    <a:pt x="374" y="646"/>
                  </a:cubicBezTo>
                  <a:cubicBezTo>
                    <a:pt x="79" y="646"/>
                    <a:pt x="79" y="646"/>
                    <a:pt x="79" y="646"/>
                  </a:cubicBezTo>
                </a:path>
              </a:pathLst>
            </a:custGeom>
            <a:noFill/>
            <a:ln w="19050" cap="flat">
              <a:gradFill>
                <a:gsLst>
                  <a:gs pos="0">
                    <a:srgbClr val="9B9CF0"/>
                  </a:gs>
                  <a:gs pos="100000">
                    <a:srgbClr val="2A286B"/>
                  </a:gs>
                </a:gsLst>
                <a:lin ang="5400000" scaled="1"/>
              </a:gra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Segoe UI"/>
              </a:endParaRPr>
            </a:p>
          </p:txBody>
        </p:sp>
        <p:sp>
          <p:nvSpPr>
            <p:cNvPr id="29" name="Freeform 8">
              <a:extLst>
                <a:ext uri="{FF2B5EF4-FFF2-40B4-BE49-F238E27FC236}">
                  <a16:creationId xmlns:a16="http://schemas.microsoft.com/office/drawing/2014/main" id="{15BAEF8A-3D73-1A06-8B9B-E0C1BA3BC767}"/>
                </a:ext>
              </a:extLst>
            </p:cNvPr>
            <p:cNvSpPr>
              <a:spLocks/>
            </p:cNvSpPr>
            <p:nvPr/>
          </p:nvSpPr>
          <p:spPr bwMode="auto">
            <a:xfrm>
              <a:off x="2364254" y="2554815"/>
              <a:ext cx="1642960" cy="1576538"/>
            </a:xfrm>
            <a:custGeom>
              <a:avLst/>
              <a:gdLst>
                <a:gd name="T0" fmla="*/ 330 w 566"/>
                <a:gd name="T1" fmla="*/ 545 h 545"/>
                <a:gd name="T2" fmla="*/ 481 w 566"/>
                <a:gd name="T3" fmla="*/ 281 h 545"/>
                <a:gd name="T4" fmla="*/ 439 w 566"/>
                <a:gd name="T5" fmla="*/ 208 h 545"/>
                <a:gd name="T6" fmla="*/ 317 w 566"/>
                <a:gd name="T7" fmla="*/ 0 h 545"/>
                <a:gd name="T8" fmla="*/ 317 w 566"/>
                <a:gd name="T9" fmla="*/ 0 h 545"/>
                <a:gd name="T10" fmla="*/ 1 w 566"/>
                <a:gd name="T11" fmla="*/ 183 h 545"/>
                <a:gd name="T12" fmla="*/ 0 w 566"/>
                <a:gd name="T13" fmla="*/ 545 h 545"/>
                <a:gd name="T14" fmla="*/ 238 w 566"/>
                <a:gd name="T15" fmla="*/ 545 h 545"/>
                <a:gd name="T16" fmla="*/ 330 w 566"/>
                <a:gd name="T17" fmla="*/ 54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545">
                  <a:moveTo>
                    <a:pt x="330" y="545"/>
                  </a:moveTo>
                  <a:cubicBezTo>
                    <a:pt x="498" y="545"/>
                    <a:pt x="566" y="426"/>
                    <a:pt x="481" y="281"/>
                  </a:cubicBezTo>
                  <a:cubicBezTo>
                    <a:pt x="439" y="208"/>
                    <a:pt x="439" y="208"/>
                    <a:pt x="439" y="208"/>
                  </a:cubicBezTo>
                  <a:cubicBezTo>
                    <a:pt x="404" y="150"/>
                    <a:pt x="362" y="76"/>
                    <a:pt x="317" y="0"/>
                  </a:cubicBezTo>
                  <a:cubicBezTo>
                    <a:pt x="317" y="0"/>
                    <a:pt x="317" y="0"/>
                    <a:pt x="317" y="0"/>
                  </a:cubicBezTo>
                  <a:cubicBezTo>
                    <a:pt x="1" y="183"/>
                    <a:pt x="1" y="183"/>
                    <a:pt x="1" y="183"/>
                  </a:cubicBezTo>
                  <a:cubicBezTo>
                    <a:pt x="0" y="545"/>
                    <a:pt x="0" y="545"/>
                    <a:pt x="0" y="545"/>
                  </a:cubicBezTo>
                  <a:cubicBezTo>
                    <a:pt x="87" y="545"/>
                    <a:pt x="171" y="545"/>
                    <a:pt x="238" y="545"/>
                  </a:cubicBezTo>
                  <a:lnTo>
                    <a:pt x="330" y="545"/>
                  </a:lnTo>
                  <a:close/>
                </a:path>
              </a:pathLst>
            </a:custGeom>
            <a:solidFill>
              <a:srgbClr val="2F5597"/>
            </a:solidFill>
            <a:ln w="12700" cap="flat" cmpd="sng" algn="ctr">
              <a:noFill/>
              <a:prstDash val="solid"/>
              <a:miter lim="800000"/>
            </a:ln>
            <a:effectLst/>
          </p:spPr>
          <p:txBody>
            <a:bodyPr wrap="square" rtlCol="0" anchor="ctr">
              <a:noAutofit/>
            </a:bodyPr>
            <a:lstStyle/>
            <a:p>
              <a:pPr algn="ctr">
                <a:defRPr/>
              </a:pPr>
              <a:endParaRPr lang="en-US" kern="0">
                <a:solidFill>
                  <a:srgbClr val="FFFFFF"/>
                </a:solidFill>
                <a:latin typeface="Segoe UI"/>
              </a:endParaRPr>
            </a:p>
          </p:txBody>
        </p:sp>
        <p:sp>
          <p:nvSpPr>
            <p:cNvPr id="30" name="Freeform 9">
              <a:extLst>
                <a:ext uri="{FF2B5EF4-FFF2-40B4-BE49-F238E27FC236}">
                  <a16:creationId xmlns:a16="http://schemas.microsoft.com/office/drawing/2014/main" id="{C05EB1B9-13E5-0E9D-29B1-E63CD9B4538F}"/>
                </a:ext>
              </a:extLst>
            </p:cNvPr>
            <p:cNvSpPr>
              <a:spLocks/>
            </p:cNvSpPr>
            <p:nvPr/>
          </p:nvSpPr>
          <p:spPr bwMode="auto">
            <a:xfrm>
              <a:off x="1081765" y="975835"/>
              <a:ext cx="2165273" cy="1891602"/>
            </a:xfrm>
            <a:custGeom>
              <a:avLst/>
              <a:gdLst>
                <a:gd name="T0" fmla="*/ 746 w 746"/>
                <a:gd name="T1" fmla="*/ 439 h 654"/>
                <a:gd name="T2" fmla="*/ 373 w 746"/>
                <a:gd name="T3" fmla="*/ 654 h 654"/>
                <a:gd name="T4" fmla="*/ 0 w 746"/>
                <a:gd name="T5" fmla="*/ 441 h 654"/>
                <a:gd name="T6" fmla="*/ 182 w 746"/>
                <a:gd name="T7" fmla="*/ 130 h 654"/>
                <a:gd name="T8" fmla="*/ 374 w 746"/>
                <a:gd name="T9" fmla="*/ 0 h 654"/>
                <a:gd name="T10" fmla="*/ 566 w 746"/>
                <a:gd name="T11" fmla="*/ 130 h 654"/>
                <a:gd name="T12" fmla="*/ 707 w 746"/>
                <a:gd name="T13" fmla="*/ 372 h 654"/>
              </a:gdLst>
              <a:ahLst/>
              <a:cxnLst>
                <a:cxn ang="0">
                  <a:pos x="T0" y="T1"/>
                </a:cxn>
                <a:cxn ang="0">
                  <a:pos x="T2" y="T3"/>
                </a:cxn>
                <a:cxn ang="0">
                  <a:pos x="T4" y="T5"/>
                </a:cxn>
                <a:cxn ang="0">
                  <a:pos x="T6" y="T7"/>
                </a:cxn>
                <a:cxn ang="0">
                  <a:pos x="T8" y="T9"/>
                </a:cxn>
                <a:cxn ang="0">
                  <a:pos x="T10" y="T11"/>
                </a:cxn>
                <a:cxn ang="0">
                  <a:pos x="T12" y="T13"/>
                </a:cxn>
              </a:cxnLst>
              <a:rect l="0" t="0" r="r" b="b"/>
              <a:pathLst>
                <a:path w="746" h="654">
                  <a:moveTo>
                    <a:pt x="746" y="439"/>
                  </a:moveTo>
                  <a:cubicBezTo>
                    <a:pt x="373" y="654"/>
                    <a:pt x="373" y="654"/>
                    <a:pt x="373" y="654"/>
                  </a:cubicBezTo>
                  <a:cubicBezTo>
                    <a:pt x="0" y="441"/>
                    <a:pt x="0" y="441"/>
                    <a:pt x="0" y="441"/>
                  </a:cubicBezTo>
                  <a:cubicBezTo>
                    <a:pt x="182" y="130"/>
                    <a:pt x="182" y="130"/>
                    <a:pt x="182" y="130"/>
                  </a:cubicBezTo>
                  <a:cubicBezTo>
                    <a:pt x="231" y="46"/>
                    <a:pt x="299" y="0"/>
                    <a:pt x="374" y="0"/>
                  </a:cubicBezTo>
                  <a:cubicBezTo>
                    <a:pt x="448" y="0"/>
                    <a:pt x="516" y="46"/>
                    <a:pt x="566" y="130"/>
                  </a:cubicBezTo>
                  <a:cubicBezTo>
                    <a:pt x="707" y="372"/>
                    <a:pt x="707" y="372"/>
                    <a:pt x="707" y="372"/>
                  </a:cubicBezTo>
                </a:path>
              </a:pathLst>
            </a:custGeom>
            <a:noFill/>
            <a:ln w="19050" cap="flat">
              <a:gradFill>
                <a:gsLst>
                  <a:gs pos="0">
                    <a:srgbClr val="9B9CF0"/>
                  </a:gs>
                  <a:gs pos="100000">
                    <a:srgbClr val="2A286B"/>
                  </a:gs>
                </a:gsLst>
                <a:lin ang="5400000" scaled="1"/>
              </a:gra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Segoe UI"/>
              </a:endParaRPr>
            </a:p>
          </p:txBody>
        </p:sp>
        <p:sp>
          <p:nvSpPr>
            <p:cNvPr id="32" name="Freeform 10">
              <a:extLst>
                <a:ext uri="{FF2B5EF4-FFF2-40B4-BE49-F238E27FC236}">
                  <a16:creationId xmlns:a16="http://schemas.microsoft.com/office/drawing/2014/main" id="{F356397C-7430-0716-6E24-A2C83CA9712B}"/>
                </a:ext>
              </a:extLst>
            </p:cNvPr>
            <p:cNvSpPr>
              <a:spLocks/>
            </p:cNvSpPr>
            <p:nvPr/>
          </p:nvSpPr>
          <p:spPr bwMode="auto">
            <a:xfrm>
              <a:off x="1252191" y="996594"/>
              <a:ext cx="1823196" cy="1729184"/>
            </a:xfrm>
            <a:custGeom>
              <a:avLst/>
              <a:gdLst>
                <a:gd name="T0" fmla="*/ 314 w 628"/>
                <a:gd name="T1" fmla="*/ 598 h 598"/>
                <a:gd name="T2" fmla="*/ 628 w 628"/>
                <a:gd name="T3" fmla="*/ 417 h 598"/>
                <a:gd name="T4" fmla="*/ 512 w 628"/>
                <a:gd name="T5" fmla="*/ 218 h 598"/>
                <a:gd name="T6" fmla="*/ 469 w 628"/>
                <a:gd name="T7" fmla="*/ 145 h 598"/>
                <a:gd name="T8" fmla="*/ 160 w 628"/>
                <a:gd name="T9" fmla="*/ 145 h 598"/>
                <a:gd name="T10" fmla="*/ 117 w 628"/>
                <a:gd name="T11" fmla="*/ 218 h 598"/>
                <a:gd name="T12" fmla="*/ 0 w 628"/>
                <a:gd name="T13" fmla="*/ 418 h 598"/>
                <a:gd name="T14" fmla="*/ 0 w 628"/>
                <a:gd name="T15" fmla="*/ 418 h 598"/>
                <a:gd name="T16" fmla="*/ 314 w 628"/>
                <a:gd name="T17"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8" h="598">
                  <a:moveTo>
                    <a:pt x="314" y="598"/>
                  </a:moveTo>
                  <a:cubicBezTo>
                    <a:pt x="628" y="417"/>
                    <a:pt x="628" y="417"/>
                    <a:pt x="628" y="417"/>
                  </a:cubicBezTo>
                  <a:cubicBezTo>
                    <a:pt x="586" y="344"/>
                    <a:pt x="545" y="274"/>
                    <a:pt x="512" y="218"/>
                  </a:cubicBezTo>
                  <a:cubicBezTo>
                    <a:pt x="469" y="145"/>
                    <a:pt x="469" y="145"/>
                    <a:pt x="469" y="145"/>
                  </a:cubicBezTo>
                  <a:cubicBezTo>
                    <a:pt x="384" y="0"/>
                    <a:pt x="245" y="0"/>
                    <a:pt x="160" y="145"/>
                  </a:cubicBezTo>
                  <a:cubicBezTo>
                    <a:pt x="117" y="218"/>
                    <a:pt x="117" y="218"/>
                    <a:pt x="117" y="218"/>
                  </a:cubicBezTo>
                  <a:cubicBezTo>
                    <a:pt x="84" y="275"/>
                    <a:pt x="43" y="345"/>
                    <a:pt x="0" y="418"/>
                  </a:cubicBezTo>
                  <a:cubicBezTo>
                    <a:pt x="0" y="418"/>
                    <a:pt x="0" y="418"/>
                    <a:pt x="0" y="418"/>
                  </a:cubicBezTo>
                  <a:lnTo>
                    <a:pt x="314" y="598"/>
                  </a:lnTo>
                  <a:close/>
                </a:path>
              </a:pathLst>
            </a:custGeom>
            <a:solidFill>
              <a:srgbClr val="8F9BB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ndParaRPr>
            </a:p>
          </p:txBody>
        </p:sp>
        <p:sp>
          <p:nvSpPr>
            <p:cNvPr id="22" name="CasellaDiTesto 40">
              <a:extLst>
                <a:ext uri="{FF2B5EF4-FFF2-40B4-BE49-F238E27FC236}">
                  <a16:creationId xmlns:a16="http://schemas.microsoft.com/office/drawing/2014/main" id="{4E9AA83D-829F-26C2-D8B1-E829BA7AD365}"/>
                </a:ext>
              </a:extLst>
            </p:cNvPr>
            <p:cNvSpPr txBox="1"/>
            <p:nvPr/>
          </p:nvSpPr>
          <p:spPr>
            <a:xfrm>
              <a:off x="1442484" y="1401547"/>
              <a:ext cx="1470270" cy="447739"/>
            </a:xfrm>
            <a:prstGeom prst="rect">
              <a:avLst/>
            </a:prstGeom>
            <a:noFill/>
          </p:spPr>
          <p:txBody>
            <a:bodyPr wrap="square">
              <a:spAutoFit/>
            </a:bodyPr>
            <a:lstStyle/>
            <a:p>
              <a:pPr algn="ctr">
                <a:lnSpc>
                  <a:spcPct val="107000"/>
                </a:lnSpc>
                <a:spcAft>
                  <a:spcPts val="600"/>
                </a:spcAft>
              </a:pPr>
              <a:r>
                <a:rPr lang="it-IT" sz="2000" b="1">
                  <a:solidFill>
                    <a:schemeClr val="bg1"/>
                  </a:solidFill>
                </a:rPr>
                <a:t>815.000</a:t>
              </a:r>
              <a:endParaRPr lang="it-IT" sz="1400">
                <a:solidFill>
                  <a:schemeClr val="bg1"/>
                </a:solidFill>
                <a:cs typeface="Segoe UI" panose="020B0502040204020203" pitchFamily="34" charset="0"/>
              </a:endParaRPr>
            </a:p>
          </p:txBody>
        </p:sp>
        <p:sp>
          <p:nvSpPr>
            <p:cNvPr id="26" name="CasellaDiTesto 40">
              <a:extLst>
                <a:ext uri="{FF2B5EF4-FFF2-40B4-BE49-F238E27FC236}">
                  <a16:creationId xmlns:a16="http://schemas.microsoft.com/office/drawing/2014/main" id="{DFC638F4-A7E6-0E8C-D9CD-CCB8E40ACDCF}"/>
                </a:ext>
              </a:extLst>
            </p:cNvPr>
            <p:cNvSpPr txBox="1"/>
            <p:nvPr/>
          </p:nvSpPr>
          <p:spPr>
            <a:xfrm>
              <a:off x="1437644" y="1831436"/>
              <a:ext cx="1479953" cy="411907"/>
            </a:xfrm>
            <a:prstGeom prst="rect">
              <a:avLst/>
            </a:prstGeom>
            <a:noFill/>
          </p:spPr>
          <p:txBody>
            <a:bodyPr wrap="square" anchor="ctr">
              <a:spAutoFit/>
            </a:bodyPr>
            <a:lstStyle/>
            <a:p>
              <a:pPr algn="ctr">
                <a:lnSpc>
                  <a:spcPts val="1100"/>
                </a:lnSpc>
              </a:pPr>
              <a:r>
                <a:rPr lang="it-IT" sz="1200" b="1">
                  <a:solidFill>
                    <a:schemeClr val="bg1"/>
                  </a:solidFill>
                  <a:cs typeface="Segoe UI" panose="020B0502040204020203" pitchFamily="34" charset="0"/>
                </a:rPr>
                <a:t>Richieste </a:t>
              </a:r>
              <a:r>
                <a:rPr lang="it-IT" sz="1200">
                  <a:solidFill>
                    <a:schemeClr val="bg1"/>
                  </a:solidFill>
                  <a:cs typeface="Segoe UI" panose="020B0502040204020203" pitchFamily="34" charset="0"/>
                </a:rPr>
                <a:t>Patenti </a:t>
              </a:r>
              <a:r>
                <a:rPr lang="it-IT" sz="1050">
                  <a:solidFill>
                    <a:schemeClr val="bg1"/>
                  </a:solidFill>
                  <a:cs typeface="Segoe UI" panose="020B0502040204020203" pitchFamily="34" charset="0"/>
                </a:rPr>
                <a:t>ultimo anno </a:t>
              </a:r>
              <a:endParaRPr lang="it-IT" sz="1200">
                <a:solidFill>
                  <a:schemeClr val="bg1"/>
                </a:solidFill>
                <a:cs typeface="Segoe UI" panose="020B0502040204020203" pitchFamily="34" charset="0"/>
              </a:endParaRPr>
            </a:p>
          </p:txBody>
        </p:sp>
        <p:grpSp>
          <p:nvGrpSpPr>
            <p:cNvPr id="49" name="Group 48">
              <a:extLst>
                <a:ext uri="{FF2B5EF4-FFF2-40B4-BE49-F238E27FC236}">
                  <a16:creationId xmlns:a16="http://schemas.microsoft.com/office/drawing/2014/main" id="{81DB867B-F33C-2612-A90D-E194808F9866}"/>
                </a:ext>
              </a:extLst>
            </p:cNvPr>
            <p:cNvGrpSpPr/>
            <p:nvPr/>
          </p:nvGrpSpPr>
          <p:grpSpPr>
            <a:xfrm>
              <a:off x="2481174" y="3153603"/>
              <a:ext cx="249271" cy="200307"/>
              <a:chOff x="1814364" y="2239071"/>
              <a:chExt cx="711200" cy="571500"/>
            </a:xfrm>
            <a:solidFill>
              <a:schemeClr val="bg1"/>
            </a:solidFill>
          </p:grpSpPr>
          <p:sp>
            <p:nvSpPr>
              <p:cNvPr id="50" name="object 31">
                <a:extLst>
                  <a:ext uri="{FF2B5EF4-FFF2-40B4-BE49-F238E27FC236}">
                    <a16:creationId xmlns:a16="http://schemas.microsoft.com/office/drawing/2014/main" id="{8C5530DD-3538-E05F-DBB1-35A6D7423B81}"/>
                  </a:ext>
                </a:extLst>
              </p:cNvPr>
              <p:cNvSpPr/>
              <p:nvPr/>
            </p:nvSpPr>
            <p:spPr>
              <a:xfrm>
                <a:off x="1814364" y="2239071"/>
                <a:ext cx="711200" cy="571500"/>
              </a:xfrm>
              <a:custGeom>
                <a:avLst/>
                <a:gdLst/>
                <a:ahLst/>
                <a:cxnLst/>
                <a:rect l="l" t="t" r="r" b="b"/>
                <a:pathLst>
                  <a:path w="711200" h="571500">
                    <a:moveTo>
                      <a:pt x="152400" y="457200"/>
                    </a:moveTo>
                    <a:lnTo>
                      <a:pt x="50800" y="457200"/>
                    </a:lnTo>
                    <a:lnTo>
                      <a:pt x="50800" y="546100"/>
                    </a:lnTo>
                    <a:lnTo>
                      <a:pt x="52795" y="555983"/>
                    </a:lnTo>
                    <a:lnTo>
                      <a:pt x="58237" y="564057"/>
                    </a:lnTo>
                    <a:lnTo>
                      <a:pt x="66310" y="569502"/>
                    </a:lnTo>
                    <a:lnTo>
                      <a:pt x="76200" y="571500"/>
                    </a:lnTo>
                    <a:lnTo>
                      <a:pt x="127000" y="571500"/>
                    </a:lnTo>
                    <a:lnTo>
                      <a:pt x="136889" y="569502"/>
                    </a:lnTo>
                    <a:lnTo>
                      <a:pt x="144962" y="564057"/>
                    </a:lnTo>
                    <a:lnTo>
                      <a:pt x="150404" y="555983"/>
                    </a:lnTo>
                    <a:lnTo>
                      <a:pt x="152400" y="546100"/>
                    </a:lnTo>
                    <a:lnTo>
                      <a:pt x="152400" y="457200"/>
                    </a:lnTo>
                    <a:close/>
                  </a:path>
                  <a:path w="711200" h="571500">
                    <a:moveTo>
                      <a:pt x="660400" y="457200"/>
                    </a:moveTo>
                    <a:lnTo>
                      <a:pt x="558800" y="457200"/>
                    </a:lnTo>
                    <a:lnTo>
                      <a:pt x="558800" y="546100"/>
                    </a:lnTo>
                    <a:lnTo>
                      <a:pt x="560795" y="555983"/>
                    </a:lnTo>
                    <a:lnTo>
                      <a:pt x="566237" y="564057"/>
                    </a:lnTo>
                    <a:lnTo>
                      <a:pt x="574310" y="569502"/>
                    </a:lnTo>
                    <a:lnTo>
                      <a:pt x="584200" y="571500"/>
                    </a:lnTo>
                    <a:lnTo>
                      <a:pt x="635000" y="571500"/>
                    </a:lnTo>
                    <a:lnTo>
                      <a:pt x="644883" y="569502"/>
                    </a:lnTo>
                    <a:lnTo>
                      <a:pt x="652957" y="564057"/>
                    </a:lnTo>
                    <a:lnTo>
                      <a:pt x="658402" y="555983"/>
                    </a:lnTo>
                    <a:lnTo>
                      <a:pt x="660400" y="546100"/>
                    </a:lnTo>
                    <a:lnTo>
                      <a:pt x="660400" y="457200"/>
                    </a:lnTo>
                    <a:close/>
                  </a:path>
                  <a:path w="711200" h="571500">
                    <a:moveTo>
                      <a:pt x="558800" y="0"/>
                    </a:moveTo>
                    <a:lnTo>
                      <a:pt x="152400" y="0"/>
                    </a:lnTo>
                    <a:lnTo>
                      <a:pt x="130122" y="4035"/>
                    </a:lnTo>
                    <a:lnTo>
                      <a:pt x="111336" y="15160"/>
                    </a:lnTo>
                    <a:lnTo>
                      <a:pt x="97477" y="31900"/>
                    </a:lnTo>
                    <a:lnTo>
                      <a:pt x="89979" y="52781"/>
                    </a:lnTo>
                    <a:lnTo>
                      <a:pt x="46837" y="213779"/>
                    </a:lnTo>
                    <a:lnTo>
                      <a:pt x="27758" y="227581"/>
                    </a:lnTo>
                    <a:lnTo>
                      <a:pt x="12965" y="245862"/>
                    </a:lnTo>
                    <a:lnTo>
                      <a:pt x="3398" y="267682"/>
                    </a:lnTo>
                    <a:lnTo>
                      <a:pt x="0" y="292100"/>
                    </a:lnTo>
                    <a:lnTo>
                      <a:pt x="0" y="457200"/>
                    </a:lnTo>
                    <a:lnTo>
                      <a:pt x="711200" y="457200"/>
                    </a:lnTo>
                    <a:lnTo>
                      <a:pt x="711200" y="381000"/>
                    </a:lnTo>
                    <a:lnTo>
                      <a:pt x="101600" y="381000"/>
                    </a:lnTo>
                    <a:lnTo>
                      <a:pt x="76885" y="376009"/>
                    </a:lnTo>
                    <a:lnTo>
                      <a:pt x="56700" y="362399"/>
                    </a:lnTo>
                    <a:lnTo>
                      <a:pt x="43090" y="342214"/>
                    </a:lnTo>
                    <a:lnTo>
                      <a:pt x="38100" y="317500"/>
                    </a:lnTo>
                    <a:lnTo>
                      <a:pt x="43090" y="292785"/>
                    </a:lnTo>
                    <a:lnTo>
                      <a:pt x="56700" y="272600"/>
                    </a:lnTo>
                    <a:lnTo>
                      <a:pt x="76885" y="258990"/>
                    </a:lnTo>
                    <a:lnTo>
                      <a:pt x="101600" y="254000"/>
                    </a:lnTo>
                    <a:lnTo>
                      <a:pt x="701801" y="254000"/>
                    </a:lnTo>
                    <a:lnTo>
                      <a:pt x="698233" y="245862"/>
                    </a:lnTo>
                    <a:lnTo>
                      <a:pt x="683435" y="227581"/>
                    </a:lnTo>
                    <a:lnTo>
                      <a:pt x="664349" y="213779"/>
                    </a:lnTo>
                    <a:lnTo>
                      <a:pt x="661515" y="203200"/>
                    </a:lnTo>
                    <a:lnTo>
                      <a:pt x="102273" y="203200"/>
                    </a:lnTo>
                    <a:lnTo>
                      <a:pt x="139700" y="63500"/>
                    </a:lnTo>
                    <a:lnTo>
                      <a:pt x="139700" y="56489"/>
                    </a:lnTo>
                    <a:lnTo>
                      <a:pt x="145389" y="50800"/>
                    </a:lnTo>
                    <a:lnTo>
                      <a:pt x="620509" y="50800"/>
                    </a:lnTo>
                    <a:lnTo>
                      <a:pt x="613722" y="31900"/>
                    </a:lnTo>
                    <a:lnTo>
                      <a:pt x="599863" y="15160"/>
                    </a:lnTo>
                    <a:lnTo>
                      <a:pt x="581077" y="4035"/>
                    </a:lnTo>
                    <a:lnTo>
                      <a:pt x="558800" y="0"/>
                    </a:lnTo>
                    <a:close/>
                  </a:path>
                  <a:path w="711200" h="571500">
                    <a:moveTo>
                      <a:pt x="609600" y="254000"/>
                    </a:moveTo>
                    <a:lnTo>
                      <a:pt x="101600" y="254000"/>
                    </a:lnTo>
                    <a:lnTo>
                      <a:pt x="126314" y="258990"/>
                    </a:lnTo>
                    <a:lnTo>
                      <a:pt x="146499" y="272600"/>
                    </a:lnTo>
                    <a:lnTo>
                      <a:pt x="160109" y="292785"/>
                    </a:lnTo>
                    <a:lnTo>
                      <a:pt x="165100" y="317500"/>
                    </a:lnTo>
                    <a:lnTo>
                      <a:pt x="160109" y="342214"/>
                    </a:lnTo>
                    <a:lnTo>
                      <a:pt x="146499" y="362399"/>
                    </a:lnTo>
                    <a:lnTo>
                      <a:pt x="126314" y="376009"/>
                    </a:lnTo>
                    <a:lnTo>
                      <a:pt x="101600" y="381000"/>
                    </a:lnTo>
                    <a:lnTo>
                      <a:pt x="609600" y="381000"/>
                    </a:lnTo>
                    <a:lnTo>
                      <a:pt x="584885" y="376009"/>
                    </a:lnTo>
                    <a:lnTo>
                      <a:pt x="564700" y="362399"/>
                    </a:lnTo>
                    <a:lnTo>
                      <a:pt x="551090" y="342214"/>
                    </a:lnTo>
                    <a:lnTo>
                      <a:pt x="546100" y="317500"/>
                    </a:lnTo>
                    <a:lnTo>
                      <a:pt x="551090" y="292785"/>
                    </a:lnTo>
                    <a:lnTo>
                      <a:pt x="564700" y="272600"/>
                    </a:lnTo>
                    <a:lnTo>
                      <a:pt x="584885" y="258990"/>
                    </a:lnTo>
                    <a:lnTo>
                      <a:pt x="609600" y="254000"/>
                    </a:lnTo>
                    <a:close/>
                  </a:path>
                  <a:path w="711200" h="571500">
                    <a:moveTo>
                      <a:pt x="701801" y="254000"/>
                    </a:moveTo>
                    <a:lnTo>
                      <a:pt x="609600" y="254000"/>
                    </a:lnTo>
                    <a:lnTo>
                      <a:pt x="634314" y="258990"/>
                    </a:lnTo>
                    <a:lnTo>
                      <a:pt x="654499" y="272600"/>
                    </a:lnTo>
                    <a:lnTo>
                      <a:pt x="668109" y="292785"/>
                    </a:lnTo>
                    <a:lnTo>
                      <a:pt x="673100" y="317500"/>
                    </a:lnTo>
                    <a:lnTo>
                      <a:pt x="668109" y="342214"/>
                    </a:lnTo>
                    <a:lnTo>
                      <a:pt x="654499" y="362399"/>
                    </a:lnTo>
                    <a:lnTo>
                      <a:pt x="634314" y="376009"/>
                    </a:lnTo>
                    <a:lnTo>
                      <a:pt x="609600" y="381000"/>
                    </a:lnTo>
                    <a:lnTo>
                      <a:pt x="711200" y="381000"/>
                    </a:lnTo>
                    <a:lnTo>
                      <a:pt x="711200" y="292100"/>
                    </a:lnTo>
                    <a:lnTo>
                      <a:pt x="707801" y="267682"/>
                    </a:lnTo>
                    <a:lnTo>
                      <a:pt x="701801" y="254000"/>
                    </a:lnTo>
                    <a:close/>
                  </a:path>
                  <a:path w="711200" h="571500">
                    <a:moveTo>
                      <a:pt x="520700" y="152400"/>
                    </a:moveTo>
                    <a:lnTo>
                      <a:pt x="444500" y="152400"/>
                    </a:lnTo>
                    <a:lnTo>
                      <a:pt x="429668" y="155393"/>
                    </a:lnTo>
                    <a:lnTo>
                      <a:pt x="417558" y="163558"/>
                    </a:lnTo>
                    <a:lnTo>
                      <a:pt x="409393" y="175668"/>
                    </a:lnTo>
                    <a:lnTo>
                      <a:pt x="406400" y="190500"/>
                    </a:lnTo>
                    <a:lnTo>
                      <a:pt x="406400" y="203200"/>
                    </a:lnTo>
                    <a:lnTo>
                      <a:pt x="558800" y="203200"/>
                    </a:lnTo>
                    <a:lnTo>
                      <a:pt x="558800" y="190500"/>
                    </a:lnTo>
                    <a:lnTo>
                      <a:pt x="555806" y="175668"/>
                    </a:lnTo>
                    <a:lnTo>
                      <a:pt x="547641" y="163558"/>
                    </a:lnTo>
                    <a:lnTo>
                      <a:pt x="535531" y="155393"/>
                    </a:lnTo>
                    <a:lnTo>
                      <a:pt x="520700" y="152400"/>
                    </a:lnTo>
                    <a:close/>
                  </a:path>
                  <a:path w="711200" h="571500">
                    <a:moveTo>
                      <a:pt x="620509" y="50800"/>
                    </a:moveTo>
                    <a:lnTo>
                      <a:pt x="565810" y="50800"/>
                    </a:lnTo>
                    <a:lnTo>
                      <a:pt x="571500" y="56489"/>
                    </a:lnTo>
                    <a:lnTo>
                      <a:pt x="571500" y="63500"/>
                    </a:lnTo>
                    <a:lnTo>
                      <a:pt x="608926" y="203200"/>
                    </a:lnTo>
                    <a:lnTo>
                      <a:pt x="661515" y="203200"/>
                    </a:lnTo>
                    <a:lnTo>
                      <a:pt x="621220" y="52781"/>
                    </a:lnTo>
                    <a:lnTo>
                      <a:pt x="620509" y="50800"/>
                    </a:lnTo>
                    <a:close/>
                  </a:path>
                </a:pathLst>
              </a:custGeom>
              <a:grpFill/>
            </p:spPr>
            <p:txBody>
              <a:bodyPr wrap="square" lIns="0" tIns="0" rIns="0" bIns="0" rtlCol="0"/>
              <a:lstStyle/>
              <a:p>
                <a:endParaRPr/>
              </a:p>
            </p:txBody>
          </p:sp>
          <p:sp>
            <p:nvSpPr>
              <p:cNvPr id="51" name="object 32">
                <a:extLst>
                  <a:ext uri="{FF2B5EF4-FFF2-40B4-BE49-F238E27FC236}">
                    <a16:creationId xmlns:a16="http://schemas.microsoft.com/office/drawing/2014/main" id="{C9BA1F4A-4BEF-11B3-7C83-AC2851AD355E}"/>
                  </a:ext>
                </a:extLst>
              </p:cNvPr>
              <p:cNvSpPr/>
              <p:nvPr/>
            </p:nvSpPr>
            <p:spPr>
              <a:xfrm>
                <a:off x="2258864" y="2302571"/>
                <a:ext cx="76200" cy="76200"/>
              </a:xfrm>
              <a:custGeom>
                <a:avLst/>
                <a:gdLst/>
                <a:ahLst/>
                <a:cxnLst/>
                <a:rect l="l" t="t" r="r" b="b"/>
                <a:pathLst>
                  <a:path w="76200" h="76200">
                    <a:moveTo>
                      <a:pt x="38100" y="0"/>
                    </a:moveTo>
                    <a:lnTo>
                      <a:pt x="23268" y="2993"/>
                    </a:lnTo>
                    <a:lnTo>
                      <a:pt x="11158" y="11158"/>
                    </a:lnTo>
                    <a:lnTo>
                      <a:pt x="2993" y="23268"/>
                    </a:lnTo>
                    <a:lnTo>
                      <a:pt x="0" y="38100"/>
                    </a:lnTo>
                    <a:lnTo>
                      <a:pt x="2993" y="52931"/>
                    </a:lnTo>
                    <a:lnTo>
                      <a:pt x="11158" y="65041"/>
                    </a:lnTo>
                    <a:lnTo>
                      <a:pt x="23268" y="73206"/>
                    </a:lnTo>
                    <a:lnTo>
                      <a:pt x="38100" y="76200"/>
                    </a:lnTo>
                    <a:lnTo>
                      <a:pt x="52931" y="73206"/>
                    </a:lnTo>
                    <a:lnTo>
                      <a:pt x="65041" y="65041"/>
                    </a:lnTo>
                    <a:lnTo>
                      <a:pt x="73206" y="52931"/>
                    </a:lnTo>
                    <a:lnTo>
                      <a:pt x="76200" y="38100"/>
                    </a:lnTo>
                    <a:lnTo>
                      <a:pt x="73206" y="23268"/>
                    </a:lnTo>
                    <a:lnTo>
                      <a:pt x="65041" y="11158"/>
                    </a:lnTo>
                    <a:lnTo>
                      <a:pt x="52931" y="2993"/>
                    </a:lnTo>
                    <a:lnTo>
                      <a:pt x="38100" y="0"/>
                    </a:lnTo>
                    <a:close/>
                  </a:path>
                </a:pathLst>
              </a:custGeom>
              <a:grpFill/>
            </p:spPr>
            <p:txBody>
              <a:bodyPr wrap="square" lIns="0" tIns="0" rIns="0" bIns="0" rtlCol="0"/>
              <a:lstStyle/>
              <a:p>
                <a:endParaRPr/>
              </a:p>
            </p:txBody>
          </p:sp>
        </p:grpSp>
        <p:grpSp>
          <p:nvGrpSpPr>
            <p:cNvPr id="53" name="Group 52">
              <a:extLst>
                <a:ext uri="{FF2B5EF4-FFF2-40B4-BE49-F238E27FC236}">
                  <a16:creationId xmlns:a16="http://schemas.microsoft.com/office/drawing/2014/main" id="{678FA6F4-1ABF-9C85-6E5E-864FAB68390E}"/>
                </a:ext>
              </a:extLst>
            </p:cNvPr>
            <p:cNvGrpSpPr/>
            <p:nvPr/>
          </p:nvGrpSpPr>
          <p:grpSpPr>
            <a:xfrm>
              <a:off x="1541410" y="3139633"/>
              <a:ext cx="307235" cy="209150"/>
              <a:chOff x="5210175" y="4659313"/>
              <a:chExt cx="338138" cy="230188"/>
            </a:xfrm>
            <a:solidFill>
              <a:schemeClr val="bg1"/>
            </a:solidFill>
          </p:grpSpPr>
          <p:sp>
            <p:nvSpPr>
              <p:cNvPr id="54" name="Freeform 305">
                <a:extLst>
                  <a:ext uri="{FF2B5EF4-FFF2-40B4-BE49-F238E27FC236}">
                    <a16:creationId xmlns:a16="http://schemas.microsoft.com/office/drawing/2014/main" id="{DA318FBB-1B64-5DE4-249E-58A43FAE9F06}"/>
                  </a:ext>
                </a:extLst>
              </p:cNvPr>
              <p:cNvSpPr>
                <a:spLocks/>
              </p:cNvSpPr>
              <p:nvPr/>
            </p:nvSpPr>
            <p:spPr bwMode="auto">
              <a:xfrm>
                <a:off x="5210175" y="4684713"/>
                <a:ext cx="338138" cy="204788"/>
              </a:xfrm>
              <a:custGeom>
                <a:avLst/>
                <a:gdLst/>
                <a:ahLst/>
                <a:cxnLst>
                  <a:cxn ang="0">
                    <a:pos x="412" y="209"/>
                  </a:cxn>
                  <a:cxn ang="0">
                    <a:pos x="408" y="215"/>
                  </a:cxn>
                  <a:cxn ang="0">
                    <a:pos x="393" y="222"/>
                  </a:cxn>
                  <a:cxn ang="0">
                    <a:pos x="368" y="230"/>
                  </a:cxn>
                  <a:cxn ang="0">
                    <a:pos x="357" y="232"/>
                  </a:cxn>
                  <a:cxn ang="0">
                    <a:pos x="339" y="230"/>
                  </a:cxn>
                  <a:cxn ang="0">
                    <a:pos x="297" y="219"/>
                  </a:cxn>
                  <a:cxn ang="0">
                    <a:pos x="282" y="213"/>
                  </a:cxn>
                  <a:cxn ang="0">
                    <a:pos x="265" y="209"/>
                  </a:cxn>
                  <a:cxn ang="0">
                    <a:pos x="261" y="209"/>
                  </a:cxn>
                  <a:cxn ang="0">
                    <a:pos x="246" y="213"/>
                  </a:cxn>
                  <a:cxn ang="0">
                    <a:pos x="229" y="224"/>
                  </a:cxn>
                  <a:cxn ang="0">
                    <a:pos x="214" y="243"/>
                  </a:cxn>
                  <a:cxn ang="0">
                    <a:pos x="202" y="228"/>
                  </a:cxn>
                  <a:cxn ang="0">
                    <a:pos x="193" y="219"/>
                  </a:cxn>
                  <a:cxn ang="0">
                    <a:pos x="174" y="211"/>
                  </a:cxn>
                  <a:cxn ang="0">
                    <a:pos x="166" y="209"/>
                  </a:cxn>
                  <a:cxn ang="0">
                    <a:pos x="162" y="209"/>
                  </a:cxn>
                  <a:cxn ang="0">
                    <a:pos x="130" y="219"/>
                  </a:cxn>
                  <a:cxn ang="0">
                    <a:pos x="113" y="224"/>
                  </a:cxn>
                  <a:cxn ang="0">
                    <a:pos x="88" y="230"/>
                  </a:cxn>
                  <a:cxn ang="0">
                    <a:pos x="71" y="232"/>
                  </a:cxn>
                  <a:cxn ang="0">
                    <a:pos x="50" y="228"/>
                  </a:cxn>
                  <a:cxn ang="0">
                    <a:pos x="25" y="217"/>
                  </a:cxn>
                  <a:cxn ang="0">
                    <a:pos x="16" y="209"/>
                  </a:cxn>
                  <a:cxn ang="0">
                    <a:pos x="16" y="0"/>
                  </a:cxn>
                  <a:cxn ang="0">
                    <a:pos x="0" y="243"/>
                  </a:cxn>
                  <a:cxn ang="0">
                    <a:pos x="181" y="243"/>
                  </a:cxn>
                  <a:cxn ang="0">
                    <a:pos x="191" y="259"/>
                  </a:cxn>
                  <a:cxn ang="0">
                    <a:pos x="248" y="259"/>
                  </a:cxn>
                  <a:cxn ang="0">
                    <a:pos x="246" y="243"/>
                  </a:cxn>
                  <a:cxn ang="0">
                    <a:pos x="427" y="0"/>
                  </a:cxn>
                  <a:cxn ang="0">
                    <a:pos x="412" y="203"/>
                  </a:cxn>
                </a:cxnLst>
                <a:rect l="0" t="0" r="r" b="b"/>
                <a:pathLst>
                  <a:path w="427" h="259">
                    <a:moveTo>
                      <a:pt x="412" y="203"/>
                    </a:moveTo>
                    <a:lnTo>
                      <a:pt x="412" y="209"/>
                    </a:lnTo>
                    <a:lnTo>
                      <a:pt x="408" y="215"/>
                    </a:lnTo>
                    <a:lnTo>
                      <a:pt x="408" y="215"/>
                    </a:lnTo>
                    <a:lnTo>
                      <a:pt x="404" y="217"/>
                    </a:lnTo>
                    <a:lnTo>
                      <a:pt x="393" y="222"/>
                    </a:lnTo>
                    <a:lnTo>
                      <a:pt x="377" y="228"/>
                    </a:lnTo>
                    <a:lnTo>
                      <a:pt x="368" y="230"/>
                    </a:lnTo>
                    <a:lnTo>
                      <a:pt x="357" y="232"/>
                    </a:lnTo>
                    <a:lnTo>
                      <a:pt x="357" y="232"/>
                    </a:lnTo>
                    <a:lnTo>
                      <a:pt x="339" y="230"/>
                    </a:lnTo>
                    <a:lnTo>
                      <a:pt x="339" y="230"/>
                    </a:lnTo>
                    <a:lnTo>
                      <a:pt x="315" y="224"/>
                    </a:lnTo>
                    <a:lnTo>
                      <a:pt x="297" y="219"/>
                    </a:lnTo>
                    <a:lnTo>
                      <a:pt x="297" y="219"/>
                    </a:lnTo>
                    <a:lnTo>
                      <a:pt x="282" y="213"/>
                    </a:lnTo>
                    <a:lnTo>
                      <a:pt x="265" y="209"/>
                    </a:lnTo>
                    <a:lnTo>
                      <a:pt x="265" y="209"/>
                    </a:lnTo>
                    <a:lnTo>
                      <a:pt x="261" y="209"/>
                    </a:lnTo>
                    <a:lnTo>
                      <a:pt x="261" y="209"/>
                    </a:lnTo>
                    <a:lnTo>
                      <a:pt x="254" y="211"/>
                    </a:lnTo>
                    <a:lnTo>
                      <a:pt x="246" y="213"/>
                    </a:lnTo>
                    <a:lnTo>
                      <a:pt x="235" y="219"/>
                    </a:lnTo>
                    <a:lnTo>
                      <a:pt x="229" y="224"/>
                    </a:lnTo>
                    <a:lnTo>
                      <a:pt x="225" y="228"/>
                    </a:lnTo>
                    <a:lnTo>
                      <a:pt x="214" y="243"/>
                    </a:lnTo>
                    <a:lnTo>
                      <a:pt x="202" y="228"/>
                    </a:lnTo>
                    <a:lnTo>
                      <a:pt x="202" y="228"/>
                    </a:lnTo>
                    <a:lnTo>
                      <a:pt x="200" y="224"/>
                    </a:lnTo>
                    <a:lnTo>
                      <a:pt x="193" y="219"/>
                    </a:lnTo>
                    <a:lnTo>
                      <a:pt x="181" y="213"/>
                    </a:lnTo>
                    <a:lnTo>
                      <a:pt x="174" y="211"/>
                    </a:lnTo>
                    <a:lnTo>
                      <a:pt x="166" y="209"/>
                    </a:lnTo>
                    <a:lnTo>
                      <a:pt x="166" y="209"/>
                    </a:lnTo>
                    <a:lnTo>
                      <a:pt x="162" y="209"/>
                    </a:lnTo>
                    <a:lnTo>
                      <a:pt x="162" y="209"/>
                    </a:lnTo>
                    <a:lnTo>
                      <a:pt x="145" y="213"/>
                    </a:lnTo>
                    <a:lnTo>
                      <a:pt x="130" y="219"/>
                    </a:lnTo>
                    <a:lnTo>
                      <a:pt x="130" y="219"/>
                    </a:lnTo>
                    <a:lnTo>
                      <a:pt x="113" y="224"/>
                    </a:lnTo>
                    <a:lnTo>
                      <a:pt x="88" y="230"/>
                    </a:lnTo>
                    <a:lnTo>
                      <a:pt x="88" y="230"/>
                    </a:lnTo>
                    <a:lnTo>
                      <a:pt x="71" y="232"/>
                    </a:lnTo>
                    <a:lnTo>
                      <a:pt x="71" y="232"/>
                    </a:lnTo>
                    <a:lnTo>
                      <a:pt x="59" y="230"/>
                    </a:lnTo>
                    <a:lnTo>
                      <a:pt x="50" y="228"/>
                    </a:lnTo>
                    <a:lnTo>
                      <a:pt x="35" y="222"/>
                    </a:lnTo>
                    <a:lnTo>
                      <a:pt x="25" y="217"/>
                    </a:lnTo>
                    <a:lnTo>
                      <a:pt x="19" y="215"/>
                    </a:lnTo>
                    <a:lnTo>
                      <a:pt x="16" y="209"/>
                    </a:lnTo>
                    <a:lnTo>
                      <a:pt x="16" y="203"/>
                    </a:lnTo>
                    <a:lnTo>
                      <a:pt x="16" y="0"/>
                    </a:lnTo>
                    <a:lnTo>
                      <a:pt x="0" y="0"/>
                    </a:lnTo>
                    <a:lnTo>
                      <a:pt x="0" y="243"/>
                    </a:lnTo>
                    <a:lnTo>
                      <a:pt x="181" y="243"/>
                    </a:lnTo>
                    <a:lnTo>
                      <a:pt x="181" y="243"/>
                    </a:lnTo>
                    <a:lnTo>
                      <a:pt x="179" y="259"/>
                    </a:lnTo>
                    <a:lnTo>
                      <a:pt x="191" y="259"/>
                    </a:lnTo>
                    <a:lnTo>
                      <a:pt x="236" y="259"/>
                    </a:lnTo>
                    <a:lnTo>
                      <a:pt x="248" y="259"/>
                    </a:lnTo>
                    <a:lnTo>
                      <a:pt x="248" y="259"/>
                    </a:lnTo>
                    <a:lnTo>
                      <a:pt x="246" y="243"/>
                    </a:lnTo>
                    <a:lnTo>
                      <a:pt x="427" y="243"/>
                    </a:lnTo>
                    <a:lnTo>
                      <a:pt x="427" y="0"/>
                    </a:lnTo>
                    <a:lnTo>
                      <a:pt x="412" y="0"/>
                    </a:lnTo>
                    <a:lnTo>
                      <a:pt x="412"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306">
                <a:extLst>
                  <a:ext uri="{FF2B5EF4-FFF2-40B4-BE49-F238E27FC236}">
                    <a16:creationId xmlns:a16="http://schemas.microsoft.com/office/drawing/2014/main" id="{B2549571-CEB4-36AD-C656-685232E60BB5}"/>
                  </a:ext>
                </a:extLst>
              </p:cNvPr>
              <p:cNvSpPr>
                <a:spLocks noEditPoints="1"/>
              </p:cNvSpPr>
              <p:nvPr/>
            </p:nvSpPr>
            <p:spPr bwMode="auto">
              <a:xfrm>
                <a:off x="5384800" y="4659313"/>
                <a:ext cx="141288" cy="196850"/>
              </a:xfrm>
              <a:custGeom>
                <a:avLst/>
                <a:gdLst/>
                <a:ahLst/>
                <a:cxnLst>
                  <a:cxn ang="0">
                    <a:pos x="40" y="0"/>
                  </a:cxn>
                  <a:cxn ang="0">
                    <a:pos x="15" y="6"/>
                  </a:cxn>
                  <a:cxn ang="0">
                    <a:pos x="0" y="15"/>
                  </a:cxn>
                  <a:cxn ang="0">
                    <a:pos x="0" y="244"/>
                  </a:cxn>
                  <a:cxn ang="0">
                    <a:pos x="15" y="233"/>
                  </a:cxn>
                  <a:cxn ang="0">
                    <a:pos x="40" y="229"/>
                  </a:cxn>
                  <a:cxn ang="0">
                    <a:pos x="46" y="229"/>
                  </a:cxn>
                  <a:cxn ang="0">
                    <a:pos x="67" y="233"/>
                  </a:cxn>
                  <a:cxn ang="0">
                    <a:pos x="99" y="244"/>
                  </a:cxn>
                  <a:cxn ang="0">
                    <a:pos x="122" y="248"/>
                  </a:cxn>
                  <a:cxn ang="0">
                    <a:pos x="136" y="250"/>
                  </a:cxn>
                  <a:cxn ang="0">
                    <a:pos x="153" y="248"/>
                  </a:cxn>
                  <a:cxn ang="0">
                    <a:pos x="174" y="238"/>
                  </a:cxn>
                  <a:cxn ang="0">
                    <a:pos x="177" y="8"/>
                  </a:cxn>
                  <a:cxn ang="0">
                    <a:pos x="174" y="10"/>
                  </a:cxn>
                  <a:cxn ang="0">
                    <a:pos x="153" y="19"/>
                  </a:cxn>
                  <a:cxn ang="0">
                    <a:pos x="136" y="21"/>
                  </a:cxn>
                  <a:cxn ang="0">
                    <a:pos x="122" y="21"/>
                  </a:cxn>
                  <a:cxn ang="0">
                    <a:pos x="99" y="15"/>
                  </a:cxn>
                  <a:cxn ang="0">
                    <a:pos x="67" y="4"/>
                  </a:cxn>
                  <a:cxn ang="0">
                    <a:pos x="46" y="0"/>
                  </a:cxn>
                  <a:cxn ang="0">
                    <a:pos x="40" y="0"/>
                  </a:cxn>
                  <a:cxn ang="0">
                    <a:pos x="31" y="191"/>
                  </a:cxn>
                  <a:cxn ang="0">
                    <a:pos x="151" y="177"/>
                  </a:cxn>
                  <a:cxn ang="0">
                    <a:pos x="151" y="153"/>
                  </a:cxn>
                  <a:cxn ang="0">
                    <a:pos x="31" y="137"/>
                  </a:cxn>
                  <a:cxn ang="0">
                    <a:pos x="151" y="153"/>
                  </a:cxn>
                  <a:cxn ang="0">
                    <a:pos x="31" y="114"/>
                  </a:cxn>
                  <a:cxn ang="0">
                    <a:pos x="151" y="99"/>
                  </a:cxn>
                  <a:cxn ang="0">
                    <a:pos x="151" y="61"/>
                  </a:cxn>
                  <a:cxn ang="0">
                    <a:pos x="31" y="74"/>
                  </a:cxn>
                  <a:cxn ang="0">
                    <a:pos x="151" y="61"/>
                  </a:cxn>
                </a:cxnLst>
                <a:rect l="0" t="0" r="r" b="b"/>
                <a:pathLst>
                  <a:path w="177" h="250">
                    <a:moveTo>
                      <a:pt x="40" y="0"/>
                    </a:moveTo>
                    <a:lnTo>
                      <a:pt x="40" y="0"/>
                    </a:lnTo>
                    <a:lnTo>
                      <a:pt x="27" y="2"/>
                    </a:lnTo>
                    <a:lnTo>
                      <a:pt x="15" y="6"/>
                    </a:lnTo>
                    <a:lnTo>
                      <a:pt x="8" y="12"/>
                    </a:lnTo>
                    <a:lnTo>
                      <a:pt x="0" y="15"/>
                    </a:lnTo>
                    <a:lnTo>
                      <a:pt x="0" y="244"/>
                    </a:lnTo>
                    <a:lnTo>
                      <a:pt x="0" y="244"/>
                    </a:lnTo>
                    <a:lnTo>
                      <a:pt x="8" y="238"/>
                    </a:lnTo>
                    <a:lnTo>
                      <a:pt x="15" y="233"/>
                    </a:lnTo>
                    <a:lnTo>
                      <a:pt x="27" y="229"/>
                    </a:lnTo>
                    <a:lnTo>
                      <a:pt x="40" y="229"/>
                    </a:lnTo>
                    <a:lnTo>
                      <a:pt x="40" y="229"/>
                    </a:lnTo>
                    <a:lnTo>
                      <a:pt x="46" y="229"/>
                    </a:lnTo>
                    <a:lnTo>
                      <a:pt x="46" y="229"/>
                    </a:lnTo>
                    <a:lnTo>
                      <a:pt x="67" y="233"/>
                    </a:lnTo>
                    <a:lnTo>
                      <a:pt x="82" y="238"/>
                    </a:lnTo>
                    <a:lnTo>
                      <a:pt x="99" y="244"/>
                    </a:lnTo>
                    <a:lnTo>
                      <a:pt x="122" y="248"/>
                    </a:lnTo>
                    <a:lnTo>
                      <a:pt x="122" y="248"/>
                    </a:lnTo>
                    <a:lnTo>
                      <a:pt x="136" y="250"/>
                    </a:lnTo>
                    <a:lnTo>
                      <a:pt x="136" y="250"/>
                    </a:lnTo>
                    <a:lnTo>
                      <a:pt x="145" y="250"/>
                    </a:lnTo>
                    <a:lnTo>
                      <a:pt x="153" y="248"/>
                    </a:lnTo>
                    <a:lnTo>
                      <a:pt x="166" y="242"/>
                    </a:lnTo>
                    <a:lnTo>
                      <a:pt x="174" y="238"/>
                    </a:lnTo>
                    <a:lnTo>
                      <a:pt x="177" y="236"/>
                    </a:lnTo>
                    <a:lnTo>
                      <a:pt x="177" y="8"/>
                    </a:lnTo>
                    <a:lnTo>
                      <a:pt x="177" y="8"/>
                    </a:lnTo>
                    <a:lnTo>
                      <a:pt x="174" y="10"/>
                    </a:lnTo>
                    <a:lnTo>
                      <a:pt x="166" y="15"/>
                    </a:lnTo>
                    <a:lnTo>
                      <a:pt x="153" y="19"/>
                    </a:lnTo>
                    <a:lnTo>
                      <a:pt x="145" y="21"/>
                    </a:lnTo>
                    <a:lnTo>
                      <a:pt x="136" y="21"/>
                    </a:lnTo>
                    <a:lnTo>
                      <a:pt x="136" y="21"/>
                    </a:lnTo>
                    <a:lnTo>
                      <a:pt x="122" y="21"/>
                    </a:lnTo>
                    <a:lnTo>
                      <a:pt x="122" y="21"/>
                    </a:lnTo>
                    <a:lnTo>
                      <a:pt x="99" y="15"/>
                    </a:lnTo>
                    <a:lnTo>
                      <a:pt x="82" y="10"/>
                    </a:lnTo>
                    <a:lnTo>
                      <a:pt x="67" y="4"/>
                    </a:lnTo>
                    <a:lnTo>
                      <a:pt x="46" y="0"/>
                    </a:lnTo>
                    <a:lnTo>
                      <a:pt x="46" y="0"/>
                    </a:lnTo>
                    <a:lnTo>
                      <a:pt x="40" y="0"/>
                    </a:lnTo>
                    <a:lnTo>
                      <a:pt x="40" y="0"/>
                    </a:lnTo>
                    <a:close/>
                    <a:moveTo>
                      <a:pt x="151" y="191"/>
                    </a:moveTo>
                    <a:lnTo>
                      <a:pt x="31" y="191"/>
                    </a:lnTo>
                    <a:lnTo>
                      <a:pt x="31" y="177"/>
                    </a:lnTo>
                    <a:lnTo>
                      <a:pt x="151" y="177"/>
                    </a:lnTo>
                    <a:lnTo>
                      <a:pt x="151" y="191"/>
                    </a:lnTo>
                    <a:close/>
                    <a:moveTo>
                      <a:pt x="151" y="153"/>
                    </a:moveTo>
                    <a:lnTo>
                      <a:pt x="31" y="153"/>
                    </a:lnTo>
                    <a:lnTo>
                      <a:pt x="31" y="137"/>
                    </a:lnTo>
                    <a:lnTo>
                      <a:pt x="151" y="137"/>
                    </a:lnTo>
                    <a:lnTo>
                      <a:pt x="151" y="153"/>
                    </a:lnTo>
                    <a:close/>
                    <a:moveTo>
                      <a:pt x="151" y="114"/>
                    </a:moveTo>
                    <a:lnTo>
                      <a:pt x="31" y="114"/>
                    </a:lnTo>
                    <a:lnTo>
                      <a:pt x="31" y="99"/>
                    </a:lnTo>
                    <a:lnTo>
                      <a:pt x="151" y="99"/>
                    </a:lnTo>
                    <a:lnTo>
                      <a:pt x="151" y="114"/>
                    </a:lnTo>
                    <a:close/>
                    <a:moveTo>
                      <a:pt x="151" y="61"/>
                    </a:moveTo>
                    <a:lnTo>
                      <a:pt x="151" y="74"/>
                    </a:lnTo>
                    <a:lnTo>
                      <a:pt x="31" y="74"/>
                    </a:lnTo>
                    <a:lnTo>
                      <a:pt x="31" y="61"/>
                    </a:lnTo>
                    <a:lnTo>
                      <a:pt x="151"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307">
                <a:extLst>
                  <a:ext uri="{FF2B5EF4-FFF2-40B4-BE49-F238E27FC236}">
                    <a16:creationId xmlns:a16="http://schemas.microsoft.com/office/drawing/2014/main" id="{86760EF6-ACE6-E36C-AF80-FC7272205BD0}"/>
                  </a:ext>
                </a:extLst>
              </p:cNvPr>
              <p:cNvSpPr>
                <a:spLocks noEditPoints="1"/>
              </p:cNvSpPr>
              <p:nvPr/>
            </p:nvSpPr>
            <p:spPr bwMode="auto">
              <a:xfrm>
                <a:off x="5232400" y="4659313"/>
                <a:ext cx="141288" cy="196850"/>
              </a:xfrm>
              <a:custGeom>
                <a:avLst/>
                <a:gdLst/>
                <a:ahLst/>
                <a:cxnLst>
                  <a:cxn ang="0">
                    <a:pos x="131" y="0"/>
                  </a:cxn>
                  <a:cxn ang="0">
                    <a:pos x="95" y="10"/>
                  </a:cxn>
                  <a:cxn ang="0">
                    <a:pos x="55" y="21"/>
                  </a:cxn>
                  <a:cxn ang="0">
                    <a:pos x="42" y="21"/>
                  </a:cxn>
                  <a:cxn ang="0">
                    <a:pos x="32" y="21"/>
                  </a:cxn>
                  <a:cxn ang="0">
                    <a:pos x="11" y="15"/>
                  </a:cxn>
                  <a:cxn ang="0">
                    <a:pos x="0" y="8"/>
                  </a:cxn>
                  <a:cxn ang="0">
                    <a:pos x="0" y="236"/>
                  </a:cxn>
                  <a:cxn ang="0">
                    <a:pos x="11" y="242"/>
                  </a:cxn>
                  <a:cxn ang="0">
                    <a:pos x="32" y="250"/>
                  </a:cxn>
                  <a:cxn ang="0">
                    <a:pos x="42" y="250"/>
                  </a:cxn>
                  <a:cxn ang="0">
                    <a:pos x="55" y="248"/>
                  </a:cxn>
                  <a:cxn ang="0">
                    <a:pos x="95" y="238"/>
                  </a:cxn>
                  <a:cxn ang="0">
                    <a:pos x="131" y="229"/>
                  </a:cxn>
                  <a:cxn ang="0">
                    <a:pos x="137" y="229"/>
                  </a:cxn>
                  <a:cxn ang="0">
                    <a:pos x="150" y="229"/>
                  </a:cxn>
                  <a:cxn ang="0">
                    <a:pos x="171" y="238"/>
                  </a:cxn>
                  <a:cxn ang="0">
                    <a:pos x="177" y="15"/>
                  </a:cxn>
                  <a:cxn ang="0">
                    <a:pos x="171" y="12"/>
                  </a:cxn>
                  <a:cxn ang="0">
                    <a:pos x="150" y="2"/>
                  </a:cxn>
                  <a:cxn ang="0">
                    <a:pos x="137" y="0"/>
                  </a:cxn>
                  <a:cxn ang="0">
                    <a:pos x="131" y="0"/>
                  </a:cxn>
                  <a:cxn ang="0">
                    <a:pos x="25" y="191"/>
                  </a:cxn>
                  <a:cxn ang="0">
                    <a:pos x="145" y="177"/>
                  </a:cxn>
                  <a:cxn ang="0">
                    <a:pos x="145" y="153"/>
                  </a:cxn>
                  <a:cxn ang="0">
                    <a:pos x="25" y="137"/>
                  </a:cxn>
                  <a:cxn ang="0">
                    <a:pos x="145" y="153"/>
                  </a:cxn>
                  <a:cxn ang="0">
                    <a:pos x="25" y="114"/>
                  </a:cxn>
                  <a:cxn ang="0">
                    <a:pos x="145" y="99"/>
                  </a:cxn>
                  <a:cxn ang="0">
                    <a:pos x="145" y="74"/>
                  </a:cxn>
                  <a:cxn ang="0">
                    <a:pos x="25" y="61"/>
                  </a:cxn>
                  <a:cxn ang="0">
                    <a:pos x="145" y="74"/>
                  </a:cxn>
                </a:cxnLst>
                <a:rect l="0" t="0" r="r" b="b"/>
                <a:pathLst>
                  <a:path w="177" h="250">
                    <a:moveTo>
                      <a:pt x="131" y="0"/>
                    </a:moveTo>
                    <a:lnTo>
                      <a:pt x="131" y="0"/>
                    </a:lnTo>
                    <a:lnTo>
                      <a:pt x="110" y="4"/>
                    </a:lnTo>
                    <a:lnTo>
                      <a:pt x="95" y="10"/>
                    </a:lnTo>
                    <a:lnTo>
                      <a:pt x="78" y="15"/>
                    </a:lnTo>
                    <a:lnTo>
                      <a:pt x="55" y="21"/>
                    </a:lnTo>
                    <a:lnTo>
                      <a:pt x="55" y="21"/>
                    </a:lnTo>
                    <a:lnTo>
                      <a:pt x="42" y="21"/>
                    </a:lnTo>
                    <a:lnTo>
                      <a:pt x="42" y="21"/>
                    </a:lnTo>
                    <a:lnTo>
                      <a:pt x="32" y="21"/>
                    </a:lnTo>
                    <a:lnTo>
                      <a:pt x="25" y="19"/>
                    </a:lnTo>
                    <a:lnTo>
                      <a:pt x="11" y="15"/>
                    </a:lnTo>
                    <a:lnTo>
                      <a:pt x="4" y="10"/>
                    </a:lnTo>
                    <a:lnTo>
                      <a:pt x="0" y="8"/>
                    </a:lnTo>
                    <a:lnTo>
                      <a:pt x="0" y="236"/>
                    </a:lnTo>
                    <a:lnTo>
                      <a:pt x="0" y="236"/>
                    </a:lnTo>
                    <a:lnTo>
                      <a:pt x="4" y="238"/>
                    </a:lnTo>
                    <a:lnTo>
                      <a:pt x="11" y="242"/>
                    </a:lnTo>
                    <a:lnTo>
                      <a:pt x="25" y="248"/>
                    </a:lnTo>
                    <a:lnTo>
                      <a:pt x="32" y="250"/>
                    </a:lnTo>
                    <a:lnTo>
                      <a:pt x="42" y="250"/>
                    </a:lnTo>
                    <a:lnTo>
                      <a:pt x="42" y="250"/>
                    </a:lnTo>
                    <a:lnTo>
                      <a:pt x="55" y="248"/>
                    </a:lnTo>
                    <a:lnTo>
                      <a:pt x="55" y="248"/>
                    </a:lnTo>
                    <a:lnTo>
                      <a:pt x="78" y="244"/>
                    </a:lnTo>
                    <a:lnTo>
                      <a:pt x="95" y="238"/>
                    </a:lnTo>
                    <a:lnTo>
                      <a:pt x="110" y="233"/>
                    </a:lnTo>
                    <a:lnTo>
                      <a:pt x="131" y="229"/>
                    </a:lnTo>
                    <a:lnTo>
                      <a:pt x="131" y="229"/>
                    </a:lnTo>
                    <a:lnTo>
                      <a:pt x="137" y="229"/>
                    </a:lnTo>
                    <a:lnTo>
                      <a:pt x="137" y="229"/>
                    </a:lnTo>
                    <a:lnTo>
                      <a:pt x="150" y="229"/>
                    </a:lnTo>
                    <a:lnTo>
                      <a:pt x="162" y="233"/>
                    </a:lnTo>
                    <a:lnTo>
                      <a:pt x="171" y="238"/>
                    </a:lnTo>
                    <a:lnTo>
                      <a:pt x="177" y="244"/>
                    </a:lnTo>
                    <a:lnTo>
                      <a:pt x="177" y="15"/>
                    </a:lnTo>
                    <a:lnTo>
                      <a:pt x="177" y="15"/>
                    </a:lnTo>
                    <a:lnTo>
                      <a:pt x="171" y="12"/>
                    </a:lnTo>
                    <a:lnTo>
                      <a:pt x="162" y="6"/>
                    </a:lnTo>
                    <a:lnTo>
                      <a:pt x="150" y="2"/>
                    </a:lnTo>
                    <a:lnTo>
                      <a:pt x="137" y="0"/>
                    </a:lnTo>
                    <a:lnTo>
                      <a:pt x="137" y="0"/>
                    </a:lnTo>
                    <a:lnTo>
                      <a:pt x="131" y="0"/>
                    </a:lnTo>
                    <a:lnTo>
                      <a:pt x="131" y="0"/>
                    </a:lnTo>
                    <a:close/>
                    <a:moveTo>
                      <a:pt x="145" y="191"/>
                    </a:moveTo>
                    <a:lnTo>
                      <a:pt x="25" y="191"/>
                    </a:lnTo>
                    <a:lnTo>
                      <a:pt x="25" y="177"/>
                    </a:lnTo>
                    <a:lnTo>
                      <a:pt x="145" y="177"/>
                    </a:lnTo>
                    <a:lnTo>
                      <a:pt x="145" y="191"/>
                    </a:lnTo>
                    <a:close/>
                    <a:moveTo>
                      <a:pt x="145" y="153"/>
                    </a:moveTo>
                    <a:lnTo>
                      <a:pt x="25" y="153"/>
                    </a:lnTo>
                    <a:lnTo>
                      <a:pt x="25" y="137"/>
                    </a:lnTo>
                    <a:lnTo>
                      <a:pt x="145" y="137"/>
                    </a:lnTo>
                    <a:lnTo>
                      <a:pt x="145" y="153"/>
                    </a:lnTo>
                    <a:close/>
                    <a:moveTo>
                      <a:pt x="145" y="114"/>
                    </a:moveTo>
                    <a:lnTo>
                      <a:pt x="25" y="114"/>
                    </a:lnTo>
                    <a:lnTo>
                      <a:pt x="25" y="99"/>
                    </a:lnTo>
                    <a:lnTo>
                      <a:pt x="145" y="99"/>
                    </a:lnTo>
                    <a:lnTo>
                      <a:pt x="145" y="114"/>
                    </a:lnTo>
                    <a:close/>
                    <a:moveTo>
                      <a:pt x="145" y="74"/>
                    </a:moveTo>
                    <a:lnTo>
                      <a:pt x="25" y="74"/>
                    </a:lnTo>
                    <a:lnTo>
                      <a:pt x="25" y="61"/>
                    </a:lnTo>
                    <a:lnTo>
                      <a:pt x="145" y="61"/>
                    </a:lnTo>
                    <a:lnTo>
                      <a:pt x="145" y="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5" name="CasellaDiTesto 40">
              <a:extLst>
                <a:ext uri="{FF2B5EF4-FFF2-40B4-BE49-F238E27FC236}">
                  <a16:creationId xmlns:a16="http://schemas.microsoft.com/office/drawing/2014/main" id="{535DFAC4-34DA-AC72-BC51-5E81EE89772D}"/>
                </a:ext>
              </a:extLst>
            </p:cNvPr>
            <p:cNvSpPr txBox="1"/>
            <p:nvPr/>
          </p:nvSpPr>
          <p:spPr>
            <a:xfrm>
              <a:off x="162678" y="3597065"/>
              <a:ext cx="1790743" cy="431465"/>
            </a:xfrm>
            <a:prstGeom prst="rect">
              <a:avLst/>
            </a:prstGeom>
            <a:noFill/>
          </p:spPr>
          <p:txBody>
            <a:bodyPr wrap="square" anchor="ctr">
              <a:spAutoFit/>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25-30 </a:t>
              </a:r>
              <a:r>
                <a:rPr kumimoji="0" lang="it-IT" sz="1050" b="0"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candidati/aula</a:t>
              </a:r>
              <a:endParaRPr kumimoji="0" lang="it-IT" sz="1100" b="0"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endParaRPr>
            </a:p>
            <a:p>
              <a:pPr marL="0" marR="0" lvl="0" indent="0" algn="r" defTabSz="914400" rtl="0" eaLnBrk="1" fontAlgn="auto" latinLnBrk="0" hangingPunct="1">
                <a:lnSpc>
                  <a:spcPts val="13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20</a:t>
              </a:r>
              <a:r>
                <a:rPr kumimoji="0" lang="it-IT" sz="12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  </a:t>
              </a:r>
              <a:r>
                <a:rPr kumimoji="0" lang="it-IT" sz="1050"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min/esame</a:t>
              </a:r>
              <a:endParaRPr kumimoji="0" lang="it-IT" sz="1100"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endParaRPr>
            </a:p>
          </p:txBody>
        </p:sp>
        <p:sp>
          <p:nvSpPr>
            <p:cNvPr id="77" name="CasellaDiTesto 40">
              <a:extLst>
                <a:ext uri="{FF2B5EF4-FFF2-40B4-BE49-F238E27FC236}">
                  <a16:creationId xmlns:a16="http://schemas.microsoft.com/office/drawing/2014/main" id="{81792C60-2B77-40C1-F501-3B4E9FF45429}"/>
                </a:ext>
              </a:extLst>
            </p:cNvPr>
            <p:cNvSpPr txBox="1"/>
            <p:nvPr/>
          </p:nvSpPr>
          <p:spPr>
            <a:xfrm>
              <a:off x="2775452" y="3111693"/>
              <a:ext cx="1104636" cy="262661"/>
            </a:xfrm>
            <a:prstGeom prst="rect">
              <a:avLst/>
            </a:prstGeom>
            <a:noFill/>
          </p:spPr>
          <p:txBody>
            <a:bodyPr wrap="square">
              <a:spAutoFit/>
            </a:bodyPr>
            <a:lstStyle/>
            <a:p>
              <a:pPr marL="0" marR="0" lvl="0" indent="0" defTabSz="914400" rtl="0" eaLnBrk="1" fontAlgn="auto" latinLnBrk="0" hangingPunct="1">
                <a:lnSpc>
                  <a:spcPts val="1100"/>
                </a:lnSpc>
                <a:spcBef>
                  <a:spcPts val="0"/>
                </a:spcBef>
                <a:buClrTx/>
                <a:buSzTx/>
                <a:buFontTx/>
                <a:buNone/>
                <a:tabLst/>
                <a:defRPr/>
              </a:pPr>
              <a:r>
                <a:rPr kumimoji="0" lang="it-IT" sz="1200" b="1" i="0" u="none" strike="noStrike" kern="1200" cap="none" spc="0" normalizeH="0" baseline="0" noProof="0">
                  <a:ln>
                    <a:noFill/>
                  </a:ln>
                  <a:solidFill>
                    <a:schemeClr val="bg1"/>
                  </a:solidFill>
                  <a:effectLst/>
                  <a:uLnTx/>
                  <a:uFillTx/>
                  <a:latin typeface="Calibri" panose="020F0502020204030204"/>
                  <a:ea typeface="+mn-ea"/>
                  <a:cs typeface="Segoe UI" panose="020B0502040204020203" pitchFamily="34" charset="0"/>
                </a:rPr>
                <a:t>Esami di pratica</a:t>
              </a:r>
              <a:endParaRPr kumimoji="0" lang="it-IT" sz="1200" b="0" i="0" u="none" strike="noStrike" kern="1200" cap="none" spc="0" normalizeH="0" baseline="0" noProof="0">
                <a:ln>
                  <a:noFill/>
                </a:ln>
                <a:solidFill>
                  <a:schemeClr val="bg1"/>
                </a:solidFill>
                <a:effectLst/>
                <a:uLnTx/>
                <a:uFillTx/>
                <a:latin typeface="Calibri" panose="020F0502020204030204"/>
                <a:ea typeface="+mn-ea"/>
                <a:cs typeface="Segoe UI" panose="020B0502040204020203" pitchFamily="34" charset="0"/>
              </a:endParaRPr>
            </a:p>
          </p:txBody>
        </p:sp>
        <p:sp>
          <p:nvSpPr>
            <p:cNvPr id="78" name="CasellaDiTesto 40">
              <a:extLst>
                <a:ext uri="{FF2B5EF4-FFF2-40B4-BE49-F238E27FC236}">
                  <a16:creationId xmlns:a16="http://schemas.microsoft.com/office/drawing/2014/main" id="{C980528E-A1DB-061D-311A-096BC48044AD}"/>
                </a:ext>
              </a:extLst>
            </p:cNvPr>
            <p:cNvSpPr txBox="1"/>
            <p:nvPr/>
          </p:nvSpPr>
          <p:spPr>
            <a:xfrm>
              <a:off x="2390369" y="3597066"/>
              <a:ext cx="1627948" cy="431465"/>
            </a:xfrm>
            <a:prstGeom prst="rect">
              <a:avLst/>
            </a:prstGeom>
            <a:noFill/>
          </p:spPr>
          <p:txBody>
            <a:bodyPr wrap="square" anchor="ctr">
              <a:spAutoFit/>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lang="it-IT" sz="1400" b="1">
                  <a:solidFill>
                    <a:prstClr val="white"/>
                  </a:solidFill>
                  <a:latin typeface="Calibri" panose="020F0502020204030204"/>
                  <a:cs typeface="Segoe UI" panose="020B0502040204020203" pitchFamily="34" charset="0"/>
                </a:rPr>
                <a:t>7-10</a:t>
              </a:r>
              <a:r>
                <a:rPr kumimoji="0" lang="it-IT" sz="11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 </a:t>
              </a:r>
              <a:r>
                <a:rPr kumimoji="0" lang="it-IT" sz="1050" b="0"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candidati/aula</a:t>
              </a:r>
              <a:endParaRPr kumimoji="0" lang="it-IT" sz="1100" b="0"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endParaRPr>
            </a:p>
            <a:p>
              <a:pPr marL="0" marR="0" lvl="0" indent="0" algn="just" defTabSz="914400" rtl="0" eaLnBrk="1" fontAlgn="auto" latinLnBrk="0" hangingPunct="1">
                <a:lnSpc>
                  <a:spcPts val="1300"/>
                </a:lnSpc>
                <a:spcBef>
                  <a:spcPts val="0"/>
                </a:spcBef>
                <a:spcAft>
                  <a:spcPts val="0"/>
                </a:spcAft>
                <a:buClrTx/>
                <a:buSzTx/>
                <a:buFontTx/>
                <a:buNone/>
                <a:tabLst/>
                <a:defRPr/>
              </a:pPr>
              <a:r>
                <a:rPr lang="it-IT" sz="1400" b="1">
                  <a:solidFill>
                    <a:prstClr val="white"/>
                  </a:solidFill>
                  <a:latin typeface="Calibri" panose="020F0502020204030204"/>
                  <a:cs typeface="Segoe UI" panose="020B0502040204020203" pitchFamily="34" charset="0"/>
                </a:rPr>
                <a:t>3</a:t>
              </a:r>
              <a:r>
                <a:rPr kumimoji="0" lang="it-IT" sz="14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0-45</a:t>
              </a:r>
              <a:r>
                <a:rPr kumimoji="0" lang="it-IT" sz="1100" b="1"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  </a:t>
              </a:r>
              <a:r>
                <a:rPr kumimoji="0" lang="it-IT" sz="1050" b="0"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rPr>
                <a:t>min/esame</a:t>
              </a:r>
              <a:endParaRPr kumimoji="0" lang="it-IT" sz="1100" b="0" i="0" u="none" strike="noStrike" kern="1200" cap="none" spc="0" normalizeH="0" baseline="0" noProof="0">
                <a:ln>
                  <a:noFill/>
                </a:ln>
                <a:solidFill>
                  <a:prstClr val="white"/>
                </a:solidFill>
                <a:effectLst/>
                <a:uLnTx/>
                <a:uFillTx/>
                <a:latin typeface="Calibri" panose="020F0502020204030204"/>
                <a:ea typeface="+mn-ea"/>
                <a:cs typeface="Segoe UI" panose="020B0502040204020203" pitchFamily="34" charset="0"/>
              </a:endParaRPr>
            </a:p>
          </p:txBody>
        </p:sp>
        <p:sp>
          <p:nvSpPr>
            <p:cNvPr id="79" name="CasellaDiTesto 40">
              <a:extLst>
                <a:ext uri="{FF2B5EF4-FFF2-40B4-BE49-F238E27FC236}">
                  <a16:creationId xmlns:a16="http://schemas.microsoft.com/office/drawing/2014/main" id="{6991DC6B-7F24-EA97-6798-1098AC9CE1D4}"/>
                </a:ext>
              </a:extLst>
            </p:cNvPr>
            <p:cNvSpPr txBox="1"/>
            <p:nvPr/>
          </p:nvSpPr>
          <p:spPr>
            <a:xfrm>
              <a:off x="330878" y="3111693"/>
              <a:ext cx="1104636" cy="262661"/>
            </a:xfrm>
            <a:prstGeom prst="rect">
              <a:avLst/>
            </a:prstGeom>
            <a:noFill/>
          </p:spPr>
          <p:txBody>
            <a:bodyPr wrap="square">
              <a:spAutoFit/>
            </a:bodyPr>
            <a:lstStyle/>
            <a:p>
              <a:pPr marL="0" marR="0" lvl="0" indent="0" algn="r" defTabSz="914400" rtl="0" eaLnBrk="1" fontAlgn="auto" latinLnBrk="0" hangingPunct="1">
                <a:lnSpc>
                  <a:spcPts val="1100"/>
                </a:lnSpc>
                <a:spcBef>
                  <a:spcPts val="0"/>
                </a:spcBef>
                <a:buClrTx/>
                <a:buSzTx/>
                <a:buFontTx/>
                <a:buNone/>
                <a:tabLst/>
                <a:defRPr/>
              </a:pPr>
              <a:r>
                <a:rPr kumimoji="0" lang="it-IT" sz="1200" b="1" i="0" u="none" strike="noStrike" kern="1200" cap="none" spc="0" normalizeH="0" baseline="0" noProof="0">
                  <a:ln>
                    <a:noFill/>
                  </a:ln>
                  <a:solidFill>
                    <a:schemeClr val="bg1"/>
                  </a:solidFill>
                  <a:effectLst/>
                  <a:uLnTx/>
                  <a:uFillTx/>
                  <a:latin typeface="Calibri" panose="020F0502020204030204"/>
                  <a:ea typeface="+mn-ea"/>
                  <a:cs typeface="Segoe UI" panose="020B0502040204020203" pitchFamily="34" charset="0"/>
                </a:rPr>
                <a:t>Esami di teoria</a:t>
              </a:r>
              <a:endParaRPr kumimoji="0" lang="it-IT" sz="1200" b="0" i="0" u="none" strike="noStrike" kern="1200" cap="none" spc="0" normalizeH="0" baseline="0" noProof="0">
                <a:ln>
                  <a:noFill/>
                </a:ln>
                <a:solidFill>
                  <a:schemeClr val="bg1"/>
                </a:solidFill>
                <a:effectLst/>
                <a:uLnTx/>
                <a:uFillTx/>
                <a:latin typeface="Calibri" panose="020F0502020204030204"/>
                <a:ea typeface="+mn-ea"/>
                <a:cs typeface="Segoe UI" panose="020B0502040204020203" pitchFamily="34" charset="0"/>
              </a:endParaRPr>
            </a:p>
          </p:txBody>
        </p:sp>
        <p:grpSp>
          <p:nvGrpSpPr>
            <p:cNvPr id="100" name="Group 99">
              <a:extLst>
                <a:ext uri="{FF2B5EF4-FFF2-40B4-BE49-F238E27FC236}">
                  <a16:creationId xmlns:a16="http://schemas.microsoft.com/office/drawing/2014/main" id="{640EF8E0-7B1C-2018-CE77-35040E462D7F}"/>
                </a:ext>
              </a:extLst>
            </p:cNvPr>
            <p:cNvGrpSpPr/>
            <p:nvPr/>
          </p:nvGrpSpPr>
          <p:grpSpPr>
            <a:xfrm>
              <a:off x="1934919" y="2286784"/>
              <a:ext cx="457575" cy="261024"/>
              <a:chOff x="2182764" y="2163661"/>
              <a:chExt cx="503331" cy="287128"/>
            </a:xfrm>
          </p:grpSpPr>
          <p:sp>
            <p:nvSpPr>
              <p:cNvPr id="91" name="Freeform 107">
                <a:extLst>
                  <a:ext uri="{FF2B5EF4-FFF2-40B4-BE49-F238E27FC236}">
                    <a16:creationId xmlns:a16="http://schemas.microsoft.com/office/drawing/2014/main" id="{DA8C4D39-FCC0-4776-0876-CBBA955EC254}"/>
                  </a:ext>
                </a:extLst>
              </p:cNvPr>
              <p:cNvSpPr>
                <a:spLocks/>
              </p:cNvSpPr>
              <p:nvPr/>
            </p:nvSpPr>
            <p:spPr bwMode="auto">
              <a:xfrm>
                <a:off x="2349778" y="2347835"/>
                <a:ext cx="273400" cy="20591"/>
              </a:xfrm>
              <a:custGeom>
                <a:avLst/>
                <a:gdLst>
                  <a:gd name="T0" fmla="*/ 150 w 156"/>
                  <a:gd name="T1" fmla="*/ 12 h 12"/>
                  <a:gd name="T2" fmla="*/ 6 w 156"/>
                  <a:gd name="T3" fmla="*/ 12 h 12"/>
                  <a:gd name="T4" fmla="*/ 0 w 156"/>
                  <a:gd name="T5" fmla="*/ 6 h 12"/>
                  <a:gd name="T6" fmla="*/ 6 w 156"/>
                  <a:gd name="T7" fmla="*/ 0 h 12"/>
                  <a:gd name="T8" fmla="*/ 150 w 156"/>
                  <a:gd name="T9" fmla="*/ 0 h 12"/>
                  <a:gd name="T10" fmla="*/ 156 w 156"/>
                  <a:gd name="T11" fmla="*/ 6 h 12"/>
                  <a:gd name="T12" fmla="*/ 150 w 15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56" h="12">
                    <a:moveTo>
                      <a:pt x="150" y="12"/>
                    </a:moveTo>
                    <a:cubicBezTo>
                      <a:pt x="6" y="12"/>
                      <a:pt x="6" y="12"/>
                      <a:pt x="6" y="12"/>
                    </a:cubicBezTo>
                    <a:cubicBezTo>
                      <a:pt x="3" y="12"/>
                      <a:pt x="0" y="9"/>
                      <a:pt x="0" y="6"/>
                    </a:cubicBezTo>
                    <a:cubicBezTo>
                      <a:pt x="0" y="3"/>
                      <a:pt x="3" y="0"/>
                      <a:pt x="6" y="0"/>
                    </a:cubicBezTo>
                    <a:cubicBezTo>
                      <a:pt x="150" y="0"/>
                      <a:pt x="150" y="0"/>
                      <a:pt x="150" y="0"/>
                    </a:cubicBezTo>
                    <a:cubicBezTo>
                      <a:pt x="153" y="0"/>
                      <a:pt x="156" y="3"/>
                      <a:pt x="156" y="6"/>
                    </a:cubicBezTo>
                    <a:cubicBezTo>
                      <a:pt x="156" y="9"/>
                      <a:pt x="153" y="12"/>
                      <a:pt x="150"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08">
                <a:extLst>
                  <a:ext uri="{FF2B5EF4-FFF2-40B4-BE49-F238E27FC236}">
                    <a16:creationId xmlns:a16="http://schemas.microsoft.com/office/drawing/2014/main" id="{3BD947A8-28F7-7C09-EA5D-8A9251155ABE}"/>
                  </a:ext>
                </a:extLst>
              </p:cNvPr>
              <p:cNvSpPr>
                <a:spLocks/>
              </p:cNvSpPr>
              <p:nvPr/>
            </p:nvSpPr>
            <p:spPr bwMode="auto">
              <a:xfrm>
                <a:off x="2434430" y="2286062"/>
                <a:ext cx="188749" cy="20591"/>
              </a:xfrm>
              <a:custGeom>
                <a:avLst/>
                <a:gdLst>
                  <a:gd name="T0" fmla="*/ 102 w 108"/>
                  <a:gd name="T1" fmla="*/ 12 h 12"/>
                  <a:gd name="T2" fmla="*/ 6 w 108"/>
                  <a:gd name="T3" fmla="*/ 12 h 12"/>
                  <a:gd name="T4" fmla="*/ 0 w 108"/>
                  <a:gd name="T5" fmla="*/ 6 h 12"/>
                  <a:gd name="T6" fmla="*/ 6 w 108"/>
                  <a:gd name="T7" fmla="*/ 0 h 12"/>
                  <a:gd name="T8" fmla="*/ 102 w 108"/>
                  <a:gd name="T9" fmla="*/ 0 h 12"/>
                  <a:gd name="T10" fmla="*/ 108 w 108"/>
                  <a:gd name="T11" fmla="*/ 6 h 12"/>
                  <a:gd name="T12" fmla="*/ 102 w 10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8" h="12">
                    <a:moveTo>
                      <a:pt x="102" y="12"/>
                    </a:moveTo>
                    <a:cubicBezTo>
                      <a:pt x="6" y="12"/>
                      <a:pt x="6" y="12"/>
                      <a:pt x="6" y="12"/>
                    </a:cubicBezTo>
                    <a:cubicBezTo>
                      <a:pt x="3" y="12"/>
                      <a:pt x="0" y="9"/>
                      <a:pt x="0" y="6"/>
                    </a:cubicBezTo>
                    <a:cubicBezTo>
                      <a:pt x="0" y="3"/>
                      <a:pt x="3" y="0"/>
                      <a:pt x="6" y="0"/>
                    </a:cubicBezTo>
                    <a:cubicBezTo>
                      <a:pt x="102" y="0"/>
                      <a:pt x="102" y="0"/>
                      <a:pt x="102" y="0"/>
                    </a:cubicBezTo>
                    <a:cubicBezTo>
                      <a:pt x="105" y="0"/>
                      <a:pt x="108" y="3"/>
                      <a:pt x="108" y="6"/>
                    </a:cubicBezTo>
                    <a:cubicBezTo>
                      <a:pt x="108" y="9"/>
                      <a:pt x="105" y="12"/>
                      <a:pt x="102" y="1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09">
                <a:extLst>
                  <a:ext uri="{FF2B5EF4-FFF2-40B4-BE49-F238E27FC236}">
                    <a16:creationId xmlns:a16="http://schemas.microsoft.com/office/drawing/2014/main" id="{FB8F459D-B32A-7A5F-A2C5-BF7CF13437DF}"/>
                  </a:ext>
                </a:extLst>
              </p:cNvPr>
              <p:cNvSpPr>
                <a:spLocks/>
              </p:cNvSpPr>
              <p:nvPr/>
            </p:nvSpPr>
            <p:spPr bwMode="auto">
              <a:xfrm>
                <a:off x="2182764" y="2163661"/>
                <a:ext cx="503331" cy="287128"/>
              </a:xfrm>
              <a:custGeom>
                <a:avLst/>
                <a:gdLst>
                  <a:gd name="T0" fmla="*/ 282 w 288"/>
                  <a:gd name="T1" fmla="*/ 168 h 168"/>
                  <a:gd name="T2" fmla="*/ 6 w 288"/>
                  <a:gd name="T3" fmla="*/ 168 h 168"/>
                  <a:gd name="T4" fmla="*/ 0 w 288"/>
                  <a:gd name="T5" fmla="*/ 162 h 168"/>
                  <a:gd name="T6" fmla="*/ 0 w 288"/>
                  <a:gd name="T7" fmla="*/ 6 h 168"/>
                  <a:gd name="T8" fmla="*/ 6 w 288"/>
                  <a:gd name="T9" fmla="*/ 0 h 168"/>
                  <a:gd name="T10" fmla="*/ 108 w 288"/>
                  <a:gd name="T11" fmla="*/ 0 h 168"/>
                  <a:gd name="T12" fmla="*/ 114 w 288"/>
                  <a:gd name="T13" fmla="*/ 6 h 168"/>
                  <a:gd name="T14" fmla="*/ 108 w 288"/>
                  <a:gd name="T15" fmla="*/ 12 h 168"/>
                  <a:gd name="T16" fmla="*/ 12 w 288"/>
                  <a:gd name="T17" fmla="*/ 12 h 168"/>
                  <a:gd name="T18" fmla="*/ 12 w 288"/>
                  <a:gd name="T19" fmla="*/ 156 h 168"/>
                  <a:gd name="T20" fmla="*/ 276 w 288"/>
                  <a:gd name="T21" fmla="*/ 156 h 168"/>
                  <a:gd name="T22" fmla="*/ 276 w 288"/>
                  <a:gd name="T23" fmla="*/ 12 h 168"/>
                  <a:gd name="T24" fmla="*/ 156 w 288"/>
                  <a:gd name="T25" fmla="*/ 12 h 168"/>
                  <a:gd name="T26" fmla="*/ 150 w 288"/>
                  <a:gd name="T27" fmla="*/ 6 h 168"/>
                  <a:gd name="T28" fmla="*/ 156 w 288"/>
                  <a:gd name="T29" fmla="*/ 0 h 168"/>
                  <a:gd name="T30" fmla="*/ 282 w 288"/>
                  <a:gd name="T31" fmla="*/ 0 h 168"/>
                  <a:gd name="T32" fmla="*/ 288 w 288"/>
                  <a:gd name="T33" fmla="*/ 6 h 168"/>
                  <a:gd name="T34" fmla="*/ 288 w 288"/>
                  <a:gd name="T35" fmla="*/ 162 h 168"/>
                  <a:gd name="T36" fmla="*/ 282 w 288"/>
                  <a:gd name="T3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68">
                    <a:moveTo>
                      <a:pt x="282" y="168"/>
                    </a:moveTo>
                    <a:cubicBezTo>
                      <a:pt x="6" y="168"/>
                      <a:pt x="6" y="168"/>
                      <a:pt x="6" y="168"/>
                    </a:cubicBezTo>
                    <a:cubicBezTo>
                      <a:pt x="3" y="168"/>
                      <a:pt x="0" y="165"/>
                      <a:pt x="0" y="162"/>
                    </a:cubicBezTo>
                    <a:cubicBezTo>
                      <a:pt x="0" y="6"/>
                      <a:pt x="0" y="6"/>
                      <a:pt x="0" y="6"/>
                    </a:cubicBezTo>
                    <a:cubicBezTo>
                      <a:pt x="0" y="3"/>
                      <a:pt x="3" y="0"/>
                      <a:pt x="6" y="0"/>
                    </a:cubicBezTo>
                    <a:cubicBezTo>
                      <a:pt x="108" y="0"/>
                      <a:pt x="108" y="0"/>
                      <a:pt x="108" y="0"/>
                    </a:cubicBezTo>
                    <a:cubicBezTo>
                      <a:pt x="111" y="0"/>
                      <a:pt x="114" y="3"/>
                      <a:pt x="114" y="6"/>
                    </a:cubicBezTo>
                    <a:cubicBezTo>
                      <a:pt x="114" y="9"/>
                      <a:pt x="111" y="12"/>
                      <a:pt x="108" y="12"/>
                    </a:cubicBezTo>
                    <a:cubicBezTo>
                      <a:pt x="12" y="12"/>
                      <a:pt x="12" y="12"/>
                      <a:pt x="12" y="12"/>
                    </a:cubicBezTo>
                    <a:cubicBezTo>
                      <a:pt x="12" y="156"/>
                      <a:pt x="12" y="156"/>
                      <a:pt x="12" y="156"/>
                    </a:cubicBezTo>
                    <a:cubicBezTo>
                      <a:pt x="276" y="156"/>
                      <a:pt x="276" y="156"/>
                      <a:pt x="276" y="156"/>
                    </a:cubicBezTo>
                    <a:cubicBezTo>
                      <a:pt x="276" y="12"/>
                      <a:pt x="276" y="12"/>
                      <a:pt x="276" y="12"/>
                    </a:cubicBezTo>
                    <a:cubicBezTo>
                      <a:pt x="156" y="12"/>
                      <a:pt x="156" y="12"/>
                      <a:pt x="156" y="12"/>
                    </a:cubicBezTo>
                    <a:cubicBezTo>
                      <a:pt x="153" y="12"/>
                      <a:pt x="150" y="9"/>
                      <a:pt x="150" y="6"/>
                    </a:cubicBezTo>
                    <a:cubicBezTo>
                      <a:pt x="150" y="3"/>
                      <a:pt x="153" y="0"/>
                      <a:pt x="156" y="0"/>
                    </a:cubicBezTo>
                    <a:cubicBezTo>
                      <a:pt x="282" y="0"/>
                      <a:pt x="282" y="0"/>
                      <a:pt x="282" y="0"/>
                    </a:cubicBezTo>
                    <a:cubicBezTo>
                      <a:pt x="285" y="0"/>
                      <a:pt x="288" y="3"/>
                      <a:pt x="288" y="6"/>
                    </a:cubicBezTo>
                    <a:cubicBezTo>
                      <a:pt x="288" y="162"/>
                      <a:pt x="288" y="162"/>
                      <a:pt x="288" y="162"/>
                    </a:cubicBezTo>
                    <a:cubicBezTo>
                      <a:pt x="288" y="165"/>
                      <a:pt x="285" y="168"/>
                      <a:pt x="282" y="16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6" name="Group 218">
                <a:extLst>
                  <a:ext uri="{FF2B5EF4-FFF2-40B4-BE49-F238E27FC236}">
                    <a16:creationId xmlns:a16="http://schemas.microsoft.com/office/drawing/2014/main" id="{A48D4D84-9ADF-7C19-E52E-BC5068F5F6F5}"/>
                  </a:ext>
                </a:extLst>
              </p:cNvPr>
              <p:cNvGrpSpPr>
                <a:grpSpLocks noChangeAspect="1"/>
              </p:cNvGrpSpPr>
              <p:nvPr/>
            </p:nvGrpSpPr>
            <p:grpSpPr bwMode="auto">
              <a:xfrm>
                <a:off x="2238014" y="2207992"/>
                <a:ext cx="120665" cy="126569"/>
                <a:chOff x="3652" y="3239"/>
                <a:chExt cx="368" cy="386"/>
              </a:xfrm>
              <a:solidFill>
                <a:schemeClr val="bg1"/>
              </a:solidFill>
            </p:grpSpPr>
            <p:sp>
              <p:nvSpPr>
                <p:cNvPr id="97" name="Freeform 219">
                  <a:extLst>
                    <a:ext uri="{FF2B5EF4-FFF2-40B4-BE49-F238E27FC236}">
                      <a16:creationId xmlns:a16="http://schemas.microsoft.com/office/drawing/2014/main" id="{734ACA5A-7B86-8D3B-FB5F-CD996FFB990B}"/>
                    </a:ext>
                  </a:extLst>
                </p:cNvPr>
                <p:cNvSpPr>
                  <a:spLocks/>
                </p:cNvSpPr>
                <p:nvPr/>
              </p:nvSpPr>
              <p:spPr bwMode="auto">
                <a:xfrm>
                  <a:off x="3652" y="3447"/>
                  <a:ext cx="368" cy="178"/>
                </a:xfrm>
                <a:custGeom>
                  <a:avLst/>
                  <a:gdLst>
                    <a:gd name="T0" fmla="*/ 234 w 240"/>
                    <a:gd name="T1" fmla="*/ 119 h 119"/>
                    <a:gd name="T2" fmla="*/ 6 w 240"/>
                    <a:gd name="T3" fmla="*/ 119 h 119"/>
                    <a:gd name="T4" fmla="*/ 0 w 240"/>
                    <a:gd name="T5" fmla="*/ 113 h 119"/>
                    <a:gd name="T6" fmla="*/ 0 w 240"/>
                    <a:gd name="T7" fmla="*/ 90 h 119"/>
                    <a:gd name="T8" fmla="*/ 28 w 240"/>
                    <a:gd name="T9" fmla="*/ 51 h 119"/>
                    <a:gd name="T10" fmla="*/ 84 w 240"/>
                    <a:gd name="T11" fmla="*/ 31 h 119"/>
                    <a:gd name="T12" fmla="*/ 84 w 240"/>
                    <a:gd name="T13" fmla="*/ 2 h 119"/>
                    <a:gd name="T14" fmla="*/ 96 w 240"/>
                    <a:gd name="T15" fmla="*/ 2 h 119"/>
                    <a:gd name="T16" fmla="*/ 96 w 240"/>
                    <a:gd name="T17" fmla="*/ 35 h 119"/>
                    <a:gd name="T18" fmla="*/ 92 w 240"/>
                    <a:gd name="T19" fmla="*/ 41 h 119"/>
                    <a:gd name="T20" fmla="*/ 32 w 240"/>
                    <a:gd name="T21" fmla="*/ 62 h 119"/>
                    <a:gd name="T22" fmla="*/ 12 w 240"/>
                    <a:gd name="T23" fmla="*/ 90 h 119"/>
                    <a:gd name="T24" fmla="*/ 12 w 240"/>
                    <a:gd name="T25" fmla="*/ 107 h 119"/>
                    <a:gd name="T26" fmla="*/ 228 w 240"/>
                    <a:gd name="T27" fmla="*/ 107 h 119"/>
                    <a:gd name="T28" fmla="*/ 228 w 240"/>
                    <a:gd name="T29" fmla="*/ 90 h 119"/>
                    <a:gd name="T30" fmla="*/ 209 w 240"/>
                    <a:gd name="T31" fmla="*/ 62 h 119"/>
                    <a:gd name="T32" fmla="*/ 148 w 240"/>
                    <a:gd name="T33" fmla="*/ 41 h 119"/>
                    <a:gd name="T34" fmla="*/ 144 w 240"/>
                    <a:gd name="T35" fmla="*/ 35 h 119"/>
                    <a:gd name="T36" fmla="*/ 144 w 240"/>
                    <a:gd name="T37" fmla="*/ 0 h 119"/>
                    <a:gd name="T38" fmla="*/ 156 w 240"/>
                    <a:gd name="T39" fmla="*/ 0 h 119"/>
                    <a:gd name="T40" fmla="*/ 156 w 240"/>
                    <a:gd name="T41" fmla="*/ 31 h 119"/>
                    <a:gd name="T42" fmla="*/ 213 w 240"/>
                    <a:gd name="T43" fmla="*/ 51 h 119"/>
                    <a:gd name="T44" fmla="*/ 240 w 240"/>
                    <a:gd name="T45" fmla="*/ 90 h 119"/>
                    <a:gd name="T46" fmla="*/ 240 w 240"/>
                    <a:gd name="T47" fmla="*/ 113 h 119"/>
                    <a:gd name="T48" fmla="*/ 234 w 240"/>
                    <a:gd name="T4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119">
                      <a:moveTo>
                        <a:pt x="234" y="119"/>
                      </a:moveTo>
                      <a:cubicBezTo>
                        <a:pt x="6" y="119"/>
                        <a:pt x="6" y="119"/>
                        <a:pt x="6" y="119"/>
                      </a:cubicBezTo>
                      <a:cubicBezTo>
                        <a:pt x="3" y="119"/>
                        <a:pt x="0" y="116"/>
                        <a:pt x="0" y="113"/>
                      </a:cubicBezTo>
                      <a:cubicBezTo>
                        <a:pt x="0" y="90"/>
                        <a:pt x="0" y="90"/>
                        <a:pt x="0" y="90"/>
                      </a:cubicBezTo>
                      <a:cubicBezTo>
                        <a:pt x="0" y="73"/>
                        <a:pt x="12" y="57"/>
                        <a:pt x="28" y="51"/>
                      </a:cubicBezTo>
                      <a:cubicBezTo>
                        <a:pt x="84" y="31"/>
                        <a:pt x="84" y="31"/>
                        <a:pt x="84" y="31"/>
                      </a:cubicBezTo>
                      <a:cubicBezTo>
                        <a:pt x="84" y="2"/>
                        <a:pt x="84" y="2"/>
                        <a:pt x="84" y="2"/>
                      </a:cubicBezTo>
                      <a:cubicBezTo>
                        <a:pt x="96" y="2"/>
                        <a:pt x="96" y="2"/>
                        <a:pt x="96" y="2"/>
                      </a:cubicBezTo>
                      <a:cubicBezTo>
                        <a:pt x="96" y="35"/>
                        <a:pt x="96" y="35"/>
                        <a:pt x="96" y="35"/>
                      </a:cubicBezTo>
                      <a:cubicBezTo>
                        <a:pt x="96" y="38"/>
                        <a:pt x="95" y="40"/>
                        <a:pt x="92" y="41"/>
                      </a:cubicBezTo>
                      <a:cubicBezTo>
                        <a:pt x="32" y="62"/>
                        <a:pt x="32" y="62"/>
                        <a:pt x="32" y="62"/>
                      </a:cubicBezTo>
                      <a:cubicBezTo>
                        <a:pt x="20" y="66"/>
                        <a:pt x="12" y="78"/>
                        <a:pt x="12" y="90"/>
                      </a:cubicBezTo>
                      <a:cubicBezTo>
                        <a:pt x="12" y="107"/>
                        <a:pt x="12" y="107"/>
                        <a:pt x="12" y="107"/>
                      </a:cubicBezTo>
                      <a:cubicBezTo>
                        <a:pt x="228" y="107"/>
                        <a:pt x="228" y="107"/>
                        <a:pt x="228" y="107"/>
                      </a:cubicBezTo>
                      <a:cubicBezTo>
                        <a:pt x="228" y="90"/>
                        <a:pt x="228" y="90"/>
                        <a:pt x="228" y="90"/>
                      </a:cubicBezTo>
                      <a:cubicBezTo>
                        <a:pt x="228" y="78"/>
                        <a:pt x="220" y="66"/>
                        <a:pt x="209" y="62"/>
                      </a:cubicBezTo>
                      <a:cubicBezTo>
                        <a:pt x="148" y="41"/>
                        <a:pt x="148" y="41"/>
                        <a:pt x="148" y="41"/>
                      </a:cubicBezTo>
                      <a:cubicBezTo>
                        <a:pt x="146" y="40"/>
                        <a:pt x="144" y="38"/>
                        <a:pt x="144" y="35"/>
                      </a:cubicBezTo>
                      <a:cubicBezTo>
                        <a:pt x="144" y="0"/>
                        <a:pt x="144" y="0"/>
                        <a:pt x="144" y="0"/>
                      </a:cubicBezTo>
                      <a:cubicBezTo>
                        <a:pt x="156" y="0"/>
                        <a:pt x="156" y="0"/>
                        <a:pt x="156" y="0"/>
                      </a:cubicBezTo>
                      <a:cubicBezTo>
                        <a:pt x="156" y="31"/>
                        <a:pt x="156" y="31"/>
                        <a:pt x="156" y="31"/>
                      </a:cubicBezTo>
                      <a:cubicBezTo>
                        <a:pt x="213" y="51"/>
                        <a:pt x="213" y="51"/>
                        <a:pt x="213" y="51"/>
                      </a:cubicBezTo>
                      <a:cubicBezTo>
                        <a:pt x="229" y="57"/>
                        <a:pt x="240" y="73"/>
                        <a:pt x="240" y="90"/>
                      </a:cubicBezTo>
                      <a:cubicBezTo>
                        <a:pt x="240" y="113"/>
                        <a:pt x="240" y="113"/>
                        <a:pt x="240" y="113"/>
                      </a:cubicBezTo>
                      <a:cubicBezTo>
                        <a:pt x="240" y="116"/>
                        <a:pt x="238" y="119"/>
                        <a:pt x="234"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20">
                  <a:extLst>
                    <a:ext uri="{FF2B5EF4-FFF2-40B4-BE49-F238E27FC236}">
                      <a16:creationId xmlns:a16="http://schemas.microsoft.com/office/drawing/2014/main" id="{5BE9EEC4-F34F-BDD2-6DBE-6CF829120917}"/>
                    </a:ext>
                  </a:extLst>
                </p:cNvPr>
                <p:cNvSpPr>
                  <a:spLocks noEditPoints="1"/>
                </p:cNvSpPr>
                <p:nvPr/>
              </p:nvSpPr>
              <p:spPr bwMode="auto">
                <a:xfrm>
                  <a:off x="3734" y="3239"/>
                  <a:ext cx="202" cy="233"/>
                </a:xfrm>
                <a:custGeom>
                  <a:avLst/>
                  <a:gdLst>
                    <a:gd name="T0" fmla="*/ 66 w 132"/>
                    <a:gd name="T1" fmla="*/ 156 h 156"/>
                    <a:gd name="T2" fmla="*/ 0 w 132"/>
                    <a:gd name="T3" fmla="*/ 78 h 156"/>
                    <a:gd name="T4" fmla="*/ 66 w 132"/>
                    <a:gd name="T5" fmla="*/ 0 h 156"/>
                    <a:gd name="T6" fmla="*/ 132 w 132"/>
                    <a:gd name="T7" fmla="*/ 78 h 156"/>
                    <a:gd name="T8" fmla="*/ 66 w 132"/>
                    <a:gd name="T9" fmla="*/ 156 h 156"/>
                    <a:gd name="T10" fmla="*/ 66 w 132"/>
                    <a:gd name="T11" fmla="*/ 12 h 156"/>
                    <a:gd name="T12" fmla="*/ 12 w 132"/>
                    <a:gd name="T13" fmla="*/ 78 h 156"/>
                    <a:gd name="T14" fmla="*/ 66 w 132"/>
                    <a:gd name="T15" fmla="*/ 144 h 156"/>
                    <a:gd name="T16" fmla="*/ 120 w 132"/>
                    <a:gd name="T17" fmla="*/ 78 h 156"/>
                    <a:gd name="T18" fmla="*/ 66 w 132"/>
                    <a:gd name="T1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56">
                      <a:moveTo>
                        <a:pt x="66" y="156"/>
                      </a:moveTo>
                      <a:cubicBezTo>
                        <a:pt x="30" y="156"/>
                        <a:pt x="0" y="121"/>
                        <a:pt x="0" y="78"/>
                      </a:cubicBezTo>
                      <a:cubicBezTo>
                        <a:pt x="0" y="35"/>
                        <a:pt x="30" y="0"/>
                        <a:pt x="66" y="0"/>
                      </a:cubicBezTo>
                      <a:cubicBezTo>
                        <a:pt x="102" y="0"/>
                        <a:pt x="132" y="35"/>
                        <a:pt x="132" y="78"/>
                      </a:cubicBezTo>
                      <a:cubicBezTo>
                        <a:pt x="132" y="121"/>
                        <a:pt x="102" y="156"/>
                        <a:pt x="66" y="156"/>
                      </a:cubicBezTo>
                      <a:close/>
                      <a:moveTo>
                        <a:pt x="66" y="12"/>
                      </a:moveTo>
                      <a:cubicBezTo>
                        <a:pt x="36" y="12"/>
                        <a:pt x="12" y="42"/>
                        <a:pt x="12" y="78"/>
                      </a:cubicBezTo>
                      <a:cubicBezTo>
                        <a:pt x="12" y="114"/>
                        <a:pt x="36" y="144"/>
                        <a:pt x="66" y="144"/>
                      </a:cubicBezTo>
                      <a:cubicBezTo>
                        <a:pt x="96" y="144"/>
                        <a:pt x="120" y="114"/>
                        <a:pt x="120" y="78"/>
                      </a:cubicBezTo>
                      <a:cubicBezTo>
                        <a:pt x="120" y="42"/>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21">
                  <a:extLst>
                    <a:ext uri="{FF2B5EF4-FFF2-40B4-BE49-F238E27FC236}">
                      <a16:creationId xmlns:a16="http://schemas.microsoft.com/office/drawing/2014/main" id="{1FC374B9-E220-F399-1E23-8FD9BAEEAD5A}"/>
                    </a:ext>
                  </a:extLst>
                </p:cNvPr>
                <p:cNvSpPr>
                  <a:spLocks/>
                </p:cNvSpPr>
                <p:nvPr/>
              </p:nvSpPr>
              <p:spPr bwMode="auto">
                <a:xfrm>
                  <a:off x="3740" y="3303"/>
                  <a:ext cx="187" cy="54"/>
                </a:xfrm>
                <a:custGeom>
                  <a:avLst/>
                  <a:gdLst>
                    <a:gd name="T0" fmla="*/ 106 w 122"/>
                    <a:gd name="T1" fmla="*/ 36 h 36"/>
                    <a:gd name="T2" fmla="*/ 71 w 122"/>
                    <a:gd name="T3" fmla="*/ 16 h 36"/>
                    <a:gd name="T4" fmla="*/ 26 w 122"/>
                    <a:gd name="T5" fmla="*/ 35 h 36"/>
                    <a:gd name="T6" fmla="*/ 0 w 122"/>
                    <a:gd name="T7" fmla="*/ 29 h 36"/>
                    <a:gd name="T8" fmla="*/ 5 w 122"/>
                    <a:gd name="T9" fmla="*/ 18 h 36"/>
                    <a:gd name="T10" fmla="*/ 26 w 122"/>
                    <a:gd name="T11" fmla="*/ 23 h 36"/>
                    <a:gd name="T12" fmla="*/ 66 w 122"/>
                    <a:gd name="T13" fmla="*/ 3 h 36"/>
                    <a:gd name="T14" fmla="*/ 71 w 122"/>
                    <a:gd name="T15" fmla="*/ 0 h 36"/>
                    <a:gd name="T16" fmla="*/ 76 w 122"/>
                    <a:gd name="T17" fmla="*/ 3 h 36"/>
                    <a:gd name="T18" fmla="*/ 115 w 122"/>
                    <a:gd name="T19" fmla="*/ 23 h 36"/>
                    <a:gd name="T20" fmla="*/ 119 w 122"/>
                    <a:gd name="T21" fmla="*/ 23 h 36"/>
                    <a:gd name="T22" fmla="*/ 121 w 122"/>
                    <a:gd name="T23" fmla="*/ 23 h 36"/>
                    <a:gd name="T24" fmla="*/ 122 w 122"/>
                    <a:gd name="T25" fmla="*/ 34 h 36"/>
                    <a:gd name="T26" fmla="*/ 120 w 122"/>
                    <a:gd name="T27" fmla="*/ 35 h 36"/>
                    <a:gd name="T28" fmla="*/ 117 w 122"/>
                    <a:gd name="T29" fmla="*/ 35 h 36"/>
                    <a:gd name="T30" fmla="*/ 106 w 122"/>
                    <a:gd name="T3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36">
                      <a:moveTo>
                        <a:pt x="106" y="36"/>
                      </a:moveTo>
                      <a:cubicBezTo>
                        <a:pt x="92" y="36"/>
                        <a:pt x="80" y="30"/>
                        <a:pt x="71" y="16"/>
                      </a:cubicBezTo>
                      <a:cubicBezTo>
                        <a:pt x="61" y="27"/>
                        <a:pt x="42" y="35"/>
                        <a:pt x="26" y="35"/>
                      </a:cubicBezTo>
                      <a:cubicBezTo>
                        <a:pt x="16" y="35"/>
                        <a:pt x="8" y="33"/>
                        <a:pt x="0" y="29"/>
                      </a:cubicBezTo>
                      <a:cubicBezTo>
                        <a:pt x="5" y="18"/>
                        <a:pt x="5" y="18"/>
                        <a:pt x="5" y="18"/>
                      </a:cubicBezTo>
                      <a:cubicBezTo>
                        <a:pt x="12" y="22"/>
                        <a:pt x="18" y="23"/>
                        <a:pt x="26" y="23"/>
                      </a:cubicBezTo>
                      <a:cubicBezTo>
                        <a:pt x="42" y="23"/>
                        <a:pt x="60" y="14"/>
                        <a:pt x="66" y="3"/>
                      </a:cubicBezTo>
                      <a:cubicBezTo>
                        <a:pt x="67" y="1"/>
                        <a:pt x="69" y="0"/>
                        <a:pt x="71" y="0"/>
                      </a:cubicBezTo>
                      <a:cubicBezTo>
                        <a:pt x="73" y="0"/>
                        <a:pt x="75" y="1"/>
                        <a:pt x="76" y="3"/>
                      </a:cubicBezTo>
                      <a:cubicBezTo>
                        <a:pt x="87" y="21"/>
                        <a:pt x="97" y="27"/>
                        <a:pt x="115" y="23"/>
                      </a:cubicBezTo>
                      <a:cubicBezTo>
                        <a:pt x="116" y="23"/>
                        <a:pt x="118" y="23"/>
                        <a:pt x="119" y="23"/>
                      </a:cubicBezTo>
                      <a:cubicBezTo>
                        <a:pt x="119" y="23"/>
                        <a:pt x="120" y="23"/>
                        <a:pt x="121" y="23"/>
                      </a:cubicBezTo>
                      <a:cubicBezTo>
                        <a:pt x="122" y="34"/>
                        <a:pt x="122" y="34"/>
                        <a:pt x="122" y="34"/>
                      </a:cubicBezTo>
                      <a:cubicBezTo>
                        <a:pt x="121" y="35"/>
                        <a:pt x="120" y="35"/>
                        <a:pt x="120" y="35"/>
                      </a:cubicBezTo>
                      <a:cubicBezTo>
                        <a:pt x="119" y="35"/>
                        <a:pt x="118" y="35"/>
                        <a:pt x="117" y="35"/>
                      </a:cubicBezTo>
                      <a:cubicBezTo>
                        <a:pt x="113" y="36"/>
                        <a:pt x="109" y="36"/>
                        <a:pt x="10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4" name="CasellaDiTesto 23">
            <a:extLst>
              <a:ext uri="{FF2B5EF4-FFF2-40B4-BE49-F238E27FC236}">
                <a16:creationId xmlns:a16="http://schemas.microsoft.com/office/drawing/2014/main" id="{85FCA1BD-A32B-D10B-DEC7-ADAC766C332C}"/>
              </a:ext>
            </a:extLst>
          </p:cNvPr>
          <p:cNvSpPr txBox="1"/>
          <p:nvPr/>
        </p:nvSpPr>
        <p:spPr>
          <a:xfrm>
            <a:off x="4460809" y="4200368"/>
            <a:ext cx="7434857" cy="369332"/>
          </a:xfrm>
          <a:prstGeom prst="rect">
            <a:avLst/>
          </a:prstGeom>
          <a:noFill/>
        </p:spPr>
        <p:txBody>
          <a:bodyPr wrap="square">
            <a:spAutoFit/>
          </a:bodyPr>
          <a:lstStyle/>
          <a:p>
            <a:r>
              <a:rPr lang="it-IT" sz="900">
                <a:effectLst/>
                <a:latin typeface="Calibri" panose="020F0502020204030204" pitchFamily="34" charset="0"/>
                <a:ea typeface="Calibri" panose="020F0502020204030204" pitchFamily="34" charset="0"/>
                <a:cs typeface="Arial" panose="020B0604020202020204" pitchFamily="34" charset="0"/>
              </a:rPr>
              <a:t>* Dati al 07/07/2023</a:t>
            </a:r>
          </a:p>
          <a:p>
            <a:r>
              <a:rPr lang="it-IT" sz="900">
                <a:effectLst/>
                <a:latin typeface="Calibri" panose="020F0502020204030204" pitchFamily="34" charset="0"/>
                <a:ea typeface="Calibri" panose="020F0502020204030204" pitchFamily="34" charset="0"/>
                <a:cs typeface="Arial" panose="020B0604020202020204" pitchFamily="34" charset="0"/>
              </a:rPr>
              <a:t>**dato depurato dai 30 giorni che i candidati che hanno superato l’esame di teoria devono attendere per poter effettuare l’esame di guida</a:t>
            </a:r>
          </a:p>
        </p:txBody>
      </p:sp>
    </p:spTree>
    <p:extLst>
      <p:ext uri="{BB962C8B-B14F-4D97-AF65-F5344CB8AC3E}">
        <p14:creationId xmlns:p14="http://schemas.microsoft.com/office/powerpoint/2010/main" val="146895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Conducenti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ella 9">
            <a:extLst>
              <a:ext uri="{FF2B5EF4-FFF2-40B4-BE49-F238E27FC236}">
                <a16:creationId xmlns:a16="http://schemas.microsoft.com/office/drawing/2014/main" id="{19AC30D6-E51C-F305-CC60-1C9D88B4A4F8}"/>
              </a:ext>
            </a:extLst>
          </p:cNvPr>
          <p:cNvGraphicFramePr>
            <a:graphicFrameLocks noGrp="1"/>
          </p:cNvGraphicFramePr>
          <p:nvPr>
            <p:extLst>
              <p:ext uri="{D42A27DB-BD31-4B8C-83A1-F6EECF244321}">
                <p14:modId xmlns:p14="http://schemas.microsoft.com/office/powerpoint/2010/main" val="197262541"/>
              </p:ext>
            </p:extLst>
          </p:nvPr>
        </p:nvGraphicFramePr>
        <p:xfrm>
          <a:off x="157319" y="769287"/>
          <a:ext cx="11877362" cy="5726322"/>
        </p:xfrm>
        <a:graphic>
          <a:graphicData uri="http://schemas.openxmlformats.org/drawingml/2006/table">
            <a:tbl>
              <a:tblPr firstRow="1" bandRow="1">
                <a:tableStyleId>{69012ECD-51FC-41F1-AA8D-1B2483CD663E}</a:tableStyleId>
              </a:tblPr>
              <a:tblGrid>
                <a:gridCol w="729644">
                  <a:extLst>
                    <a:ext uri="{9D8B030D-6E8A-4147-A177-3AD203B41FA5}">
                      <a16:colId xmlns:a16="http://schemas.microsoft.com/office/drawing/2014/main" val="4024843478"/>
                    </a:ext>
                  </a:extLst>
                </a:gridCol>
                <a:gridCol w="2578132">
                  <a:extLst>
                    <a:ext uri="{9D8B030D-6E8A-4147-A177-3AD203B41FA5}">
                      <a16:colId xmlns:a16="http://schemas.microsoft.com/office/drawing/2014/main" val="2006426355"/>
                    </a:ext>
                  </a:extLst>
                </a:gridCol>
                <a:gridCol w="8569586">
                  <a:extLst>
                    <a:ext uri="{9D8B030D-6E8A-4147-A177-3AD203B41FA5}">
                      <a16:colId xmlns:a16="http://schemas.microsoft.com/office/drawing/2014/main" val="310471936"/>
                    </a:ext>
                  </a:extLst>
                </a:gridCol>
              </a:tblGrid>
              <a:tr h="388800">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270166"/>
                  </a:ext>
                </a:extLst>
              </a:tr>
              <a:tr h="1497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rPr>
                        <a:t>01</a:t>
                      </a:r>
                      <a:endParaRPr lang="it-IT" sz="1200" b="1" kern="1200">
                        <a:solidFill>
                          <a:srgbClr val="002060"/>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rPr>
                        <a:t>Ricorso ad esaminatori esterni ed istituzione di un Albo per il censimento degli stessi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a:t>
                      </a: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endParaRPr lang="it-IT" sz="1000" b="0" i="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«7-00110 </a:t>
                      </a:r>
                      <a:r>
                        <a:rPr lang="it-IT" sz="1000" b="1" i="1" kern="1200" dirty="0">
                          <a:solidFill>
                            <a:schemeClr val="tx1"/>
                          </a:solidFill>
                          <a:latin typeface="+mn-lt"/>
                          <a:ea typeface="+mn-ea"/>
                          <a:cs typeface="+mn-cs"/>
                        </a:rPr>
                        <a:t>IARIA</a:t>
                      </a:r>
                      <a:r>
                        <a:rPr lang="it-IT" sz="1000" b="0" i="1" kern="1200" dirty="0">
                          <a:solidFill>
                            <a:schemeClr val="tx1"/>
                          </a:solidFill>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lvl="0" algn="just" defTabSz="914400" rtl="0" eaLnBrk="1" latinLnBrk="0" hangingPunct="1"/>
                      <a:r>
                        <a:rPr lang="it-IT" sz="1200" b="0" kern="1200" dirty="0">
                          <a:solidFill>
                            <a:schemeClr val="dk1"/>
                          </a:solidFill>
                          <a:effectLst/>
                        </a:rPr>
                        <a:t>Qualora l’Albo sia da intendersi come </a:t>
                      </a:r>
                      <a:r>
                        <a:rPr lang="it-IT" sz="1200" b="1" kern="1200" dirty="0">
                          <a:solidFill>
                            <a:schemeClr val="dk1"/>
                          </a:solidFill>
                          <a:effectLst/>
                        </a:rPr>
                        <a:t>ricorso a professionalità est</a:t>
                      </a:r>
                      <a:r>
                        <a:rPr lang="it-IT" sz="1200" b="0" kern="1200" dirty="0">
                          <a:solidFill>
                            <a:schemeClr val="dk1"/>
                          </a:solidFill>
                          <a:effectLst/>
                        </a:rPr>
                        <a:t>erne all’Amministrazione, si rappresenta che tale iniziativa troverebbe un </a:t>
                      </a:r>
                      <a:r>
                        <a:rPr lang="it-IT" sz="1200" b="1" kern="1200" dirty="0">
                          <a:solidFill>
                            <a:schemeClr val="dk1"/>
                          </a:solidFill>
                          <a:effectLst/>
                        </a:rPr>
                        <a:t>limite nella vigente normativa nazionale ed europea</a:t>
                      </a:r>
                      <a:r>
                        <a:rPr lang="it-IT" sz="1200" b="0" kern="1200" dirty="0">
                          <a:solidFill>
                            <a:schemeClr val="dk1"/>
                          </a:solidFill>
                          <a:effectLst/>
                        </a:rPr>
                        <a:t>. Infatti, ai sensi dell’articolo 121, co.5-bis, CDS, le operazioni relative agli esami di guida possono essere espletate esclusivamente da dipendenti del MIT. </a:t>
                      </a:r>
                    </a:p>
                    <a:p>
                      <a:pPr marL="0" lvl="0" algn="just" defTabSz="914400" rtl="0" eaLnBrk="1" latinLnBrk="0" hangingPunct="1"/>
                      <a:r>
                        <a:rPr lang="it-IT" sz="1200" b="0" kern="1200" dirty="0">
                          <a:solidFill>
                            <a:schemeClr val="dk1"/>
                          </a:solidFill>
                          <a:effectLst/>
                        </a:rPr>
                        <a:t>Impiego di professionalità esterne richiederebbe modifiche normative e non darebbe l’auspicata soluzione tempestiva.</a:t>
                      </a:r>
                    </a:p>
                    <a:p>
                      <a:pPr marL="0" lvl="0" algn="just" defTabSz="914400" rtl="0" eaLnBrk="1" latinLnBrk="0" hangingPunct="1"/>
                      <a:r>
                        <a:rPr lang="it-IT" sz="1200" b="0" kern="1200" dirty="0">
                          <a:solidFill>
                            <a:schemeClr val="dk1"/>
                          </a:solidFill>
                          <a:effectLst/>
                        </a:rPr>
                        <a:t>Nel breve periodo sottrarrebbe risorse all’Amministrazione per attività di formazione ed esame. </a:t>
                      </a:r>
                    </a:p>
                    <a:p>
                      <a:pPr marL="0" lvl="0" algn="just" defTabSz="914400" rtl="0" eaLnBrk="1" latinLnBrk="0" hangingPunct="1"/>
                      <a:r>
                        <a:rPr lang="it-IT" sz="1200" b="0" kern="1200" dirty="0">
                          <a:solidFill>
                            <a:schemeClr val="dk1"/>
                          </a:solidFill>
                          <a:effectLst/>
                        </a:rPr>
                        <a:t>Se l’albo è inteso nel perimetro degli esaminatori dell’Amministrazione: esiste già, è tenuto al CED che gestisce la programmazione delle sedute d’esame.</a:t>
                      </a:r>
                    </a:p>
                  </a:txBody>
                  <a:tcPr marL="121706" marR="121706" anchor="ctr">
                    <a:lnL w="31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88446235"/>
                  </a:ext>
                </a:extLst>
              </a:tr>
              <a:tr h="22015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rPr>
                        <a:t>02</a:t>
                      </a:r>
                      <a:endParaRPr lang="it-IT" sz="1200" b="1" kern="1200">
                        <a:solidFill>
                          <a:srgbClr val="002060"/>
                        </a:solidFill>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Formazione in luogo di un nuovo esame per conseguimento categoria superiore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a:t>
                      </a:r>
                      <a:r>
                        <a:rPr lang="it-IT" sz="1000" b="0" i="1" kern="1200" dirty="0">
                          <a:solidFill>
                            <a:schemeClr val="tx1"/>
                          </a:solidFill>
                          <a:latin typeface="+mn-lt"/>
                          <a:ea typeface="+mn-ea"/>
                          <a:cs typeface="+mn-cs"/>
                        </a:rPr>
                        <a:t>7-00110 </a:t>
                      </a:r>
                      <a:r>
                        <a:rPr lang="it-IT" sz="1000" b="1" i="1" kern="1200" dirty="0">
                          <a:solidFill>
                            <a:schemeClr val="tx1"/>
                          </a:solidFill>
                          <a:latin typeface="+mn-lt"/>
                          <a:ea typeface="+mn-ea"/>
                          <a:cs typeface="+mn-cs"/>
                        </a:rPr>
                        <a:t>IARIA</a:t>
                      </a:r>
                      <a:r>
                        <a:rPr lang="it-IT" sz="1000" b="0" i="1" kern="1200" dirty="0">
                          <a:solidFill>
                            <a:schemeClr val="tx1"/>
                          </a:solidFill>
                          <a:latin typeface="+mn-lt"/>
                          <a:ea typeface="+mn-ea"/>
                          <a:cs typeface="+mn-cs"/>
                        </a:rPr>
                        <a:t>»</a:t>
                      </a:r>
                      <a:endParaRPr lang="it-IT" sz="1000" b="0" i="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a:t>
                      </a: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endParaRPr lang="it-IT" sz="1000" b="0" i="1" kern="1200" dirty="0">
                        <a:solidFill>
                          <a:schemeClr val="dk1"/>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just"/>
                      <a:r>
                        <a:rPr lang="it-IT" sz="1200" b="0" u="sng" kern="1200" dirty="0">
                          <a:solidFill>
                            <a:schemeClr val="dk1"/>
                          </a:solidFill>
                          <a:effectLst/>
                        </a:rPr>
                        <a:t>Accesso graduale alle patenti A2 ed A senza esame</a:t>
                      </a:r>
                      <a:r>
                        <a:rPr lang="it-IT" sz="1200" b="0" u="none" kern="1200" dirty="0">
                          <a:solidFill>
                            <a:schemeClr val="dk1"/>
                          </a:solidFill>
                          <a:effectLst/>
                        </a:rPr>
                        <a:t>: </a:t>
                      </a:r>
                      <a:r>
                        <a:rPr lang="it-IT" sz="1200" b="0" kern="1200" dirty="0">
                          <a:solidFill>
                            <a:schemeClr val="dk1"/>
                          </a:solidFill>
                          <a:effectLst/>
                        </a:rPr>
                        <a:t>la disposizione già recepita nell’ordinamento (art 123, co. 7 </a:t>
                      </a:r>
                      <a:r>
                        <a:rPr lang="it-IT" sz="1200" b="0" kern="1200" dirty="0" err="1">
                          <a:solidFill>
                            <a:schemeClr val="dk1"/>
                          </a:solidFill>
                          <a:effectLst/>
                        </a:rPr>
                        <a:t>CdS</a:t>
                      </a:r>
                      <a:r>
                        <a:rPr lang="it-IT" sz="1200" b="0" kern="1200" dirty="0">
                          <a:solidFill>
                            <a:schemeClr val="dk1"/>
                          </a:solidFill>
                          <a:effectLst/>
                        </a:rPr>
                        <a:t>) e il DM attuativo è stato registrato presso la Corte dei Conti in data </a:t>
                      </a:r>
                      <a:r>
                        <a:rPr lang="it-IT" sz="1200" b="1" kern="1200" dirty="0">
                          <a:solidFill>
                            <a:schemeClr val="dk1"/>
                          </a:solidFill>
                          <a:effectLst/>
                        </a:rPr>
                        <a:t>7 luglio 2023</a:t>
                      </a:r>
                      <a:r>
                        <a:rPr lang="it-IT" sz="1200" b="0" kern="1200" dirty="0">
                          <a:solidFill>
                            <a:schemeClr val="dk1"/>
                          </a:solidFill>
                          <a:effectLst/>
                        </a:rPr>
                        <a:t>. Seguirà un decreto direttoriale a procedure informatiche implementate.</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u="sng" kern="1200" dirty="0">
                          <a:solidFill>
                            <a:schemeClr val="dk1"/>
                          </a:solidFill>
                          <a:effectLst/>
                        </a:rPr>
                        <a:t>Patente B con codice 96</a:t>
                      </a:r>
                      <a:r>
                        <a:rPr lang="it-IT" sz="1200" b="0" kern="1200" dirty="0">
                          <a:solidFill>
                            <a:schemeClr val="dk1"/>
                          </a:solidFill>
                          <a:effectLst/>
                        </a:rPr>
                        <a:t>: in sede di attuazione della direttiva 2006/126 con decreto legislativo n.59 del 2011 il legislatore ha optato per  l’esame. Valutazioni diverse o integrative richiedono una previsione di legge ad hoc e potranno costituire esplicito criterio di delega per l’attuazione della direttiva di revisione della direttiva 2006/126/CE, attualmente in fase di proposta;</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u="sng" kern="1200" dirty="0">
                          <a:solidFill>
                            <a:schemeClr val="dk1"/>
                          </a:solidFill>
                          <a:effectLst/>
                        </a:rPr>
                        <a:t>Cambio manuale/automatico</a:t>
                      </a:r>
                      <a:r>
                        <a:rPr lang="it-IT" sz="1200" b="0" kern="1200" dirty="0">
                          <a:solidFill>
                            <a:schemeClr val="dk1"/>
                          </a:solidFill>
                          <a:effectLst/>
                        </a:rPr>
                        <a:t>: a diritto vigente la citata direttiva, come modificata dalla direttiva 2012/36/CE, dispone che l’esame sostenuto su veicolo con cambio automatico comporta l’apposizione di un codice sulla patente emessa. Dispone infine che gli Stati membri possono decidere di non indicare tale restrizione sulle patenti di categoria BE e superiori, se il candidato è già in possesso di una patente almeno di categoria B conseguita con cambio manuale ed abbia effettuato una specifica prova. Tale previsione è stata attuata dal DM 25 febbraio 2013. Le modifiche auspicate dalla risoluzione sullo specifico punto sono invece previste dalla proposta di direttiva di revisione della direttiva 2006/126/CE: si rende necessario dunque attendere i tempi di attuazione della stessa.</a:t>
                      </a:r>
                      <a:endParaRPr lang="it-IT" sz="1200" b="0" kern="1200" dirty="0">
                        <a:solidFill>
                          <a:schemeClr val="dk1"/>
                        </a:solidFill>
                        <a:effectLst/>
                        <a:latin typeface="+mn-lt"/>
                        <a:ea typeface="+mn-ea"/>
                        <a:cs typeface="+mn-cs"/>
                      </a:endParaRPr>
                    </a:p>
                  </a:txBody>
                  <a:tcPr marL="121706" marR="121706" anchor="ctr">
                    <a:lnL w="3175"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742771866"/>
                  </a:ext>
                </a:extLst>
              </a:tr>
              <a:tr h="1497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rPr>
                        <a:t>03</a:t>
                      </a:r>
                      <a:endParaRPr lang="it-IT" sz="1200" b="1" kern="1200">
                        <a:solidFill>
                          <a:srgbClr val="002060"/>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Estensione delle guide obbligatorie per il conseguimento delle categorie di </a:t>
                      </a:r>
                      <a:r>
                        <a:rPr lang="it-IT" sz="1200" b="1" kern="1200" dirty="0">
                          <a:solidFill>
                            <a:schemeClr val="tx1"/>
                          </a:solidFill>
                          <a:effectLst/>
                        </a:rPr>
                        <a:t>patenti A1, C, D, A2 ed A e aumento delle ore di guida per categoria B</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a:t>
                      </a: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endParaRPr lang="it-IT" sz="1000" b="0" i="1" kern="1200" dirty="0">
                        <a:solidFill>
                          <a:schemeClr val="dk1"/>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just"/>
                      <a:r>
                        <a:rPr lang="it-IT" sz="1200" b="0" kern="1200" dirty="0">
                          <a:solidFill>
                            <a:schemeClr val="dk1"/>
                          </a:solidFill>
                          <a:effectLst/>
                        </a:rPr>
                        <a:t>L’ipotesi di rendere obbligatorie - anche per il conseguimento delle categorie di patenti A1, C e D, (nonché per quelle di categoria A2 ed A, fatta salva l’ipotesi che il candidato al conseguimento delle stesse non provveda alla formazione obbligatoria per l’accesso graduale) -  le guide oggi previste solo per il conseguimento della patente di categoria B, </a:t>
                      </a:r>
                      <a:r>
                        <a:rPr lang="it-IT" sz="1200" b="1" kern="1200" dirty="0">
                          <a:solidFill>
                            <a:schemeClr val="dk1"/>
                          </a:solidFill>
                          <a:effectLst/>
                        </a:rPr>
                        <a:t>vede la DG favorevole</a:t>
                      </a:r>
                      <a:r>
                        <a:rPr lang="it-IT" sz="1200" b="0" kern="1200" dirty="0">
                          <a:solidFill>
                            <a:schemeClr val="dk1"/>
                          </a:solidFill>
                          <a:effectLst/>
                        </a:rPr>
                        <a:t>.</a:t>
                      </a:r>
                    </a:p>
                    <a:p>
                      <a:pPr algn="just"/>
                      <a:r>
                        <a:rPr lang="it-IT" sz="1200" b="0" kern="1200" dirty="0">
                          <a:solidFill>
                            <a:schemeClr val="dk1"/>
                          </a:solidFill>
                          <a:effectLst/>
                        </a:rPr>
                        <a:t>Quanto poi al conseguimento di quest’ultima, sotto un profilo tecnico, e dunque al netto di ogni valutazione relativa all’incremento di costi per l’utenza, </a:t>
                      </a:r>
                      <a:r>
                        <a:rPr lang="it-IT" sz="1200" b="1" kern="1200" dirty="0">
                          <a:solidFill>
                            <a:schemeClr val="dk1"/>
                          </a:solidFill>
                          <a:effectLst/>
                        </a:rPr>
                        <a:t>si esprime parere favorevole all’accoglimento dell’aumento delle ore di guida certificate</a:t>
                      </a:r>
                      <a:r>
                        <a:rPr lang="it-IT" sz="1200" b="0" kern="1200" dirty="0">
                          <a:solidFill>
                            <a:schemeClr val="dk1"/>
                          </a:solidFill>
                          <a:effectLst/>
                        </a:rPr>
                        <a:t>. Si ritiene inoltre che sia possibile (articolo 122, comma 5-bis, </a:t>
                      </a:r>
                      <a:r>
                        <a:rPr lang="it-IT" sz="1200" b="0" kern="1200" dirty="0" err="1">
                          <a:solidFill>
                            <a:schemeClr val="dk1"/>
                          </a:solidFill>
                          <a:effectLst/>
                        </a:rPr>
                        <a:t>CdS</a:t>
                      </a:r>
                      <a:r>
                        <a:rPr lang="it-IT" sz="1200" b="0" kern="1200" dirty="0">
                          <a:solidFill>
                            <a:schemeClr val="dk1"/>
                          </a:solidFill>
                          <a:effectLst/>
                        </a:rPr>
                        <a:t>), implementare le disposizioni del Decreto del Ministro delle infrastrutture e dei trasporti 20 aprile 2012 (GU 23 aprile 2012, n. 95) prevedendo </a:t>
                      </a:r>
                      <a:r>
                        <a:rPr lang="it-IT" sz="1200" b="1" kern="1200" dirty="0">
                          <a:solidFill>
                            <a:schemeClr val="dk1"/>
                          </a:solidFill>
                          <a:effectLst/>
                        </a:rPr>
                        <a:t>che le esercitazioni siano svolte anche alla guida di veicoli ad alimentazione elettrica o ibrida, dotati di cambio automatico</a:t>
                      </a:r>
                      <a:r>
                        <a:rPr lang="it-IT" sz="1200" b="0" kern="1200" dirty="0">
                          <a:solidFill>
                            <a:schemeClr val="dk1"/>
                          </a:solidFill>
                          <a:effectLst/>
                        </a:rPr>
                        <a:t>.</a:t>
                      </a:r>
                      <a:endParaRPr lang="it-IT" sz="1200" b="0" kern="1200" dirty="0">
                        <a:solidFill>
                          <a:schemeClr val="dk1"/>
                        </a:solidFill>
                        <a:effectLst/>
                        <a:latin typeface="+mn-lt"/>
                        <a:ea typeface="+mn-ea"/>
                        <a:cs typeface="+mn-cs"/>
                      </a:endParaRPr>
                    </a:p>
                  </a:txBody>
                  <a:tcPr marL="121706" marR="121706" anchor="ctr">
                    <a:lnL w="3175"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278126371"/>
                  </a:ext>
                </a:extLst>
              </a:tr>
            </a:tbl>
          </a:graphicData>
        </a:graphic>
      </p:graphicFrame>
    </p:spTree>
    <p:extLst>
      <p:ext uri="{BB962C8B-B14F-4D97-AF65-F5344CB8AC3E}">
        <p14:creationId xmlns:p14="http://schemas.microsoft.com/office/powerpoint/2010/main" val="276011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Conducenti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ella 9">
            <a:extLst>
              <a:ext uri="{FF2B5EF4-FFF2-40B4-BE49-F238E27FC236}">
                <a16:creationId xmlns:a16="http://schemas.microsoft.com/office/drawing/2014/main" id="{6E9888AB-D493-595A-8680-222620FF391E}"/>
              </a:ext>
            </a:extLst>
          </p:cNvPr>
          <p:cNvGraphicFramePr>
            <a:graphicFrameLocks noGrp="1"/>
          </p:cNvGraphicFramePr>
          <p:nvPr>
            <p:extLst>
              <p:ext uri="{D42A27DB-BD31-4B8C-83A1-F6EECF244321}">
                <p14:modId xmlns:p14="http://schemas.microsoft.com/office/powerpoint/2010/main" val="3414747334"/>
              </p:ext>
            </p:extLst>
          </p:nvPr>
        </p:nvGraphicFramePr>
        <p:xfrm>
          <a:off x="157319" y="769286"/>
          <a:ext cx="11877362" cy="5696516"/>
        </p:xfrm>
        <a:graphic>
          <a:graphicData uri="http://schemas.openxmlformats.org/drawingml/2006/table">
            <a:tbl>
              <a:tblPr firstRow="1" bandRow="1">
                <a:tableStyleId>{69012ECD-51FC-41F1-AA8D-1B2483CD663E}</a:tableStyleId>
              </a:tblPr>
              <a:tblGrid>
                <a:gridCol w="729644">
                  <a:extLst>
                    <a:ext uri="{9D8B030D-6E8A-4147-A177-3AD203B41FA5}">
                      <a16:colId xmlns:a16="http://schemas.microsoft.com/office/drawing/2014/main" val="4024843478"/>
                    </a:ext>
                  </a:extLst>
                </a:gridCol>
                <a:gridCol w="2578132">
                  <a:extLst>
                    <a:ext uri="{9D8B030D-6E8A-4147-A177-3AD203B41FA5}">
                      <a16:colId xmlns:a16="http://schemas.microsoft.com/office/drawing/2014/main" val="2006426355"/>
                    </a:ext>
                  </a:extLst>
                </a:gridCol>
                <a:gridCol w="8569586">
                  <a:extLst>
                    <a:ext uri="{9D8B030D-6E8A-4147-A177-3AD203B41FA5}">
                      <a16:colId xmlns:a16="http://schemas.microsoft.com/office/drawing/2014/main" val="310471936"/>
                    </a:ext>
                  </a:extLst>
                </a:gridCol>
              </a:tblGrid>
              <a:tr h="387762">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270166"/>
                  </a:ext>
                </a:extLst>
              </a:tr>
              <a:tr h="1751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04</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latin typeface="+mn-lt"/>
                          <a:ea typeface="+mn-ea"/>
                          <a:cs typeface="+mn-cs"/>
                        </a:rPr>
                        <a:t>Obbligatorietà di un percorso di formazione sia teorico che pratico presso le autoscuole presenti sul territorio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a:t>
                      </a: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endParaRPr lang="it-IT" sz="1000" b="0" i="1" kern="1200" dirty="0">
                        <a:solidFill>
                          <a:schemeClr val="dk1"/>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just"/>
                      <a:r>
                        <a:rPr lang="it-IT" sz="1200" kern="1200">
                          <a:solidFill>
                            <a:schemeClr val="dk1"/>
                          </a:solidFill>
                          <a:effectLst/>
                          <a:latin typeface="+mn-lt"/>
                          <a:ea typeface="+mn-ea"/>
                          <a:cs typeface="+mn-cs"/>
                        </a:rPr>
                        <a:t>Questa Direzione, nei limiti della sua competenza, ritiene che la complessità delle cognizioni da acquisire ai fini del superamento della relativa prova di controllo non sia tale da giustificare l’imposizione di un obbligo generalizzato a che il percorso di formazione teorica sia svolto presso un’autoscuola (si ricorda inoltre che non sono ammessi corsi con il sistema e-learning, articolo 123 co. 11-bis CDS). Diverso è il percorso di formazione pratico; esso è già previsto e va rafforzato. Il tutto, evidentemente, al netto di ogni valutazione relativa all’incremento di costi per l’utenza.</a:t>
                      </a:r>
                    </a:p>
                  </a:txBody>
                  <a:tcPr marL="121706" marR="121706" anchor="ctr">
                    <a:lnL w="31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600691099"/>
                  </a:ext>
                </a:extLst>
              </a:tr>
              <a:tr h="17568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rPr>
                        <a:t>05</a:t>
                      </a:r>
                      <a:endParaRPr lang="it-IT" sz="1200" b="1" kern="1200">
                        <a:solidFill>
                          <a:srgbClr val="002060"/>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Uniformità delle procedure degli esami di guida su tutto il territorio nazionale</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a:t>
                      </a: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«7-00110 </a:t>
                      </a:r>
                      <a:r>
                        <a:rPr lang="it-IT" sz="1000" b="1" i="1" kern="1200" dirty="0">
                          <a:solidFill>
                            <a:schemeClr val="tx1"/>
                          </a:solidFill>
                          <a:latin typeface="+mn-lt"/>
                          <a:ea typeface="+mn-ea"/>
                          <a:cs typeface="+mn-cs"/>
                        </a:rPr>
                        <a:t>IARIA</a:t>
                      </a:r>
                      <a:r>
                        <a:rPr lang="it-IT" sz="1000" b="0" i="1" kern="1200" dirty="0">
                          <a:solidFill>
                            <a:schemeClr val="tx1"/>
                          </a:solidFill>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pPr algn="just"/>
                      <a:r>
                        <a:rPr lang="it-IT" sz="1200" kern="1200" dirty="0">
                          <a:solidFill>
                            <a:schemeClr val="dk1"/>
                          </a:solidFill>
                          <a:effectLst/>
                        </a:rPr>
                        <a:t>Come è noto, la disciplina degli esami per il conseguimento delle patenti di guida, conforme al diritto comunitario, è oggetto di decreti ministeriali e circolari; i primi in attuazione di disposizioni di legge e le seconde quali istruzioni fornite agli UMC, preordinati proprio ad uniformare lo svolgimento degli esami su tutto il territorio nazionale.</a:t>
                      </a:r>
                    </a:p>
                    <a:p>
                      <a:pPr algn="just"/>
                      <a:r>
                        <a:rPr lang="it-IT" sz="1200" kern="1200" dirty="0">
                          <a:solidFill>
                            <a:schemeClr val="dk1"/>
                          </a:solidFill>
                          <a:effectLst/>
                        </a:rPr>
                        <a:t>Tanto posto, ed in linea con la misura auspicata, si coglie l’occasione per comunicare che </a:t>
                      </a:r>
                      <a:r>
                        <a:rPr lang="it-IT" sz="1200" b="1" kern="1200" dirty="0">
                          <a:solidFill>
                            <a:schemeClr val="dk1"/>
                          </a:solidFill>
                          <a:effectLst/>
                        </a:rPr>
                        <a:t>un’ulteriore iniziativa in itinere è l’elaborazione del cd. “catalogo prodotti”, ovvero l’individuazione completa delle attività di competenza degli Uffici e la codificazione delle relative procedure</a:t>
                      </a:r>
                      <a:r>
                        <a:rPr lang="it-IT" sz="1200" kern="1200" dirty="0">
                          <a:solidFill>
                            <a:schemeClr val="dk1"/>
                          </a:solidFill>
                          <a:effectLst/>
                        </a:rPr>
                        <a:t>.</a:t>
                      </a:r>
                    </a:p>
                  </a:txBody>
                  <a:tcPr marL="121706" marR="121706" anchor="ctr">
                    <a:lnL w="3175" cap="flat" cmpd="sng" algn="ctr">
                      <a:solidFill>
                        <a:schemeClr val="accent1"/>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tcPr>
                </a:tc>
                <a:extLst>
                  <a:ext uri="{0D108BD9-81ED-4DB2-BD59-A6C34878D82A}">
                    <a16:rowId xmlns:a16="http://schemas.microsoft.com/office/drawing/2014/main" val="2088446235"/>
                  </a:ext>
                </a:extLst>
              </a:tr>
              <a:tr h="180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rPr>
                        <a:t>06</a:t>
                      </a:r>
                      <a:endParaRPr lang="it-IT" sz="1200" b="1" kern="1200">
                        <a:solidFill>
                          <a:srgbClr val="002060"/>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rPr>
                        <a:t>Semplificazione dei quiz</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«7-00108 </a:t>
                      </a:r>
                      <a:r>
                        <a:rPr lang="it-IT" sz="1000" b="1" i="1" kern="1200" dirty="0">
                          <a:solidFill>
                            <a:schemeClr val="tx1"/>
                          </a:solidFill>
                          <a:effectLst/>
                          <a:latin typeface="+mn-lt"/>
                          <a:ea typeface="+mn-ea"/>
                          <a:cs typeface="+mn-cs"/>
                        </a:rPr>
                        <a:t>RUSSO</a:t>
                      </a:r>
                      <a:r>
                        <a:rPr lang="it-IT" sz="1000" b="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rPr>
                        <a:t>Sul punto si rappresenta che </a:t>
                      </a:r>
                      <a:r>
                        <a:rPr lang="it-IT" sz="1200" b="1" kern="1200" dirty="0">
                          <a:solidFill>
                            <a:schemeClr val="dk1"/>
                          </a:solidFill>
                        </a:rPr>
                        <a:t>è stato elaborato un nuovo listato per le patenti delle categorie A1, A2, A, B, B con codice 96 e BE</a:t>
                      </a:r>
                      <a:r>
                        <a:rPr lang="it-IT" sz="1200" kern="1200" dirty="0">
                          <a:solidFill>
                            <a:schemeClr val="dk1"/>
                          </a:solidFill>
                        </a:rPr>
                        <a:t>, orientato alla maggior comprensibilità del testo delle proposizioni proposte al candidato, </a:t>
                      </a:r>
                      <a:r>
                        <a:rPr lang="it-IT" sz="1200" b="1" kern="1200" dirty="0">
                          <a:solidFill>
                            <a:schemeClr val="dk1"/>
                          </a:solidFill>
                        </a:rPr>
                        <a:t>al fine di verificare la sola conoscenza tecnica richiesta, al netto di ogni complessità di linguaggio o struttura del periodo</a:t>
                      </a:r>
                      <a:r>
                        <a:rPr lang="it-IT" sz="1200" kern="1200" dirty="0">
                          <a:solidFill>
                            <a:schemeClr val="dk1"/>
                          </a:solidFill>
                        </a:rPr>
                        <a:t>: il tutto con particolare attenzione ai candidati con disturbi specifici dell’apprendimento. </a:t>
                      </a:r>
                      <a:r>
                        <a:rPr lang="it-IT" sz="1200" b="1" kern="1200" dirty="0">
                          <a:solidFill>
                            <a:schemeClr val="dk1"/>
                          </a:solidFill>
                        </a:rPr>
                        <a:t>È operativo un accordo di collaborazione con il Dipartimento CORIS dell’Ateneo Sapienza di Roma per la verifica/integrazione/modifica del listato elaborato, ove non coerente con tali finalità</a:t>
                      </a:r>
                      <a:r>
                        <a:rPr lang="it-IT" sz="1200" kern="1200" dirty="0">
                          <a:solidFill>
                            <a:schemeClr val="dk1"/>
                          </a:solidFill>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dk1"/>
                          </a:solidFill>
                        </a:rPr>
                        <a:t>Il termine per la consegna del lavoro da parte del CORIS è nell’Accordo definito </a:t>
                      </a:r>
                      <a:r>
                        <a:rPr lang="it-IT" sz="1200" b="1" kern="1200" dirty="0">
                          <a:solidFill>
                            <a:schemeClr val="dk1"/>
                          </a:solidFill>
                        </a:rPr>
                        <a:t>entro la fine del corrente anno</a:t>
                      </a:r>
                      <a:r>
                        <a:rPr lang="it-IT" sz="1200" kern="1200" dirty="0">
                          <a:solidFill>
                            <a:schemeClr val="dk1"/>
                          </a:solidFill>
                        </a:rPr>
                        <a:t>.</a:t>
                      </a:r>
                    </a:p>
                  </a:txBody>
                  <a:tcPr marL="121706" marR="121706" anchor="ctr">
                    <a:lnL w="3175"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742771866"/>
                  </a:ext>
                </a:extLst>
              </a:tr>
            </a:tbl>
          </a:graphicData>
        </a:graphic>
      </p:graphicFrame>
    </p:spTree>
    <p:extLst>
      <p:ext uri="{BB962C8B-B14F-4D97-AF65-F5344CB8AC3E}">
        <p14:creationId xmlns:p14="http://schemas.microsoft.com/office/powerpoint/2010/main" val="3807330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Conducenti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ella 9">
            <a:extLst>
              <a:ext uri="{FF2B5EF4-FFF2-40B4-BE49-F238E27FC236}">
                <a16:creationId xmlns:a16="http://schemas.microsoft.com/office/drawing/2014/main" id="{6E9888AB-D493-595A-8680-222620FF391E}"/>
              </a:ext>
            </a:extLst>
          </p:cNvPr>
          <p:cNvGraphicFramePr>
            <a:graphicFrameLocks noGrp="1"/>
          </p:cNvGraphicFramePr>
          <p:nvPr>
            <p:extLst>
              <p:ext uri="{D42A27DB-BD31-4B8C-83A1-F6EECF244321}">
                <p14:modId xmlns:p14="http://schemas.microsoft.com/office/powerpoint/2010/main" val="1173290668"/>
              </p:ext>
            </p:extLst>
          </p:nvPr>
        </p:nvGraphicFramePr>
        <p:xfrm>
          <a:off x="157319" y="769287"/>
          <a:ext cx="11877362" cy="5386320"/>
        </p:xfrm>
        <a:graphic>
          <a:graphicData uri="http://schemas.openxmlformats.org/drawingml/2006/table">
            <a:tbl>
              <a:tblPr firstRow="1" bandRow="1">
                <a:tableStyleId>{69012ECD-51FC-41F1-AA8D-1B2483CD663E}</a:tableStyleId>
              </a:tblPr>
              <a:tblGrid>
                <a:gridCol w="729644">
                  <a:extLst>
                    <a:ext uri="{9D8B030D-6E8A-4147-A177-3AD203B41FA5}">
                      <a16:colId xmlns:a16="http://schemas.microsoft.com/office/drawing/2014/main" val="4024843478"/>
                    </a:ext>
                  </a:extLst>
                </a:gridCol>
                <a:gridCol w="2578132">
                  <a:extLst>
                    <a:ext uri="{9D8B030D-6E8A-4147-A177-3AD203B41FA5}">
                      <a16:colId xmlns:a16="http://schemas.microsoft.com/office/drawing/2014/main" val="2006426355"/>
                    </a:ext>
                  </a:extLst>
                </a:gridCol>
                <a:gridCol w="8569586">
                  <a:extLst>
                    <a:ext uri="{9D8B030D-6E8A-4147-A177-3AD203B41FA5}">
                      <a16:colId xmlns:a16="http://schemas.microsoft.com/office/drawing/2014/main" val="310471936"/>
                    </a:ext>
                  </a:extLst>
                </a:gridCol>
              </a:tblGrid>
              <a:tr h="388800">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270166"/>
                  </a:ext>
                </a:extLst>
              </a:tr>
              <a:tr h="20948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rPr>
                        <a:t>07</a:t>
                      </a:r>
                      <a:endParaRPr lang="it-IT" sz="1200" b="1" kern="1200">
                        <a:solidFill>
                          <a:srgbClr val="002060"/>
                        </a:solidFill>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just"/>
                      <a:r>
                        <a:rPr lang="it-IT" sz="1200" b="1" dirty="0"/>
                        <a:t>Contenuti formativi con </a:t>
                      </a:r>
                      <a:r>
                        <a:rPr lang="it-IT" sz="1200" b="1" kern="1200" dirty="0">
                          <a:solidFill>
                            <a:schemeClr val="dk1"/>
                          </a:solidFill>
                          <a:effectLst/>
                        </a:rPr>
                        <a:t>ulteriori moduli di approfondimento relativi a tematiche di sicurezza stradale</a:t>
                      </a:r>
                    </a:p>
                    <a:p>
                      <a:pPr algn="just"/>
                      <a:r>
                        <a:rPr lang="it-IT" sz="1000" b="0" i="1" kern="1200" dirty="0">
                          <a:solidFill>
                            <a:schemeClr val="dk1"/>
                          </a:solidFill>
                          <a:effectLst/>
                          <a:latin typeface="+mn-lt"/>
                          <a:ea typeface="+mn-ea"/>
                          <a:cs typeface="+mn-cs"/>
                        </a:rPr>
                        <a:t>«</a:t>
                      </a: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«7-00110 </a:t>
                      </a:r>
                      <a:r>
                        <a:rPr lang="it-IT" sz="1000" b="1" i="1" kern="1200" dirty="0">
                          <a:solidFill>
                            <a:schemeClr val="tx1"/>
                          </a:solidFill>
                          <a:latin typeface="+mn-lt"/>
                          <a:ea typeface="+mn-ea"/>
                          <a:cs typeface="+mn-cs"/>
                        </a:rPr>
                        <a:t>IARIA</a:t>
                      </a:r>
                      <a:r>
                        <a:rPr lang="it-IT" sz="1000" b="0" i="1" kern="1200" dirty="0">
                          <a:solidFill>
                            <a:schemeClr val="tx1"/>
                          </a:solidFill>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«7-00108 </a:t>
                      </a:r>
                      <a:r>
                        <a:rPr lang="it-IT" sz="1000" b="1" i="1" kern="1200" dirty="0">
                          <a:solidFill>
                            <a:schemeClr val="tx1"/>
                          </a:solidFill>
                          <a:latin typeface="+mn-lt"/>
                          <a:ea typeface="+mn-ea"/>
                          <a:cs typeface="+mn-cs"/>
                        </a:rPr>
                        <a:t>RUSSO</a:t>
                      </a:r>
                      <a:r>
                        <a:rPr lang="it-IT" sz="1000" b="0" i="1" kern="1200" dirty="0">
                          <a:solidFill>
                            <a:schemeClr val="tx1"/>
                          </a:solidFill>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dk1"/>
                          </a:solidFill>
                          <a:effectLst/>
                        </a:rPr>
                        <a:t>Si rappresenta che i seguenti contenuti costituiscono oggetto della formazione teorica e del relativo esame: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200" b="0" kern="1200" dirty="0">
                          <a:solidFill>
                            <a:schemeClr val="dk1"/>
                          </a:solidFill>
                          <a:effectLst/>
                        </a:rPr>
                        <a:t>importanza di un atteggiamento vigile e di un corretto comportamento nei confronti degli altri utenti della strada; osservazione, valutazione e decisione, in particolare tempi di reazione, nonché cambiamenti nel comportamento al volante indotti da alcool, droghe, medicinali, stati d'animo e affaticamento;</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200" b="0" kern="1200" dirty="0">
                          <a:solidFill>
                            <a:schemeClr val="dk1"/>
                          </a:solidFill>
                          <a:effectLst/>
                        </a:rPr>
                        <a:t>fattori di rischio legati all'inesperienza degli altri utenti della strada e categorie di utenti particolarmente esposte;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200" b="0" kern="1200" dirty="0">
                          <a:solidFill>
                            <a:schemeClr val="dk1"/>
                          </a:solidFill>
                          <a:effectLst/>
                        </a:rPr>
                        <a:t>rischi legati alla manovra e alla guida di diversi tipi di veicolo e relativo campo visivo del conducente;</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200" b="0" kern="1200" dirty="0">
                          <a:solidFill>
                            <a:schemeClr val="dk1"/>
                          </a:solidFill>
                          <a:effectLst/>
                        </a:rPr>
                        <a:t>regole generali di comportamento in caso di incidente ed eventuali misure di assistenza agli infortunati;</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200" b="0" kern="1200" dirty="0">
                          <a:solidFill>
                            <a:schemeClr val="dk1"/>
                          </a:solidFill>
                          <a:effectLst/>
                        </a:rPr>
                        <a:t>responsabilità civile, penale, amministrativa, forme assicurative legate al veicolo diverse dalla RCA;</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200" b="0" kern="1200" dirty="0">
                          <a:solidFill>
                            <a:schemeClr val="dk1"/>
                          </a:solidFill>
                          <a:effectLst/>
                        </a:rPr>
                        <a:t>norme che regolano la circolazione stradale, tra le quali rientra anche il divieto, posto dall’articolo 173, co. 2, CDS di “far uso durante la marcia di apparecchi radiotelefonici, smartphone, computer portatili, notebook, tablet e dispositivi analoghi, che comportino anche solo temporaneamente l’allontanamento delle mani dal volante”.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200" b="0" kern="1200" dirty="0">
                          <a:solidFill>
                            <a:schemeClr val="dk1"/>
                          </a:solidFill>
                          <a:effectLst/>
                        </a:rPr>
                        <a:t>In sede di attuazione della revisione della direttiva 2006/126, potranno essere meglio declinati i contenuti suggeriti nella risoluzione.</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200" b="0" kern="1200" dirty="0">
                          <a:solidFill>
                            <a:schemeClr val="dk1"/>
                          </a:solidFill>
                          <a:effectLst/>
                        </a:rPr>
                        <a:t>Per quanto di competenza di questa Direzione Generale - e dunque con esclusione dell’“l’educazione stradale” diversa da quella erogata dalle autoscuole, ai sensi dell’articolo 123 CDS – la </a:t>
                      </a:r>
                      <a:r>
                        <a:rPr lang="it-IT" sz="1200" b="1" kern="1200" dirty="0">
                          <a:solidFill>
                            <a:schemeClr val="dk1"/>
                          </a:solidFill>
                          <a:effectLst/>
                        </a:rPr>
                        <a:t>proposta appare assolutamente condivisibile</a:t>
                      </a:r>
                      <a:r>
                        <a:rPr lang="it-IT" sz="1200" b="0" kern="1200" dirty="0">
                          <a:solidFill>
                            <a:schemeClr val="dk1"/>
                          </a:solidFill>
                          <a:effectLst/>
                        </a:rPr>
                        <a:t>. </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200" b="0" kern="1200" dirty="0">
                          <a:solidFill>
                            <a:schemeClr val="dk1"/>
                          </a:solidFill>
                          <a:effectLst/>
                        </a:rPr>
                        <a:t>Sul tema sembra essere significativamente intervenuto anche il PDL di riforma del Codice della strada, licenziato recentemente dal Consiglio dei Ministri.</a:t>
                      </a:r>
                    </a:p>
                  </a:txBody>
                  <a:tcPr marL="121706" marR="121706" anchor="ctr">
                    <a:lnL w="31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600691099"/>
                  </a:ext>
                </a:extLst>
              </a:tr>
              <a:tr h="19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rPr>
                        <a:t>08</a:t>
                      </a:r>
                      <a:endParaRPr lang="it-IT" sz="1200" b="1" kern="1200">
                        <a:solidFill>
                          <a:srgbClr val="002060"/>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rPr>
                        <a:t>Posticipazione del rilascio del foglio rosa al momento di assolvimento di almeno la metà delle guide obbligatorie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«7-00110 </a:t>
                      </a:r>
                      <a:r>
                        <a:rPr lang="it-IT" sz="1000" b="1" i="1" kern="1200" dirty="0">
                          <a:solidFill>
                            <a:schemeClr val="tx1"/>
                          </a:solidFill>
                          <a:latin typeface="+mn-lt"/>
                          <a:ea typeface="+mn-ea"/>
                          <a:cs typeface="+mn-cs"/>
                        </a:rPr>
                        <a:t>IARIA</a:t>
                      </a:r>
                      <a:r>
                        <a:rPr lang="it-IT" sz="1000" b="0" i="1" kern="1200" dirty="0">
                          <a:solidFill>
                            <a:schemeClr val="tx1"/>
                          </a:solidFill>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tcPr>
                </a:tc>
                <a:tc>
                  <a:txBody>
                    <a:bodyPr/>
                    <a:lstStyle/>
                    <a:p>
                      <a:pPr algn="just"/>
                      <a:r>
                        <a:rPr lang="it-IT" sz="1200" b="1" kern="1200" dirty="0">
                          <a:solidFill>
                            <a:schemeClr val="dk1"/>
                          </a:solidFill>
                          <a:effectLst/>
                        </a:rPr>
                        <a:t>A diritto vigente, l’autorizzazione all’esercitazione alla guida è indispensabile anche per le stesse guide certificate</a:t>
                      </a:r>
                      <a:r>
                        <a:rPr lang="it-IT" sz="1200" kern="1200" dirty="0">
                          <a:solidFill>
                            <a:schemeClr val="dk1"/>
                          </a:solidFill>
                          <a:effectLst/>
                        </a:rPr>
                        <a:t>, mancando altrimenti il titolo autorizzativo all’attività di guida stessa. Ove il legislatore voglia disciplinare diversamente, sarà dunque necessario intervenire sulla norma primaria.</a:t>
                      </a:r>
                    </a:p>
                  </a:txBody>
                  <a:tcPr marL="121706" marR="121706" anchor="ctr">
                    <a:lnL w="3175" cap="flat" cmpd="sng" algn="ctr">
                      <a:solidFill>
                        <a:schemeClr val="accent1"/>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tcPr>
                </a:tc>
                <a:extLst>
                  <a:ext uri="{0D108BD9-81ED-4DB2-BD59-A6C34878D82A}">
                    <a16:rowId xmlns:a16="http://schemas.microsoft.com/office/drawing/2014/main" val="2088446235"/>
                  </a:ext>
                </a:extLst>
              </a:tr>
            </a:tbl>
          </a:graphicData>
        </a:graphic>
      </p:graphicFrame>
    </p:spTree>
    <p:extLst>
      <p:ext uri="{BB962C8B-B14F-4D97-AF65-F5344CB8AC3E}">
        <p14:creationId xmlns:p14="http://schemas.microsoft.com/office/powerpoint/2010/main" val="383866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Conducenti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ella 9">
            <a:extLst>
              <a:ext uri="{FF2B5EF4-FFF2-40B4-BE49-F238E27FC236}">
                <a16:creationId xmlns:a16="http://schemas.microsoft.com/office/drawing/2014/main" id="{6E9888AB-D493-595A-8680-222620FF391E}"/>
              </a:ext>
            </a:extLst>
          </p:cNvPr>
          <p:cNvGraphicFramePr>
            <a:graphicFrameLocks noGrp="1"/>
          </p:cNvGraphicFramePr>
          <p:nvPr>
            <p:extLst>
              <p:ext uri="{D42A27DB-BD31-4B8C-83A1-F6EECF244321}">
                <p14:modId xmlns:p14="http://schemas.microsoft.com/office/powerpoint/2010/main" val="2402079224"/>
              </p:ext>
            </p:extLst>
          </p:nvPr>
        </p:nvGraphicFramePr>
        <p:xfrm>
          <a:off x="157319" y="769287"/>
          <a:ext cx="11877362" cy="5428800"/>
        </p:xfrm>
        <a:graphic>
          <a:graphicData uri="http://schemas.openxmlformats.org/drawingml/2006/table">
            <a:tbl>
              <a:tblPr firstRow="1" bandRow="1">
                <a:tableStyleId>{69012ECD-51FC-41F1-AA8D-1B2483CD663E}</a:tableStyleId>
              </a:tblPr>
              <a:tblGrid>
                <a:gridCol w="729644">
                  <a:extLst>
                    <a:ext uri="{9D8B030D-6E8A-4147-A177-3AD203B41FA5}">
                      <a16:colId xmlns:a16="http://schemas.microsoft.com/office/drawing/2014/main" val="4024843478"/>
                    </a:ext>
                  </a:extLst>
                </a:gridCol>
                <a:gridCol w="2578132">
                  <a:extLst>
                    <a:ext uri="{9D8B030D-6E8A-4147-A177-3AD203B41FA5}">
                      <a16:colId xmlns:a16="http://schemas.microsoft.com/office/drawing/2014/main" val="2006426355"/>
                    </a:ext>
                  </a:extLst>
                </a:gridCol>
                <a:gridCol w="8569586">
                  <a:extLst>
                    <a:ext uri="{9D8B030D-6E8A-4147-A177-3AD203B41FA5}">
                      <a16:colId xmlns:a16="http://schemas.microsoft.com/office/drawing/2014/main" val="310471936"/>
                    </a:ext>
                  </a:extLst>
                </a:gridCol>
              </a:tblGrid>
              <a:tr h="388800">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270166"/>
                  </a:ext>
                </a:extLst>
              </a:tr>
              <a:tr h="25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rPr>
                        <a:t>09</a:t>
                      </a:r>
                      <a:endParaRPr lang="it-IT" sz="1200" b="1" kern="1200">
                        <a:solidFill>
                          <a:srgbClr val="002060"/>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Oneri relativi alla formazione della patente di guida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«7-00110 </a:t>
                      </a:r>
                      <a:r>
                        <a:rPr lang="it-IT" sz="1000" b="1" i="1" kern="1200" dirty="0">
                          <a:solidFill>
                            <a:schemeClr val="tx1"/>
                          </a:solidFill>
                          <a:latin typeface="+mn-lt"/>
                          <a:ea typeface="+mn-ea"/>
                          <a:cs typeface="+mn-cs"/>
                        </a:rPr>
                        <a:t>IARIA</a:t>
                      </a:r>
                      <a:r>
                        <a:rPr lang="it-IT" sz="1000" b="0" i="1" kern="1200" dirty="0">
                          <a:solidFill>
                            <a:schemeClr val="tx1"/>
                          </a:solidFill>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R="0" lvl="0" algn="just" defTabSz="914400" rtl="0" eaLnBrk="1" fontAlgn="auto" latinLnBrk="0" hangingPunct="1">
                        <a:lnSpc>
                          <a:spcPct val="100000"/>
                        </a:lnSpc>
                        <a:spcBef>
                          <a:spcPts val="0"/>
                        </a:spcBef>
                        <a:spcAft>
                          <a:spcPts val="0"/>
                        </a:spcAft>
                        <a:buClrTx/>
                        <a:buSzTx/>
                        <a:tabLst/>
                        <a:defRPr/>
                      </a:pPr>
                      <a:r>
                        <a:rPr lang="it-IT" sz="1200" b="0" kern="1200" dirty="0">
                          <a:solidFill>
                            <a:schemeClr val="dk1"/>
                          </a:solidFill>
                          <a:effectLst/>
                        </a:rPr>
                        <a:t>Gli oneri destinati all’Erario sono disposti per legge e sono costituiti dai diritti e dalle tariffe previste rispettivamente dalla L. 870/86 e dal DPR sull’imposta di bollo. Ogni ulteriore onere economico sembra connesso a:</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200" b="0" kern="1200" dirty="0">
                          <a:solidFill>
                            <a:schemeClr val="dk1"/>
                          </a:solidFill>
                          <a:effectLst/>
                        </a:rPr>
                        <a:t>certificato medico di cui all’articolo 119 </a:t>
                      </a:r>
                      <a:r>
                        <a:rPr lang="it-IT" sz="1200" b="0" kern="1200" dirty="0" err="1">
                          <a:solidFill>
                            <a:schemeClr val="dk1"/>
                          </a:solidFill>
                          <a:effectLst/>
                        </a:rPr>
                        <a:t>CdS</a:t>
                      </a:r>
                      <a:r>
                        <a:rPr lang="it-IT" sz="1200" b="0" kern="1200" dirty="0">
                          <a:solidFill>
                            <a:schemeClr val="dk1"/>
                          </a:solidFill>
                          <a:effectLst/>
                        </a:rPr>
                        <a:t> (acquisibile anche presso le strutture pubbliche ivi previste);</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200" b="0" kern="1200" dirty="0">
                          <a:solidFill>
                            <a:schemeClr val="dk1"/>
                          </a:solidFill>
                          <a:effectLst/>
                        </a:rPr>
                        <a:t>eventuali costi di intermediazione da parte di studi di consulenza automobilistica (in regime di libero mercato);</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it-IT" sz="1200" b="0" kern="1200" dirty="0">
                          <a:solidFill>
                            <a:schemeClr val="dk1"/>
                          </a:solidFill>
                          <a:effectLst/>
                        </a:rPr>
                        <a:t>eventuali costi connessi alla formazione quali ore di guida obbligatoria per il conseguimento delle patenti di categoria B (ai sensi dell’articolo 123 </a:t>
                      </a:r>
                      <a:r>
                        <a:rPr lang="it-IT" sz="1200" b="0" kern="1200" dirty="0" err="1">
                          <a:solidFill>
                            <a:schemeClr val="dk1"/>
                          </a:solidFill>
                          <a:effectLst/>
                        </a:rPr>
                        <a:t>CdS</a:t>
                      </a:r>
                      <a:r>
                        <a:rPr lang="it-IT" sz="1200" b="0" kern="1200" dirty="0">
                          <a:solidFill>
                            <a:schemeClr val="dk1"/>
                          </a:solidFill>
                          <a:effectLst/>
                        </a:rPr>
                        <a:t>) oppure per il conseguimento o il rinnovo della carta di qualificazione del conducente (prevista dalla direttiva 2022/2561). Trattasi di “costi” corrisposti alle autoscuole, ovvero a Enti di formazione qualificati come soggetti erogatori da specifiche disposizioni normative che dunque operano in regime libero concorrenziale. </a:t>
                      </a:r>
                      <a:r>
                        <a:rPr lang="it-IT" sz="1200" b="1" kern="1200" dirty="0">
                          <a:solidFill>
                            <a:schemeClr val="dk1"/>
                          </a:solidFill>
                          <a:effectLst/>
                        </a:rPr>
                        <a:t>È di tutta evidenza che eventuali incrementi di formazione obbligatoria non possano che produrre oneri ulteriori, seppure, come detto, in un contesto di libero mercato. </a:t>
                      </a:r>
                      <a:r>
                        <a:rPr lang="it-IT" sz="1200" b="0" kern="1200" dirty="0">
                          <a:solidFill>
                            <a:schemeClr val="dk1"/>
                          </a:solidFill>
                          <a:effectLst/>
                        </a:rPr>
                        <a:t>Gli Enti di formazione dell’autotrasporto sono tra i soggetti erogatori dei corsi di qualificazione iniziale CQC: è evidente che tali Enti, a tutela della propria necessità di formazione di autisti, possono operare una riduzione anche significativa dei costi. </a:t>
                      </a:r>
                      <a:endParaRPr lang="it-IT" sz="1200" b="0" kern="1200" dirty="0">
                        <a:solidFill>
                          <a:schemeClr val="dk1"/>
                        </a:solidFill>
                        <a:effectLst/>
                        <a:latin typeface="+mn-lt"/>
                        <a:ea typeface="+mn-ea"/>
                        <a:cs typeface="+mn-cs"/>
                      </a:endParaRPr>
                    </a:p>
                  </a:txBody>
                  <a:tcPr marL="68580" marR="68580" marT="0" marB="0" anchor="ctr">
                    <a:lnL w="31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2771866"/>
                  </a:ext>
                </a:extLst>
              </a:tr>
              <a:tr h="252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dirty="0">
                          <a:solidFill>
                            <a:srgbClr val="002060"/>
                          </a:solidFill>
                          <a:effectLst/>
                          <a:latin typeface="+mn-lt"/>
                          <a:ea typeface="+mn-ea"/>
                          <a:cs typeface="+mn-cs"/>
                        </a:rPr>
                        <a:t>10</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mn-lt"/>
                          <a:ea typeface="+mn-ea"/>
                          <a:cs typeface="+mn-cs"/>
                        </a:rPr>
                        <a:t>Introduzione nuove limitazioni neopatentati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«7-00110 </a:t>
                      </a:r>
                      <a:r>
                        <a:rPr lang="it-IT" sz="1000" b="1" i="1" kern="1200" dirty="0">
                          <a:solidFill>
                            <a:schemeClr val="tx1"/>
                          </a:solidFill>
                          <a:latin typeface="+mn-lt"/>
                          <a:ea typeface="+mn-ea"/>
                          <a:cs typeface="+mn-cs"/>
                        </a:rPr>
                        <a:t>IARIA</a:t>
                      </a:r>
                      <a:r>
                        <a:rPr lang="it-IT" sz="1000" b="0" i="1" kern="1200" dirty="0">
                          <a:solidFill>
                            <a:schemeClr val="tx1"/>
                          </a:solidFill>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algn="l" defTabSz="914400" rtl="0" eaLnBrk="1" latinLnBrk="0" hangingPunct="1"/>
                      <a:r>
                        <a:rPr lang="it-IT" sz="1200" b="0" kern="1200" dirty="0">
                          <a:solidFill>
                            <a:schemeClr val="dk1"/>
                          </a:solidFill>
                          <a:effectLst/>
                          <a:latin typeface="+mn-lt"/>
                          <a:ea typeface="+mn-ea"/>
                          <a:cs typeface="+mn-cs"/>
                        </a:rPr>
                        <a:t>Sul punto si rappresenta che nell’ambito del progetto di direttiva recante modifica alla direttiva 2006/126/CE vi sarà l’obbligo, per tutti gli Stati membri, di prevedere particolare disciplina per i neopatentati.</a:t>
                      </a:r>
                    </a:p>
                    <a:p>
                      <a:pPr marL="0" algn="l" defTabSz="914400" rtl="0" eaLnBrk="1" latinLnBrk="0" hangingPunct="1"/>
                      <a:r>
                        <a:rPr lang="it-IT" sz="1200" b="0" kern="1200" dirty="0">
                          <a:solidFill>
                            <a:schemeClr val="dk1"/>
                          </a:solidFill>
                          <a:effectLst/>
                          <a:latin typeface="+mn-lt"/>
                          <a:ea typeface="+mn-ea"/>
                          <a:cs typeface="+mn-cs"/>
                        </a:rPr>
                        <a:t>Nel testo diffuso il 1 marzo 2023, infatti, l’articolo 15, rubricato “Periodo di prova” dispone che: il titolare di una patente di guida rilasciata per la prima volta è considerato “conducente inesperto” ed è sottoposto ad un periodo di prova; la patente è contrassegnata da apposito codice UE; gli SM adottano per tali conducenti regola che impongono un tasso alcolemico non superiore a 0,00% ed un sistema di controlli e sanzioni atto a garantire l’efficacia di tale misura, possono altresì stabilire ulteriori disposizioni per i neopatentati, valide sul proprio territorio e finalizzate alla sicurezza stradale, ivi compresa una validità amministrativa ridotta.</a:t>
                      </a:r>
                    </a:p>
                    <a:p>
                      <a:pPr marL="0" algn="l" defTabSz="914400" rtl="0" eaLnBrk="1" latinLnBrk="0" hangingPunct="1"/>
                      <a:r>
                        <a:rPr lang="it-IT" sz="1200" b="0" kern="1200" dirty="0">
                          <a:solidFill>
                            <a:schemeClr val="dk1"/>
                          </a:solidFill>
                          <a:effectLst/>
                          <a:latin typeface="+mn-lt"/>
                          <a:ea typeface="+mn-ea"/>
                          <a:cs typeface="+mn-cs"/>
                        </a:rPr>
                        <a:t>E’ noto che l’ordinamento nazionale conosce già un regime amministrativo particolare per i neopatentati, che peraltro è anche oggetto del disegno di legge di modifica al codice della strada recentemente approvato dal Consiglio dei Ministri. Si ritiene quindi, che in sede di delega al recepimento della direttiva in fieri o nei lavori parlamentari utili all’adozione definitiva del predetto disegno di legge, il legislatore potrà indicare un quadro completo ed organico che potrà essere correttamente coordinato con il regime sanzionatorio.</a:t>
                      </a:r>
                    </a:p>
                  </a:txBody>
                  <a:tcPr marL="68580" marR="68580" marT="0" marB="0" anchor="ctr">
                    <a:lnL w="31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22202429"/>
                  </a:ext>
                </a:extLst>
              </a:tr>
            </a:tbl>
          </a:graphicData>
        </a:graphic>
      </p:graphicFrame>
    </p:spTree>
    <p:extLst>
      <p:ext uri="{BB962C8B-B14F-4D97-AF65-F5344CB8AC3E}">
        <p14:creationId xmlns:p14="http://schemas.microsoft.com/office/powerpoint/2010/main" val="1205150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Conducenti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ella 9">
            <a:extLst>
              <a:ext uri="{FF2B5EF4-FFF2-40B4-BE49-F238E27FC236}">
                <a16:creationId xmlns:a16="http://schemas.microsoft.com/office/drawing/2014/main" id="{7AC5AA9E-CC77-E5B2-3CCA-44D0D3CC9411}"/>
              </a:ext>
            </a:extLst>
          </p:cNvPr>
          <p:cNvGraphicFramePr>
            <a:graphicFrameLocks noGrp="1"/>
          </p:cNvGraphicFramePr>
          <p:nvPr>
            <p:extLst>
              <p:ext uri="{D42A27DB-BD31-4B8C-83A1-F6EECF244321}">
                <p14:modId xmlns:p14="http://schemas.microsoft.com/office/powerpoint/2010/main" val="1739244577"/>
              </p:ext>
            </p:extLst>
          </p:nvPr>
        </p:nvGraphicFramePr>
        <p:xfrm>
          <a:off x="157319" y="769287"/>
          <a:ext cx="11877362" cy="5951262"/>
        </p:xfrm>
        <a:graphic>
          <a:graphicData uri="http://schemas.openxmlformats.org/drawingml/2006/table">
            <a:tbl>
              <a:tblPr firstRow="1" bandRow="1">
                <a:tableStyleId>{69012ECD-51FC-41F1-AA8D-1B2483CD663E}</a:tableStyleId>
              </a:tblPr>
              <a:tblGrid>
                <a:gridCol w="729644">
                  <a:extLst>
                    <a:ext uri="{9D8B030D-6E8A-4147-A177-3AD203B41FA5}">
                      <a16:colId xmlns:a16="http://schemas.microsoft.com/office/drawing/2014/main" val="4024843478"/>
                    </a:ext>
                  </a:extLst>
                </a:gridCol>
                <a:gridCol w="2493235">
                  <a:extLst>
                    <a:ext uri="{9D8B030D-6E8A-4147-A177-3AD203B41FA5}">
                      <a16:colId xmlns:a16="http://schemas.microsoft.com/office/drawing/2014/main" val="2006426355"/>
                    </a:ext>
                  </a:extLst>
                </a:gridCol>
                <a:gridCol w="8654483">
                  <a:extLst>
                    <a:ext uri="{9D8B030D-6E8A-4147-A177-3AD203B41FA5}">
                      <a16:colId xmlns:a16="http://schemas.microsoft.com/office/drawing/2014/main" val="310471936"/>
                    </a:ext>
                  </a:extLst>
                </a:gridCol>
              </a:tblGrid>
              <a:tr h="388800">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270166"/>
                  </a:ext>
                </a:extLst>
              </a:tr>
              <a:tr h="26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11</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latin typeface="+mn-lt"/>
                          <a:ea typeface="+mn-ea"/>
                          <a:cs typeface="+mn-cs"/>
                        </a:rPr>
                        <a:t>Iniziative atte a superare problemi organizzativi e di carenza di personale e a smaltire il cronico arretrato</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a:t>
                      </a: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«7-00116 </a:t>
                      </a:r>
                      <a:r>
                        <a:rPr lang="it-IT" sz="1000" b="1" i="1" kern="1200" dirty="0">
                          <a:solidFill>
                            <a:schemeClr val="tx1"/>
                          </a:solidFill>
                          <a:effectLst/>
                          <a:latin typeface="+mn-lt"/>
                          <a:ea typeface="+mn-ea"/>
                          <a:cs typeface="+mn-cs"/>
                        </a:rPr>
                        <a:t>GHIRRA</a:t>
                      </a:r>
                      <a:r>
                        <a:rPr lang="it-IT" sz="1000" b="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«7-00104 </a:t>
                      </a:r>
                      <a:r>
                        <a:rPr lang="it-IT" sz="1000" b="1" i="1" kern="1200" dirty="0">
                          <a:solidFill>
                            <a:schemeClr val="tx1"/>
                          </a:solidFill>
                          <a:effectLst/>
                          <a:latin typeface="+mn-lt"/>
                          <a:ea typeface="+mn-ea"/>
                          <a:cs typeface="+mn-cs"/>
                        </a:rPr>
                        <a:t>MACCANTI</a:t>
                      </a:r>
                      <a:r>
                        <a:rPr lang="it-IT" sz="1000" b="0" i="1" kern="1200" dirty="0">
                          <a:solidFill>
                            <a:schemeClr val="tx1"/>
                          </a:solidFill>
                          <a:effectLst/>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algn="just" defTabSz="914400" rtl="0" eaLnBrk="1" latinLnBrk="0" hangingPunct="1">
                        <a:lnSpc>
                          <a:spcPct val="107000"/>
                        </a:lnSpc>
                        <a:spcAft>
                          <a:spcPts val="800"/>
                        </a:spcAft>
                      </a:pPr>
                      <a:r>
                        <a:rPr lang="it-IT" sz="1200" b="0" kern="1200" dirty="0">
                          <a:solidFill>
                            <a:schemeClr val="dk1"/>
                          </a:solidFill>
                          <a:effectLst/>
                          <a:latin typeface="+mn-lt"/>
                          <a:ea typeface="+mn-ea"/>
                          <a:cs typeface="+mn-cs"/>
                        </a:rPr>
                        <a:t>La DG non ha competenza e responsabilità in materia ma esprime parere funzionale assolutamente favorevole verso soluzioni che non impongano – come quella attuale – un ricorso ormai eccessivo e soverchiante alle residue risorse umane in servizio grazie al cui grande sforzo il livelli di servizio si mantengo stabili. L’utilizzo del personale, al quale non si può non essere grati per la grande disponibilità e senso di appartenenza dimostrati, sia in sede centrale che periferica, per ben oltre le 200 ore lavorative mensili non è però in grado di garantire resilienza e risposta ai picchi lavorativi adeguata.</a:t>
                      </a:r>
                    </a:p>
                    <a:p>
                      <a:pPr marL="0" algn="just" defTabSz="914400" rtl="0" eaLnBrk="1" latinLnBrk="0" hangingPunct="1">
                        <a:lnSpc>
                          <a:spcPct val="107000"/>
                        </a:lnSpc>
                        <a:spcAft>
                          <a:spcPts val="800"/>
                        </a:spcAft>
                      </a:pPr>
                      <a:r>
                        <a:rPr lang="it-IT" sz="1200" b="0" kern="1200" dirty="0">
                          <a:solidFill>
                            <a:schemeClr val="dk1"/>
                          </a:solidFill>
                          <a:effectLst/>
                          <a:latin typeface="+mn-lt"/>
                          <a:ea typeface="+mn-ea"/>
                          <a:cs typeface="+mn-cs"/>
                        </a:rPr>
                        <a:t>Molto si è già fatto per ottimizzare l’impiego delle scarse risorse umane disponibili: questa DG ha messo in campo un processo di reingegnerizzazione di tutti i procedimenti di competenza (riduzione dei quiz e dei tempi per il conseguimento degli esami di teoria, riconoscimento facciale dei candidati in sede di accesso all’aula e svolgimento dei quiz, ed altri progetti in itinere (</a:t>
                      </a:r>
                      <a:r>
                        <a:rPr lang="it-IT" sz="1200" b="0" kern="1200" dirty="0" err="1">
                          <a:solidFill>
                            <a:schemeClr val="dk1"/>
                          </a:solidFill>
                          <a:effectLst/>
                          <a:latin typeface="+mn-lt"/>
                          <a:ea typeface="+mn-ea"/>
                          <a:cs typeface="+mn-cs"/>
                        </a:rPr>
                        <a:t>ie</a:t>
                      </a:r>
                      <a:r>
                        <a:rPr lang="it-IT" sz="1200" b="0" kern="1200" dirty="0">
                          <a:solidFill>
                            <a:schemeClr val="dk1"/>
                          </a:solidFill>
                          <a:effectLst/>
                          <a:latin typeface="+mn-lt"/>
                          <a:ea typeface="+mn-ea"/>
                          <a:cs typeface="+mn-cs"/>
                        </a:rPr>
                        <a:t>. Prenotazioni telematiche delle prestazioni con supporto di un Centro Servizi) tutti preordinati a liberare risorse da destinare alle attività dove si registra un più significativo arretrato nell’erogazione del servizio. </a:t>
                      </a:r>
                    </a:p>
                    <a:p>
                      <a:pPr marL="0" algn="just" defTabSz="914400" rtl="0" eaLnBrk="1" latinLnBrk="0" hangingPunct="1">
                        <a:lnSpc>
                          <a:spcPct val="107000"/>
                        </a:lnSpc>
                        <a:spcAft>
                          <a:spcPts val="800"/>
                        </a:spcAft>
                      </a:pPr>
                      <a:r>
                        <a:rPr lang="it-IT" sz="1200" b="0" kern="1200" dirty="0">
                          <a:solidFill>
                            <a:schemeClr val="dk1"/>
                          </a:solidFill>
                          <a:effectLst/>
                          <a:latin typeface="+mn-lt"/>
                          <a:ea typeface="+mn-ea"/>
                          <a:cs typeface="+mn-cs"/>
                        </a:rPr>
                        <a:t>Il monitoraggio sulla prima attuazione di tali misure registra che i provvedimenti di natura tecnologica e organizzativa adottati hanno già stabilizzato i tempi di attesa e, quindi i livelli di servizio, per un valore medio di circa 90 giorni, arrestando l’accumulo di ulteriore arretrato. </a:t>
                      </a:r>
                      <a:r>
                        <a:rPr lang="it-IT" sz="1200" b="1" kern="1200" dirty="0">
                          <a:solidFill>
                            <a:schemeClr val="dk1"/>
                          </a:solidFill>
                          <a:effectLst/>
                          <a:latin typeface="+mn-lt"/>
                          <a:ea typeface="+mn-ea"/>
                          <a:cs typeface="+mn-cs"/>
                        </a:rPr>
                        <a:t>Un innesto significativo e continuativo di nuovo personale è però, alla stato, imprescindibile. Parere favorevole nel senso sopra segnalato</a:t>
                      </a:r>
                      <a:r>
                        <a:rPr lang="it-IT" sz="1200" b="0" kern="1200" dirty="0">
                          <a:solidFill>
                            <a:schemeClr val="dk1"/>
                          </a:solidFill>
                          <a:effectLst/>
                          <a:latin typeface="+mn-lt"/>
                          <a:ea typeface="+mn-ea"/>
                          <a:cs typeface="+mn-cs"/>
                        </a:rPr>
                        <a:t>.</a:t>
                      </a:r>
                    </a:p>
                  </a:txBody>
                  <a:tcPr marL="68580" marR="68580" marT="0" marB="0" anchor="ctr">
                    <a:lnL w="31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997745155"/>
                  </a:ext>
                </a:extLst>
              </a:tr>
              <a:tr h="26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12</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a:t>Previsione di una proroga per l’utilizzo di personale qualificato come esaminatore ausiliario al fine di ridurre l’arretrato registrato per le abilitazioni alla guida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a:t>
                      </a: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endParaRPr lang="it-IT" sz="1000" b="0" i="1" kern="1200" dirty="0">
                        <a:solidFill>
                          <a:schemeClr val="dk1"/>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it-IT" sz="1200" b="0" kern="1200" dirty="0">
                          <a:solidFill>
                            <a:schemeClr val="dk1"/>
                          </a:solidFill>
                          <a:effectLst/>
                          <a:latin typeface="+mn-lt"/>
                          <a:ea typeface="+mn-ea"/>
                          <a:cs typeface="+mn-cs"/>
                        </a:rPr>
                        <a:t>La misura è attualmente prorogata per tutto l’anno 2023. Nessuna contrarietà ad una ulteriore proroga. </a:t>
                      </a:r>
                    </a:p>
                  </a:txBody>
                  <a:tcPr marL="68580" marR="68580" marT="0" marB="0" anchor="ctr">
                    <a:lnL w="3175" cap="flat" cmpd="sng" algn="ctr">
                      <a:solidFill>
                        <a:schemeClr val="accent1"/>
                      </a:solidFill>
                      <a:prstDash val="solid"/>
                      <a:round/>
                      <a:headEnd type="none" w="med" len="med"/>
                      <a:tailEnd type="none" w="med" len="med"/>
                    </a:lnL>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651977761"/>
                  </a:ext>
                </a:extLst>
              </a:tr>
            </a:tbl>
          </a:graphicData>
        </a:graphic>
      </p:graphicFrame>
    </p:spTree>
    <p:extLst>
      <p:ext uri="{BB962C8B-B14F-4D97-AF65-F5344CB8AC3E}">
        <p14:creationId xmlns:p14="http://schemas.microsoft.com/office/powerpoint/2010/main" val="341146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a:extLst>
              <a:ext uri="{FF2B5EF4-FFF2-40B4-BE49-F238E27FC236}">
                <a16:creationId xmlns:a16="http://schemas.microsoft.com/office/drawing/2014/main" id="{C97E4084-744D-D789-EDF6-F6921E8C4D97}"/>
              </a:ext>
            </a:extLst>
          </p:cNvPr>
          <p:cNvGraphicFramePr>
            <a:graphicFrameLocks noGrp="1"/>
          </p:cNvGraphicFramePr>
          <p:nvPr>
            <p:extLst>
              <p:ext uri="{D42A27DB-BD31-4B8C-83A1-F6EECF244321}">
                <p14:modId xmlns:p14="http://schemas.microsoft.com/office/powerpoint/2010/main" val="3169239058"/>
              </p:ext>
            </p:extLst>
          </p:nvPr>
        </p:nvGraphicFramePr>
        <p:xfrm>
          <a:off x="157319" y="769286"/>
          <a:ext cx="11877362" cy="5692592"/>
        </p:xfrm>
        <a:graphic>
          <a:graphicData uri="http://schemas.openxmlformats.org/drawingml/2006/table">
            <a:tbl>
              <a:tblPr firstRow="1" bandRow="1">
                <a:tableStyleId>{69012ECD-51FC-41F1-AA8D-1B2483CD663E}</a:tableStyleId>
              </a:tblPr>
              <a:tblGrid>
                <a:gridCol w="729644">
                  <a:extLst>
                    <a:ext uri="{9D8B030D-6E8A-4147-A177-3AD203B41FA5}">
                      <a16:colId xmlns:a16="http://schemas.microsoft.com/office/drawing/2014/main" val="4024843478"/>
                    </a:ext>
                  </a:extLst>
                </a:gridCol>
                <a:gridCol w="2570940">
                  <a:extLst>
                    <a:ext uri="{9D8B030D-6E8A-4147-A177-3AD203B41FA5}">
                      <a16:colId xmlns:a16="http://schemas.microsoft.com/office/drawing/2014/main" val="2006426355"/>
                    </a:ext>
                  </a:extLst>
                </a:gridCol>
                <a:gridCol w="8576778">
                  <a:extLst>
                    <a:ext uri="{9D8B030D-6E8A-4147-A177-3AD203B41FA5}">
                      <a16:colId xmlns:a16="http://schemas.microsoft.com/office/drawing/2014/main" val="310471936"/>
                    </a:ext>
                  </a:extLst>
                </a:gridCol>
              </a:tblGrid>
              <a:tr h="388800">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270166"/>
                  </a:ext>
                </a:extLst>
              </a:tr>
              <a:tr h="16358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rPr>
                        <a:t>01</a:t>
                      </a:r>
                      <a:endParaRPr lang="it-IT" sz="1200" b="1" kern="1200">
                        <a:solidFill>
                          <a:srgbClr val="002060"/>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just"/>
                      <a:r>
                        <a:rPr lang="it-IT" sz="1200" b="1" dirty="0"/>
                        <a:t>Circolazione con fotocopia autenticata DU per i veicoli in leasing</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i="1" u="none" strike="noStrike" kern="1200" baseline="0" dirty="0">
                          <a:solidFill>
                            <a:schemeClr val="tx1"/>
                          </a:solidFill>
                          <a:latin typeface="+mn-lt"/>
                          <a:ea typeface="+mn-ea"/>
                          <a:cs typeface="+mn-cs"/>
                        </a:rPr>
                        <a:t>«</a:t>
                      </a:r>
                      <a:r>
                        <a:rPr lang="it-IT" sz="1000" b="0" i="1" u="none" strike="noStrike" kern="1200" baseline="0" dirty="0">
                          <a:solidFill>
                            <a:schemeClr val="tx1"/>
                          </a:solidFill>
                          <a:latin typeface="+mn-lt"/>
                          <a:ea typeface="+mn-ea"/>
                          <a:cs typeface="+mn-cs"/>
                        </a:rPr>
                        <a:t>7-00103 </a:t>
                      </a:r>
                      <a:r>
                        <a:rPr lang="it-IT" sz="1000" b="1" i="1" u="none" strike="noStrike" kern="1200" baseline="0" dirty="0">
                          <a:solidFill>
                            <a:schemeClr val="tx1"/>
                          </a:solidFill>
                          <a:latin typeface="+mn-lt"/>
                          <a:ea typeface="+mn-ea"/>
                          <a:cs typeface="+mn-cs"/>
                        </a:rPr>
                        <a:t>PASTORELLA</a:t>
                      </a:r>
                      <a:r>
                        <a:rPr lang="it-IT" sz="1000" b="0" i="1" u="none" strike="noStrike" kern="1200" baseline="0" dirty="0">
                          <a:solidFill>
                            <a:schemeClr val="tx1"/>
                          </a:solidFill>
                          <a:latin typeface="+mn-lt"/>
                          <a:ea typeface="+mn-ea"/>
                          <a:cs typeface="+mn-cs"/>
                        </a:rPr>
                        <a:t>»</a:t>
                      </a:r>
                    </a:p>
                    <a:p>
                      <a:pPr algn="just"/>
                      <a:endParaRPr lang="it-IT" sz="1200" b="1" dirty="0"/>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lang="it-IT" sz="1200" dirty="0"/>
                        <a:t>Il Documento Unico è una «carta di circolazione» che contiene i dati di circolazione e di proprietà dei veicoli a motore e dei rimorchi registrati. </a:t>
                      </a:r>
                      <a:r>
                        <a:rPr lang="it-IT" sz="1200" b="1" dirty="0"/>
                        <a:t>L’art. 180, comma 4 del </a:t>
                      </a:r>
                      <a:r>
                        <a:rPr lang="it-IT" sz="1200" b="1" dirty="0" err="1"/>
                        <a:t>C.d.S</a:t>
                      </a:r>
                      <a:r>
                        <a:rPr lang="it-IT" sz="1200" b="1" dirty="0"/>
                        <a:t>, che dispone che la </a:t>
                      </a:r>
                      <a:r>
                        <a:rPr lang="it-IT" sz="1200" b="1" dirty="0" err="1"/>
                        <a:t>CdC</a:t>
                      </a:r>
                      <a:r>
                        <a:rPr lang="it-IT" sz="1200" b="1" dirty="0"/>
                        <a:t> possa essere sostituita da fotocopia autenticata, sia applicabile pienamente anche al DU</a:t>
                      </a:r>
                      <a:r>
                        <a:rPr lang="it-IT" sz="1200" dirty="0"/>
                        <a:t>. </a:t>
                      </a:r>
                      <a:r>
                        <a:rPr lang="it-IT" sz="1200" b="1" dirty="0"/>
                        <a:t>In merito, la DG MOT ha fornito chiarimenti per uniformare i controlli della Polizia Stradale in tutto il Paese</a:t>
                      </a:r>
                      <a:r>
                        <a:rPr lang="it-IT" sz="1200" dirty="0"/>
                        <a:t>. </a:t>
                      </a:r>
                    </a:p>
                    <a:p>
                      <a:r>
                        <a:rPr lang="it-IT" sz="1200" dirty="0"/>
                        <a:t>Per quanto riguarda l'uso di una fotocopia autenticata della </a:t>
                      </a:r>
                      <a:r>
                        <a:rPr lang="it-IT" sz="1200" dirty="0" err="1"/>
                        <a:t>CdC</a:t>
                      </a:r>
                      <a:r>
                        <a:rPr lang="it-IT" sz="1200" dirty="0"/>
                        <a:t> </a:t>
                      </a:r>
                      <a:r>
                        <a:rPr lang="it-IT" sz="1200" b="1" dirty="0"/>
                        <a:t>al di fuori del territorio nazionale</a:t>
                      </a:r>
                      <a:r>
                        <a:rPr lang="it-IT" sz="1200" dirty="0"/>
                        <a:t>, sarebbe invece necessario attivare procedure per proporre </a:t>
                      </a:r>
                      <a:r>
                        <a:rPr lang="it-IT" sz="1200" b="1" dirty="0"/>
                        <a:t>emendamenti alle disposizioni esistenti a livello internazionale, il che sarebbe una procedura complessa e dai risultati incerti.</a:t>
                      </a:r>
                    </a:p>
                  </a:txBody>
                  <a:tcPr marL="121706" marR="121706" anchor="ctr">
                    <a:lnL w="31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88446235"/>
                  </a:ext>
                </a:extLst>
              </a:tr>
              <a:tr h="1925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rPr>
                        <a:t>02</a:t>
                      </a:r>
                      <a:endParaRPr lang="it-IT" sz="1200" b="1" kern="1200">
                        <a:solidFill>
                          <a:srgbClr val="002060"/>
                        </a:solidFill>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rPr>
                        <a:t>Riorganizzazione del comparto, valutando l’adozione di iniziative per ricondurre sotto un'unica agenzia la custodia delle informazioni e il rilascio del DU di autoveicoli, motoveicoli e rimorchi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kern="1200" dirty="0">
                          <a:solidFill>
                            <a:schemeClr val="dk1"/>
                          </a:solidFill>
                          <a:latin typeface="+mn-lt"/>
                          <a:ea typeface="+mn-ea"/>
                          <a:cs typeface="+mn-cs"/>
                        </a:rPr>
                        <a:t>«</a:t>
                      </a:r>
                      <a:r>
                        <a:rPr lang="it-IT" sz="1000" b="0" i="1" u="none" strike="noStrike" kern="1200" baseline="0" dirty="0">
                          <a:solidFill>
                            <a:schemeClr val="tx1"/>
                          </a:solidFill>
                          <a:latin typeface="+mn-lt"/>
                          <a:ea typeface="+mn-ea"/>
                          <a:cs typeface="+mn-cs"/>
                        </a:rPr>
                        <a:t>7-00103 </a:t>
                      </a:r>
                      <a:r>
                        <a:rPr lang="it-IT" sz="1000" b="1" i="1" u="none" strike="noStrike" kern="1200" baseline="0" dirty="0">
                          <a:solidFill>
                            <a:schemeClr val="tx1"/>
                          </a:solidFill>
                          <a:latin typeface="+mn-lt"/>
                          <a:ea typeface="+mn-ea"/>
                          <a:cs typeface="+mn-cs"/>
                        </a:rPr>
                        <a:t>PASTORELLA</a:t>
                      </a:r>
                      <a:r>
                        <a:rPr lang="it-IT" sz="1000" b="0" i="1" kern="1200" dirty="0">
                          <a:solidFill>
                            <a:schemeClr val="dk1"/>
                          </a:solidFill>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algn="just"/>
                      <a:r>
                        <a:rPr lang="it-IT" sz="1200" kern="1200" dirty="0">
                          <a:solidFill>
                            <a:schemeClr val="tx1"/>
                          </a:solidFill>
                          <a:latin typeface="+mn-lt"/>
                          <a:ea typeface="+mn-ea"/>
                          <a:cs typeface="+mn-cs"/>
                        </a:rPr>
                        <a:t>L’ACI è istituzionalmente preposto alla gestione del PRA in forza del regio decreto-legge n. 436/1927 e i relativi costi di gestione non gravano sul bilancio dello Stato.</a:t>
                      </a:r>
                    </a:p>
                    <a:p>
                      <a:pPr algn="just"/>
                      <a:r>
                        <a:rPr lang="it-IT" sz="1200" kern="1200" dirty="0">
                          <a:solidFill>
                            <a:schemeClr val="tx1"/>
                          </a:solidFill>
                          <a:latin typeface="+mn-lt"/>
                          <a:ea typeface="+mn-ea"/>
                          <a:cs typeface="+mn-cs"/>
                        </a:rPr>
                        <a:t>Ogni considerazione in tema di “agenzia unica” non può quindi prescindere dall’osservazione preliminare che la sua istituzione imporrebbe l’adozione di disposizioni di rango primario e che, </a:t>
                      </a:r>
                      <a:r>
                        <a:rPr lang="it-IT" sz="1200" b="1" kern="1200" dirty="0">
                          <a:solidFill>
                            <a:schemeClr val="tx1"/>
                          </a:solidFill>
                          <a:latin typeface="+mn-lt"/>
                          <a:ea typeface="+mn-ea"/>
                          <a:cs typeface="+mn-cs"/>
                        </a:rPr>
                        <a:t>tutti i costi di gestione del PRA verrebbero trasferiti sul nuovo ente</a:t>
                      </a:r>
                      <a:r>
                        <a:rPr lang="it-IT" sz="1200" kern="1200" dirty="0">
                          <a:solidFill>
                            <a:schemeClr val="tx1"/>
                          </a:solidFill>
                          <a:latin typeface="+mn-lt"/>
                          <a:ea typeface="+mn-ea"/>
                          <a:cs typeface="+mn-cs"/>
                        </a:rPr>
                        <a:t>, in quanto in capo allo stesso verrebbero a sommarsi sia le competenze di motorizzazione sia le competenze PRA.</a:t>
                      </a:r>
                    </a:p>
                    <a:p>
                      <a:pPr algn="just"/>
                      <a:r>
                        <a:rPr lang="it-IT" sz="1200" b="1" kern="1200" dirty="0">
                          <a:solidFill>
                            <a:schemeClr val="tx1"/>
                          </a:solidFill>
                          <a:latin typeface="+mn-lt"/>
                          <a:ea typeface="+mn-ea"/>
                          <a:cs typeface="+mn-cs"/>
                        </a:rPr>
                        <a:t>L’esperienza maturata nella attuazione della riforma in materia di documento unico mostra come il modello della cooperazione applicativa MIT/ACI, pur lasciando sostanzialmente inalterati i costi di gestione per entrambe le Amministrazioni, sia altamente efficace</a:t>
                      </a:r>
                      <a:r>
                        <a:rPr lang="it-IT" sz="1200" kern="1200" dirty="0">
                          <a:solidFill>
                            <a:schemeClr val="tx1"/>
                          </a:solidFill>
                          <a:latin typeface="+mn-lt"/>
                          <a:ea typeface="+mn-ea"/>
                          <a:cs typeface="+mn-cs"/>
                        </a:rPr>
                        <a:t> (42.000 documenti unici al giorno, con picchi fino a 57.000).</a:t>
                      </a:r>
                    </a:p>
                    <a:p>
                      <a:pPr algn="just"/>
                      <a:r>
                        <a:rPr lang="it-IT" sz="1200" kern="1200" dirty="0">
                          <a:solidFill>
                            <a:schemeClr val="tx1"/>
                          </a:solidFill>
                          <a:latin typeface="+mn-lt"/>
                          <a:ea typeface="+mn-ea"/>
                          <a:cs typeface="+mn-cs"/>
                        </a:rPr>
                        <a:t>Ogni diversa soluzione organizzativa, del resto, </a:t>
                      </a:r>
                      <a:r>
                        <a:rPr lang="it-IT" sz="1200" b="1" kern="1200" dirty="0">
                          <a:solidFill>
                            <a:schemeClr val="tx1"/>
                          </a:solidFill>
                          <a:latin typeface="+mn-lt"/>
                          <a:ea typeface="+mn-ea"/>
                          <a:cs typeface="+mn-cs"/>
                        </a:rPr>
                        <a:t>non produrrebbe</a:t>
                      </a:r>
                      <a:r>
                        <a:rPr lang="it-IT" sz="1200" kern="1200" dirty="0">
                          <a:solidFill>
                            <a:schemeClr val="tx1"/>
                          </a:solidFill>
                          <a:latin typeface="+mn-lt"/>
                          <a:ea typeface="+mn-ea"/>
                          <a:cs typeface="+mn-cs"/>
                        </a:rPr>
                        <a:t>, di per sé, risparmi per l’utenza, tantomeno “</a:t>
                      </a:r>
                      <a:r>
                        <a:rPr lang="it-IT" sz="1200" b="1" kern="1200" dirty="0">
                          <a:solidFill>
                            <a:schemeClr val="tx1"/>
                          </a:solidFill>
                          <a:latin typeface="+mn-lt"/>
                          <a:ea typeface="+mn-ea"/>
                          <a:cs typeface="+mn-cs"/>
                        </a:rPr>
                        <a:t>risparmi significativi</a:t>
                      </a:r>
                      <a:r>
                        <a:rPr lang="it-IT" sz="1200" kern="1200" dirty="0">
                          <a:solidFill>
                            <a:schemeClr val="tx1"/>
                          </a:solidFill>
                          <a:latin typeface="+mn-lt"/>
                          <a:ea typeface="+mn-ea"/>
                          <a:cs typeface="+mn-cs"/>
                        </a:rPr>
                        <a:t>”, in ragione della circostanza che </a:t>
                      </a:r>
                      <a:r>
                        <a:rPr lang="it-IT" sz="1200" b="1" kern="1200" dirty="0">
                          <a:solidFill>
                            <a:schemeClr val="tx1"/>
                          </a:solidFill>
                          <a:latin typeface="+mn-lt"/>
                          <a:ea typeface="+mn-ea"/>
                          <a:cs typeface="+mn-cs"/>
                        </a:rPr>
                        <a:t>più del 90% dei costi che gravano sull’utenza derivano dall’IPT e dalle imposte di bollo.</a:t>
                      </a:r>
                    </a:p>
                  </a:txBody>
                  <a:tcPr marL="121706" marR="121706" anchor="ctr">
                    <a:lnL w="3175"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742771866"/>
                  </a:ext>
                </a:extLst>
              </a:tr>
              <a:tr h="1742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rPr>
                        <a:t>03</a:t>
                      </a:r>
                      <a:endParaRPr lang="it-IT" sz="1200" b="1" kern="1200">
                        <a:solidFill>
                          <a:srgbClr val="002060"/>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r>
                        <a:rPr lang="it-IT" sz="1200" b="1" dirty="0"/>
                        <a:t>Semplificazione della procedura di nazionalizzazione dei veicoli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i="1" kern="1200" dirty="0">
                          <a:solidFill>
                            <a:schemeClr val="dk1"/>
                          </a:solidFill>
                          <a:latin typeface="+mn-lt"/>
                          <a:ea typeface="+mn-ea"/>
                          <a:cs typeface="+mn-cs"/>
                        </a:rPr>
                        <a:t>«</a:t>
                      </a:r>
                      <a:r>
                        <a:rPr lang="it-IT" sz="1000" b="0" i="1" u="none" strike="noStrike" kern="1200" baseline="0" dirty="0">
                          <a:solidFill>
                            <a:schemeClr val="tx1"/>
                          </a:solidFill>
                          <a:latin typeface="+mn-lt"/>
                          <a:ea typeface="+mn-ea"/>
                          <a:cs typeface="+mn-cs"/>
                        </a:rPr>
                        <a:t>7-00103 </a:t>
                      </a:r>
                      <a:r>
                        <a:rPr lang="it-IT" sz="1000" b="1" i="1" u="none" strike="noStrike" kern="1200" baseline="0" dirty="0">
                          <a:solidFill>
                            <a:schemeClr val="tx1"/>
                          </a:solidFill>
                          <a:latin typeface="+mn-lt"/>
                          <a:ea typeface="+mn-ea"/>
                          <a:cs typeface="+mn-cs"/>
                        </a:rPr>
                        <a:t>PASTORELLA</a:t>
                      </a:r>
                      <a:r>
                        <a:rPr lang="it-IT" sz="1000" b="0" i="1" kern="1200" dirty="0">
                          <a:solidFill>
                            <a:schemeClr val="dk1"/>
                          </a:solidFill>
                          <a:latin typeface="+mn-lt"/>
                          <a:ea typeface="+mn-ea"/>
                          <a:cs typeface="+mn-cs"/>
                        </a:rPr>
                        <a:t>»</a:t>
                      </a:r>
                    </a:p>
                    <a:p>
                      <a:endParaRPr lang="it-IT" sz="1200" b="1" dirty="0"/>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pPr marL="0" algn="l" defTabSz="914400" rtl="0" eaLnBrk="1" latinLnBrk="0" hangingPunct="1"/>
                      <a:r>
                        <a:rPr lang="it-IT" sz="1200" kern="1200" dirty="0">
                          <a:solidFill>
                            <a:schemeClr val="tx1"/>
                          </a:solidFill>
                          <a:latin typeface="+mn-lt"/>
                          <a:ea typeface="+mn-ea"/>
                          <a:cs typeface="+mn-cs"/>
                        </a:rPr>
                        <a:t>Le disposizioni contenute negli artt. 93-bis, comma 2, e 94, comma 4-ter, C.d.S., in forza dei quali i veicoli nella disponibilità di persone fisiche o giuridiche residenti o aventi sede in Italia, immatricolati all’estero ed intestati a soggetti non coincidenti con gli utilizzatori degli stessi, debbono essere registrati in apposito elenco tenuto dal PRA (cd. REVE) quando la disponibilità stessa superi i 30 giorni, anche non continuativi, nell’anno solare. </a:t>
                      </a:r>
                      <a:r>
                        <a:rPr lang="it-IT" sz="1200" b="1" kern="1200" dirty="0">
                          <a:solidFill>
                            <a:schemeClr val="tx1"/>
                          </a:solidFill>
                          <a:latin typeface="+mn-lt"/>
                          <a:ea typeface="+mn-ea"/>
                          <a:cs typeface="+mn-cs"/>
                        </a:rPr>
                        <a:t>Nei casi contemplati, l’obbligo di iscrizione al REVE sostituisce dunque l’obbligo di nazionalizzare il veicolo.</a:t>
                      </a:r>
                    </a:p>
                    <a:p>
                      <a:pPr marL="0" algn="l" defTabSz="914400" rtl="0" eaLnBrk="1" latinLnBrk="0" hangingPunct="1"/>
                      <a:r>
                        <a:rPr lang="it-IT" sz="1200" kern="1200" dirty="0">
                          <a:solidFill>
                            <a:schemeClr val="tx1"/>
                          </a:solidFill>
                          <a:latin typeface="+mn-lt"/>
                          <a:ea typeface="+mn-ea"/>
                          <a:cs typeface="+mn-cs"/>
                        </a:rPr>
                        <a:t>La procedura di nazionalizzazione, richiede la verifica  di una </a:t>
                      </a:r>
                      <a:r>
                        <a:rPr lang="it-IT" sz="1200" b="1" kern="1200" dirty="0">
                          <a:solidFill>
                            <a:schemeClr val="tx1"/>
                          </a:solidFill>
                          <a:latin typeface="+mn-lt"/>
                          <a:ea typeface="+mn-ea"/>
                          <a:cs typeface="+mn-cs"/>
                        </a:rPr>
                        <a:t>serie di presupposti di natura tecnica e giuridico amministrativa, occorre infatti accertare la necessità di sottoporre il veicolo a visita e prova</a:t>
                      </a:r>
                      <a:r>
                        <a:rPr lang="it-IT" sz="1200" kern="1200" dirty="0">
                          <a:solidFill>
                            <a:schemeClr val="tx1"/>
                          </a:solidFill>
                          <a:latin typeface="+mn-lt"/>
                          <a:ea typeface="+mn-ea"/>
                          <a:cs typeface="+mn-cs"/>
                        </a:rPr>
                        <a:t>. Gli UMC debbono inoltre attendere che </a:t>
                      </a:r>
                      <a:r>
                        <a:rPr lang="it-IT" sz="1200" b="1" kern="1200" dirty="0">
                          <a:solidFill>
                            <a:schemeClr val="tx1"/>
                          </a:solidFill>
                          <a:latin typeface="+mn-lt"/>
                          <a:ea typeface="+mn-ea"/>
                          <a:cs typeface="+mn-cs"/>
                        </a:rPr>
                        <a:t>l’Agenzia delle Entrate </a:t>
                      </a:r>
                      <a:r>
                        <a:rPr lang="it-IT" sz="1200" kern="1200" dirty="0">
                          <a:solidFill>
                            <a:schemeClr val="tx1"/>
                          </a:solidFill>
                          <a:latin typeface="+mn-lt"/>
                          <a:ea typeface="+mn-ea"/>
                          <a:cs typeface="+mn-cs"/>
                        </a:rPr>
                        <a:t>accerti l’avvenuto assolvimento degli eventuali obblighi IVA nonché verificare, attraverso la banca dati </a:t>
                      </a:r>
                      <a:r>
                        <a:rPr lang="it-IT" sz="1200" b="1" kern="1200" dirty="0">
                          <a:solidFill>
                            <a:schemeClr val="tx1"/>
                          </a:solidFill>
                          <a:latin typeface="+mn-lt"/>
                          <a:ea typeface="+mn-ea"/>
                          <a:cs typeface="+mn-cs"/>
                        </a:rPr>
                        <a:t>SIS II e per il tramite del Ministero dell’Interno, che i veicoli non risultino segnalati quali oggetto di furto o di appropriazione indebit</a:t>
                      </a:r>
                      <a:r>
                        <a:rPr lang="it-IT" sz="1200" kern="1200" dirty="0">
                          <a:solidFill>
                            <a:schemeClr val="tx1"/>
                          </a:solidFill>
                          <a:latin typeface="+mn-lt"/>
                          <a:ea typeface="+mn-ea"/>
                          <a:cs typeface="+mn-cs"/>
                        </a:rPr>
                        <a:t>a.</a:t>
                      </a:r>
                    </a:p>
                  </a:txBody>
                  <a:tcPr marL="121706" marR="121706" anchor="ctr">
                    <a:lnL w="3175"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278126371"/>
                  </a:ext>
                </a:extLst>
              </a:tr>
            </a:tbl>
          </a:graphicData>
        </a:graphic>
      </p:graphicFrame>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Documento Unico e Nazionalizzazioni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73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Altri ambiti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ella 9">
            <a:extLst>
              <a:ext uri="{FF2B5EF4-FFF2-40B4-BE49-F238E27FC236}">
                <a16:creationId xmlns:a16="http://schemas.microsoft.com/office/drawing/2014/main" id="{07CE0801-0DD8-4509-4222-A9B7560E946C}"/>
              </a:ext>
            </a:extLst>
          </p:cNvPr>
          <p:cNvGraphicFramePr>
            <a:graphicFrameLocks noGrp="1"/>
          </p:cNvGraphicFramePr>
          <p:nvPr>
            <p:extLst>
              <p:ext uri="{D42A27DB-BD31-4B8C-83A1-F6EECF244321}">
                <p14:modId xmlns:p14="http://schemas.microsoft.com/office/powerpoint/2010/main" val="413846947"/>
              </p:ext>
            </p:extLst>
          </p:nvPr>
        </p:nvGraphicFramePr>
        <p:xfrm>
          <a:off x="157320" y="769286"/>
          <a:ext cx="11880000" cy="5680800"/>
        </p:xfrm>
        <a:graphic>
          <a:graphicData uri="http://schemas.openxmlformats.org/drawingml/2006/table">
            <a:tbl>
              <a:tblPr firstRow="1" bandRow="1">
                <a:tableStyleId>{69012ECD-51FC-41F1-AA8D-1B2483CD663E}</a:tableStyleId>
              </a:tblPr>
              <a:tblGrid>
                <a:gridCol w="730800">
                  <a:extLst>
                    <a:ext uri="{9D8B030D-6E8A-4147-A177-3AD203B41FA5}">
                      <a16:colId xmlns:a16="http://schemas.microsoft.com/office/drawing/2014/main" val="551136569"/>
                    </a:ext>
                  </a:extLst>
                </a:gridCol>
                <a:gridCol w="4484544">
                  <a:extLst>
                    <a:ext uri="{9D8B030D-6E8A-4147-A177-3AD203B41FA5}">
                      <a16:colId xmlns:a16="http://schemas.microsoft.com/office/drawing/2014/main" val="2006426355"/>
                    </a:ext>
                  </a:extLst>
                </a:gridCol>
                <a:gridCol w="6664656">
                  <a:extLst>
                    <a:ext uri="{9D8B030D-6E8A-4147-A177-3AD203B41FA5}">
                      <a16:colId xmlns:a16="http://schemas.microsoft.com/office/drawing/2014/main" val="71563513"/>
                    </a:ext>
                  </a:extLst>
                </a:gridCol>
              </a:tblGrid>
              <a:tr h="388800">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377270166"/>
                  </a:ext>
                </a:extLst>
              </a:tr>
              <a:tr h="26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01</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Avvio di concorsi volti all’incremento delle assunzioni prevedendo di attingere anche da graduatorie di altre amministrazioni e ricorso a personale qualificato proveniente da altre istituzioni</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«7-00116 </a:t>
                      </a:r>
                      <a:r>
                        <a:rPr lang="it-IT" sz="1000" b="1" i="1" kern="1200" dirty="0">
                          <a:solidFill>
                            <a:schemeClr val="tx1"/>
                          </a:solidFill>
                          <a:effectLst/>
                          <a:latin typeface="+mn-lt"/>
                          <a:ea typeface="+mn-ea"/>
                          <a:cs typeface="+mn-cs"/>
                        </a:rPr>
                        <a:t>GHIRRA</a:t>
                      </a:r>
                      <a:r>
                        <a:rPr lang="it-IT" sz="1000" b="0" i="1" kern="120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«7-00104 </a:t>
                      </a:r>
                      <a:r>
                        <a:rPr lang="it-IT" sz="1000" b="1" i="1" kern="1200" dirty="0">
                          <a:solidFill>
                            <a:schemeClr val="tx1"/>
                          </a:solidFill>
                          <a:effectLst/>
                          <a:latin typeface="+mn-lt"/>
                          <a:ea typeface="+mn-ea"/>
                          <a:cs typeface="+mn-cs"/>
                        </a:rPr>
                        <a:t>MACCANTI</a:t>
                      </a:r>
                      <a:r>
                        <a:rPr lang="it-IT" sz="1000" b="0" i="1" kern="120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endParaRPr lang="it-IT" sz="1000" b="0" i="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a:t>
                      </a: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endParaRPr lang="it-IT" sz="1000" b="0" i="1"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«7-00110 </a:t>
                      </a:r>
                      <a:r>
                        <a:rPr lang="it-IT" sz="1000" b="1" i="1" kern="1200" dirty="0">
                          <a:solidFill>
                            <a:schemeClr val="tx1"/>
                          </a:solidFill>
                          <a:latin typeface="+mn-lt"/>
                          <a:ea typeface="+mn-ea"/>
                          <a:cs typeface="+mn-cs"/>
                        </a:rPr>
                        <a:t>IARIA</a:t>
                      </a:r>
                      <a:r>
                        <a:rPr lang="it-IT" sz="1000" b="0" i="1" kern="1200" dirty="0">
                          <a:solidFill>
                            <a:schemeClr val="tx1"/>
                          </a:solidFill>
                          <a:latin typeface="+mn-lt"/>
                          <a:ea typeface="+mn-ea"/>
                          <a:cs typeface="+mn-cs"/>
                        </a:rPr>
                        <a:t>»</a:t>
                      </a:r>
                      <a:endParaRPr lang="it-IT" sz="1000" b="0" i="1"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000" b="1" i="1" kern="1200" dirty="0">
                        <a:solidFill>
                          <a:schemeClr val="dk1"/>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dk1"/>
                          </a:solidFill>
                          <a:effectLst/>
                        </a:rPr>
                        <a:t>Pur non avendo competenza sul tema dell’arruolamento del personale (quanto alla possibilità di utilizzare graduatorie provenienti da altri enti pubblici) questa Direzione, sotto il profilo funzionale, esprime parere decisamente favorevole.</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dk1"/>
                          </a:solidFill>
                          <a:effectLst/>
                        </a:rPr>
                        <a:t>Va tuttavia ricordato che, ai sensi degli articoli 81 e 121 CDS, </a:t>
                      </a:r>
                      <a:r>
                        <a:rPr lang="it-IT" sz="1200" b="1" kern="1200" dirty="0">
                          <a:solidFill>
                            <a:schemeClr val="dk1"/>
                          </a:solidFill>
                          <a:effectLst/>
                        </a:rPr>
                        <a:t>il personale da adibire rispettivamente alle funzioni tecniche o di esaminatore deve essere dei ruoli del MIT</a:t>
                      </a:r>
                      <a:r>
                        <a:rPr lang="it-IT" sz="1200" b="0" kern="1200" dirty="0">
                          <a:solidFill>
                            <a:schemeClr val="dk1"/>
                          </a:solidFill>
                          <a:effectLst/>
                        </a:rPr>
                        <a:t>: pertanto a seguire rispetto all’assunzione, </a:t>
                      </a:r>
                      <a:r>
                        <a:rPr lang="it-IT" sz="1200" b="1" kern="1200" dirty="0">
                          <a:solidFill>
                            <a:schemeClr val="dk1"/>
                          </a:solidFill>
                          <a:effectLst/>
                        </a:rPr>
                        <a:t>tale personale dovrebbe essere formato prima di essere adibito all’espletamento di tali funzioni.</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dk1"/>
                          </a:solidFill>
                          <a:effectLst/>
                        </a:rPr>
                        <a:t>L’impiego di professionalità esterne richiederebbe una modifica normativa e, comunque, nell’immediato non è idoneo ad offrire le soluzioni tempestive che si prefigge.</a:t>
                      </a:r>
                    </a:p>
                  </a:txBody>
                  <a:tcPr marL="121706" marR="121706" anchor="ctr">
                    <a:lnL w="12700" cap="flat" cmpd="sng" algn="ctr">
                      <a:solidFill>
                        <a:srgbClr val="A1B8E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2088446235"/>
                  </a:ext>
                </a:extLst>
              </a:tr>
              <a:tr h="266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02</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Avvio di un percorso di riforma della disciplina vigente in materia di organizzazione, funzionamento, personale e compiti della direzione generale per la motorizzazione del Ministero delle infrastrutture e dei trasporti, di cui alla legge 1° dicembre 1986, n. 870</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«7-00104 </a:t>
                      </a:r>
                      <a:r>
                        <a:rPr lang="it-IT" sz="1000" b="1" i="1" kern="1200" dirty="0">
                          <a:solidFill>
                            <a:schemeClr val="tx1"/>
                          </a:solidFill>
                          <a:effectLst/>
                          <a:latin typeface="+mn-lt"/>
                          <a:ea typeface="+mn-ea"/>
                          <a:cs typeface="+mn-cs"/>
                        </a:rPr>
                        <a:t>MACCANTI</a:t>
                      </a:r>
                      <a:r>
                        <a:rPr lang="it-IT" sz="1000" b="0" i="1" kern="120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a:t>
                      </a:r>
                      <a:r>
                        <a:rPr lang="it-IT" sz="1000" b="0" i="1" kern="1200" dirty="0">
                          <a:solidFill>
                            <a:schemeClr val="tx1"/>
                          </a:solidFill>
                          <a:effectLst/>
                          <a:latin typeface="+mn-lt"/>
                          <a:ea typeface="+mn-ea"/>
                          <a:cs typeface="+mn-cs"/>
                        </a:rPr>
                        <a:t>7-00092 </a:t>
                      </a:r>
                      <a:r>
                        <a:rPr lang="it-IT" sz="1000" b="1" i="1" kern="1200" dirty="0">
                          <a:solidFill>
                            <a:schemeClr val="tx1"/>
                          </a:solidFill>
                          <a:effectLst/>
                          <a:latin typeface="+mn-lt"/>
                          <a:ea typeface="+mn-ea"/>
                          <a:cs typeface="+mn-cs"/>
                        </a:rPr>
                        <a:t>CAROPPO</a:t>
                      </a:r>
                      <a:r>
                        <a:rPr lang="it-IT" sz="1000" b="0" i="1" kern="1200" dirty="0">
                          <a:solidFill>
                            <a:schemeClr val="tx1"/>
                          </a:solidFill>
                          <a:effectLst/>
                          <a:latin typeface="+mn-lt"/>
                          <a:ea typeface="+mn-ea"/>
                          <a:cs typeface="+mn-cs"/>
                        </a:rPr>
                        <a:t>»</a:t>
                      </a:r>
                      <a:endParaRPr lang="it-IT" sz="1000" b="0" i="1" kern="1200" dirty="0">
                        <a:solidFill>
                          <a:schemeClr val="dk1"/>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r>
                        <a:rPr lang="it-IT" sz="1200" b="0" kern="1200" dirty="0">
                          <a:solidFill>
                            <a:schemeClr val="dk1"/>
                          </a:solidFill>
                          <a:effectLst/>
                          <a:latin typeface="+mn-lt"/>
                          <a:ea typeface="+mn-ea"/>
                          <a:cs typeface="+mn-cs"/>
                        </a:rPr>
                        <a:t>Questa Direzione ha da tempo </a:t>
                      </a:r>
                      <a:r>
                        <a:rPr lang="it-IT" sz="1200" b="1" kern="1200" dirty="0">
                          <a:solidFill>
                            <a:schemeClr val="dk1"/>
                          </a:solidFill>
                          <a:effectLst/>
                          <a:latin typeface="+mn-lt"/>
                          <a:ea typeface="+mn-ea"/>
                          <a:cs typeface="+mn-cs"/>
                        </a:rPr>
                        <a:t>proposto un adeguamento normativo, oggetto di confronto con le OOSS,  finalizzato ad attualizzare la gestione e contabilizzazione delle operazioni in conto privato. </a:t>
                      </a:r>
                    </a:p>
                    <a:p>
                      <a:r>
                        <a:rPr lang="it-IT" sz="1200" b="0" kern="1200" dirty="0">
                          <a:solidFill>
                            <a:schemeClr val="dk1"/>
                          </a:solidFill>
                          <a:effectLst/>
                          <a:latin typeface="+mn-lt"/>
                          <a:ea typeface="+mn-ea"/>
                          <a:cs typeface="+mn-cs"/>
                        </a:rPr>
                        <a:t>La proposta, che è assolutamente funzionale al superamento delle criticità rappresentate nella risoluzione, è all’attenzione del competente ufficio del MIT.</a:t>
                      </a:r>
                    </a:p>
                    <a:p>
                      <a:r>
                        <a:rPr lang="it-IT" sz="1200" b="0" kern="1200" dirty="0">
                          <a:solidFill>
                            <a:schemeClr val="dk1"/>
                          </a:solidFill>
                          <a:effectLst/>
                          <a:latin typeface="+mn-lt"/>
                          <a:ea typeface="+mn-ea"/>
                          <a:cs typeface="+mn-cs"/>
                        </a:rPr>
                        <a:t>Pur ritenendosi auspicabile una riforma dell’intera legge 870 del 1986, se non una riforma in materia di riorganizzazione, funzionamento, personale e compiti della Motorizzazione, la questione, negli stretti termini di cui alla risoluzione, non è di competenza di questa Direzione Generale che, </a:t>
                      </a:r>
                      <a:r>
                        <a:rPr lang="it-IT" sz="1200" b="1" kern="1200" dirty="0">
                          <a:solidFill>
                            <a:schemeClr val="dk1"/>
                          </a:solidFill>
                          <a:effectLst/>
                          <a:latin typeface="+mn-lt"/>
                          <a:ea typeface="+mn-ea"/>
                          <a:cs typeface="+mn-cs"/>
                        </a:rPr>
                        <a:t>sotto il profilo funzionale, esprime tuttavia parere favorevole.</a:t>
                      </a:r>
                    </a:p>
                  </a:txBody>
                  <a:tcPr marL="121706" marR="121706" anchor="ctr">
                    <a:lnL w="12700" cap="flat" cmpd="sng" algn="ctr">
                      <a:solidFill>
                        <a:srgbClr val="A1B8E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3946112623"/>
                  </a:ext>
                </a:extLst>
              </a:tr>
            </a:tbl>
          </a:graphicData>
        </a:graphic>
      </p:graphicFrame>
    </p:spTree>
    <p:extLst>
      <p:ext uri="{BB962C8B-B14F-4D97-AF65-F5344CB8AC3E}">
        <p14:creationId xmlns:p14="http://schemas.microsoft.com/office/powerpoint/2010/main" val="3502776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Altri ambiti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ella 9">
            <a:extLst>
              <a:ext uri="{FF2B5EF4-FFF2-40B4-BE49-F238E27FC236}">
                <a16:creationId xmlns:a16="http://schemas.microsoft.com/office/drawing/2014/main" id="{07CE0801-0DD8-4509-4222-A9B7560E946C}"/>
              </a:ext>
            </a:extLst>
          </p:cNvPr>
          <p:cNvGraphicFramePr>
            <a:graphicFrameLocks noGrp="1"/>
          </p:cNvGraphicFramePr>
          <p:nvPr>
            <p:extLst>
              <p:ext uri="{D42A27DB-BD31-4B8C-83A1-F6EECF244321}">
                <p14:modId xmlns:p14="http://schemas.microsoft.com/office/powerpoint/2010/main" val="3412341252"/>
              </p:ext>
            </p:extLst>
          </p:nvPr>
        </p:nvGraphicFramePr>
        <p:xfrm>
          <a:off x="157320" y="769286"/>
          <a:ext cx="11880000" cy="5438160"/>
        </p:xfrm>
        <a:graphic>
          <a:graphicData uri="http://schemas.openxmlformats.org/drawingml/2006/table">
            <a:tbl>
              <a:tblPr firstRow="1" bandRow="1">
                <a:tableStyleId>{69012ECD-51FC-41F1-AA8D-1B2483CD663E}</a:tableStyleId>
              </a:tblPr>
              <a:tblGrid>
                <a:gridCol w="730800">
                  <a:extLst>
                    <a:ext uri="{9D8B030D-6E8A-4147-A177-3AD203B41FA5}">
                      <a16:colId xmlns:a16="http://schemas.microsoft.com/office/drawing/2014/main" val="551136569"/>
                    </a:ext>
                  </a:extLst>
                </a:gridCol>
                <a:gridCol w="4484544">
                  <a:extLst>
                    <a:ext uri="{9D8B030D-6E8A-4147-A177-3AD203B41FA5}">
                      <a16:colId xmlns:a16="http://schemas.microsoft.com/office/drawing/2014/main" val="2006426355"/>
                    </a:ext>
                  </a:extLst>
                </a:gridCol>
                <a:gridCol w="6664656">
                  <a:extLst>
                    <a:ext uri="{9D8B030D-6E8A-4147-A177-3AD203B41FA5}">
                      <a16:colId xmlns:a16="http://schemas.microsoft.com/office/drawing/2014/main" val="71563513"/>
                    </a:ext>
                  </a:extLst>
                </a:gridCol>
              </a:tblGrid>
              <a:tr h="388800">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377270166"/>
                  </a:ext>
                </a:extLst>
              </a:tr>
              <a:tr h="849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03</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Rendere più celeri i processi di abilitazione del personale assunto degli uffici di Motorizzazione alla gestione degli esami e delle operazioni tecniche</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r>
                        <a:rPr lang="it-IT" sz="1200" b="0" kern="1200" dirty="0">
                          <a:solidFill>
                            <a:schemeClr val="dk1"/>
                          </a:solidFill>
                          <a:effectLst/>
                          <a:latin typeface="+mn-lt"/>
                          <a:ea typeface="+mn-ea"/>
                          <a:cs typeface="+mn-cs"/>
                        </a:rPr>
                        <a:t>Ai sensi dell’articolo 121, co. 5, CDS, la materia non è di competenza di questa DG, bensì del Dipartimento per la mobilità sostenibile.</a:t>
                      </a:r>
                    </a:p>
                    <a:p>
                      <a:r>
                        <a:rPr lang="it-IT" sz="1200" b="0" kern="1200" dirty="0">
                          <a:solidFill>
                            <a:schemeClr val="dk1"/>
                          </a:solidFill>
                          <a:effectLst/>
                          <a:latin typeface="+mn-lt"/>
                          <a:ea typeface="+mn-ea"/>
                          <a:cs typeface="+mn-cs"/>
                        </a:rPr>
                        <a:t>Con riferimento all’acquisizione </a:t>
                      </a:r>
                      <a:r>
                        <a:rPr lang="it-IT" sz="1200" b="1" kern="1200" dirty="0">
                          <a:solidFill>
                            <a:schemeClr val="dk1"/>
                          </a:solidFill>
                          <a:effectLst/>
                          <a:latin typeface="+mn-lt"/>
                          <a:ea typeface="+mn-ea"/>
                          <a:cs typeface="+mn-cs"/>
                        </a:rPr>
                        <a:t>dell’abilitazione di esaminatore per gli esami di guida</a:t>
                      </a:r>
                      <a:r>
                        <a:rPr lang="it-IT" sz="1200" b="0" kern="1200" dirty="0">
                          <a:solidFill>
                            <a:schemeClr val="dk1"/>
                          </a:solidFill>
                          <a:effectLst/>
                          <a:latin typeface="+mn-lt"/>
                          <a:ea typeface="+mn-ea"/>
                          <a:cs typeface="+mn-cs"/>
                        </a:rPr>
                        <a:t>, si rappresenta che </a:t>
                      </a:r>
                      <a:r>
                        <a:rPr lang="it-IT" sz="1200" b="1" kern="1200" dirty="0">
                          <a:solidFill>
                            <a:schemeClr val="dk1"/>
                          </a:solidFill>
                          <a:effectLst/>
                          <a:latin typeface="+mn-lt"/>
                          <a:ea typeface="+mn-ea"/>
                          <a:cs typeface="+mn-cs"/>
                        </a:rPr>
                        <a:t>tra il 2018 e il 2019 è stata erogata formazione iniziale per tutto il personale dell’Amministrazione interessato, conclusasi nel 2021</a:t>
                      </a:r>
                      <a:r>
                        <a:rPr lang="it-IT" sz="1200" b="0" kern="1200" dirty="0">
                          <a:solidFill>
                            <a:schemeClr val="dk1"/>
                          </a:solidFill>
                          <a:effectLst/>
                          <a:latin typeface="+mn-lt"/>
                          <a:ea typeface="+mn-ea"/>
                          <a:cs typeface="+mn-cs"/>
                        </a:rPr>
                        <a:t>. Stante il continuo decremento del personale interno agli uffici </a:t>
                      </a:r>
                      <a:r>
                        <a:rPr lang="it-IT" sz="1200" b="1" kern="1200" dirty="0">
                          <a:solidFill>
                            <a:schemeClr val="dk1"/>
                          </a:solidFill>
                          <a:effectLst/>
                          <a:latin typeface="+mn-lt"/>
                          <a:ea typeface="+mn-ea"/>
                          <a:cs typeface="+mn-cs"/>
                        </a:rPr>
                        <a:t>nell'anno 2020 si registra un saldo positivo di 104 esaminatori</a:t>
                      </a:r>
                      <a:r>
                        <a:rPr lang="it-IT" sz="1200" b="0" kern="1200" dirty="0">
                          <a:solidFill>
                            <a:schemeClr val="dk1"/>
                          </a:solidFill>
                          <a:effectLst/>
                          <a:latin typeface="+mn-lt"/>
                          <a:ea typeface="+mn-ea"/>
                          <a:cs typeface="+mn-cs"/>
                        </a:rPr>
                        <a:t>, incremento pari a circa il 6% rispetto alla base del 2018.</a:t>
                      </a:r>
                    </a:p>
                    <a:p>
                      <a:r>
                        <a:rPr lang="it-IT" sz="1200" b="0" kern="1200" dirty="0">
                          <a:solidFill>
                            <a:schemeClr val="dk1"/>
                          </a:solidFill>
                          <a:effectLst/>
                          <a:latin typeface="+mn-lt"/>
                          <a:ea typeface="+mn-ea"/>
                          <a:cs typeface="+mn-cs"/>
                        </a:rPr>
                        <a:t>E’ evidente che </a:t>
                      </a:r>
                      <a:r>
                        <a:rPr lang="it-IT" sz="1200" b="1" kern="1200" dirty="0">
                          <a:solidFill>
                            <a:schemeClr val="dk1"/>
                          </a:solidFill>
                          <a:effectLst/>
                          <a:latin typeface="+mn-lt"/>
                          <a:ea typeface="+mn-ea"/>
                          <a:cs typeface="+mn-cs"/>
                        </a:rPr>
                        <a:t>da un punto di vista funzionale il parere di questa Direzione generale è assolutamente favorevole.</a:t>
                      </a:r>
                    </a:p>
                  </a:txBody>
                  <a:tcPr marL="121706" marR="121706" anchor="ctr">
                    <a:lnL w="12700" cap="flat" cmpd="sng" algn="ctr">
                      <a:solidFill>
                        <a:srgbClr val="A1B8E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2924940670"/>
                  </a:ext>
                </a:extLst>
              </a:tr>
              <a:tr h="11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04</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Valutazione, previo confronto con le parti sociali, dell’introduzione dell’obbligo di  abilitazione alla funzione di esaminatore o di ispettore tecnico per il personale assunto o da assumersi o trasferito in mobilità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«7-00108 </a:t>
                      </a:r>
                      <a:r>
                        <a:rPr lang="it-IT" sz="1000" b="1" i="1" kern="1200" dirty="0">
                          <a:solidFill>
                            <a:schemeClr val="dk1"/>
                          </a:solidFill>
                          <a:effectLst/>
                          <a:latin typeface="+mn-lt"/>
                          <a:ea typeface="+mn-ea"/>
                          <a:cs typeface="+mn-cs"/>
                        </a:rPr>
                        <a:t>RUSSO</a:t>
                      </a:r>
                      <a:r>
                        <a:rPr lang="it-IT" sz="1000" b="0" i="1" kern="1200" dirty="0">
                          <a:solidFill>
                            <a:schemeClr val="dk1"/>
                          </a:solidFill>
                          <a:effectLst/>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dk1"/>
                          </a:solidFill>
                          <a:effectLst/>
                          <a:latin typeface="+mn-lt"/>
                          <a:ea typeface="+mn-ea"/>
                          <a:cs typeface="+mn-cs"/>
                        </a:rPr>
                        <a:t>Si tratta di una </a:t>
                      </a:r>
                      <a:r>
                        <a:rPr lang="it-IT" sz="1200" b="1" kern="1200" dirty="0">
                          <a:solidFill>
                            <a:schemeClr val="dk1"/>
                          </a:solidFill>
                          <a:effectLst/>
                          <a:latin typeface="+mn-lt"/>
                          <a:ea typeface="+mn-ea"/>
                          <a:cs typeface="+mn-cs"/>
                        </a:rPr>
                        <a:t>misura legislativa</a:t>
                      </a:r>
                      <a:r>
                        <a:rPr lang="it-IT" sz="1200" b="0" kern="1200" dirty="0">
                          <a:solidFill>
                            <a:schemeClr val="dk1"/>
                          </a:solidFill>
                          <a:effectLst/>
                          <a:latin typeface="+mn-lt"/>
                          <a:ea typeface="+mn-ea"/>
                          <a:cs typeface="+mn-cs"/>
                        </a:rPr>
                        <a:t>, rispetto alla quale, sotto il profilo funzionale, </a:t>
                      </a:r>
                      <a:r>
                        <a:rPr lang="it-IT" sz="1200" b="1" kern="1200" dirty="0">
                          <a:solidFill>
                            <a:schemeClr val="dk1"/>
                          </a:solidFill>
                          <a:effectLst/>
                          <a:latin typeface="+mn-lt"/>
                          <a:ea typeface="+mn-ea"/>
                          <a:cs typeface="+mn-cs"/>
                        </a:rPr>
                        <a:t>questa Direzione esprime parere favorevole.</a:t>
                      </a:r>
                    </a:p>
                  </a:txBody>
                  <a:tcPr marL="121706" marR="121706" anchor="ctr">
                    <a:lnL w="12700" cap="flat" cmpd="sng" algn="ctr">
                      <a:solidFill>
                        <a:srgbClr val="A1B8E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3020242877"/>
                  </a:ext>
                </a:extLst>
              </a:tr>
              <a:tr h="10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05</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latin typeface="+mn-lt"/>
                          <a:ea typeface="+mn-ea"/>
                          <a:cs typeface="+mn-cs"/>
                        </a:rPr>
                        <a:t>Iniziative normative volte a dare soluzione alle disparità di condizioni lavorative e di trattamento economico a svantaggio del personale del settore pubblico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«7-00116 </a:t>
                      </a:r>
                      <a:r>
                        <a:rPr lang="it-IT" sz="1000" b="1" i="1" kern="1200" dirty="0">
                          <a:solidFill>
                            <a:schemeClr val="tx1"/>
                          </a:solidFill>
                          <a:effectLst/>
                          <a:latin typeface="+mn-lt"/>
                          <a:ea typeface="+mn-ea"/>
                          <a:cs typeface="+mn-cs"/>
                        </a:rPr>
                        <a:t>GHIRRA</a:t>
                      </a:r>
                      <a:r>
                        <a:rPr lang="it-IT" sz="1000" b="0" i="1" kern="1200" dirty="0">
                          <a:solidFill>
                            <a:schemeClr val="tx1"/>
                          </a:solidFill>
                          <a:effectLst/>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pPr algn="just">
                        <a:lnSpc>
                          <a:spcPct val="107000"/>
                        </a:lnSpc>
                        <a:spcAft>
                          <a:spcPts val="600"/>
                        </a:spcAft>
                      </a:pPr>
                      <a:r>
                        <a:rPr lang="it-IT" sz="1200" b="0" kern="1200" dirty="0">
                          <a:solidFill>
                            <a:schemeClr val="tx1"/>
                          </a:solidFill>
                          <a:effectLst/>
                          <a:latin typeface="+mn-lt"/>
                          <a:ea typeface="+mn-ea"/>
                          <a:cs typeface="+mn-cs"/>
                        </a:rPr>
                        <a:t>Q</a:t>
                      </a:r>
                      <a:r>
                        <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uesta Direzione ha da tempo proposto un </a:t>
                      </a:r>
                      <a:r>
                        <a:rPr lang="it-IT"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adeguamento normativo finalizzato ad attualizzare la determinazione del compenso per le operazioni di motorizzazione</a:t>
                      </a:r>
                      <a:r>
                        <a:rPr lang="it-IT"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(art. 19 l. 870/86) </a:t>
                      </a:r>
                    </a:p>
                    <a:p>
                      <a:pPr algn="just">
                        <a:lnSpc>
                          <a:spcPct val="107000"/>
                        </a:lnSpc>
                        <a:spcAft>
                          <a:spcPts val="600"/>
                        </a:spcAft>
                      </a:pPr>
                      <a:r>
                        <a:rPr lang="it-IT" sz="1200" b="0" kern="1200" dirty="0">
                          <a:solidFill>
                            <a:schemeClr val="tx1"/>
                          </a:solidFill>
                          <a:effectLst/>
                          <a:latin typeface="+mn-lt"/>
                          <a:ea typeface="+mn-ea"/>
                          <a:cs typeface="+mn-cs"/>
                        </a:rPr>
                        <a:t>La proposta suddetta, </a:t>
                      </a:r>
                      <a:r>
                        <a:rPr lang="it-IT" sz="1200" b="1" kern="1200" dirty="0">
                          <a:solidFill>
                            <a:schemeClr val="tx1"/>
                          </a:solidFill>
                          <a:effectLst/>
                          <a:latin typeface="+mn-lt"/>
                          <a:ea typeface="+mn-ea"/>
                          <a:cs typeface="+mn-cs"/>
                        </a:rPr>
                        <a:t>già oggetto di costruttivo confronto con le OOSS, </a:t>
                      </a:r>
                      <a:r>
                        <a:rPr lang="it-IT" sz="1200" b="0" kern="1200" dirty="0">
                          <a:solidFill>
                            <a:schemeClr val="tx1"/>
                          </a:solidFill>
                          <a:effectLst/>
                          <a:latin typeface="+mn-lt"/>
                          <a:ea typeface="+mn-ea"/>
                          <a:cs typeface="+mn-cs"/>
                        </a:rPr>
                        <a:t>è attualmente all’attenzione del competente ufficio del MIT.</a:t>
                      </a:r>
                    </a:p>
                  </a:txBody>
                  <a:tcPr marL="89535" marR="89535" marT="0" marB="0" anchor="ctr">
                    <a:lnL w="12700" cap="flat" cmpd="sng" algn="ctr">
                      <a:solidFill>
                        <a:srgbClr val="A1B8E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2846321701"/>
                  </a:ext>
                </a:extLst>
              </a:tr>
              <a:tr h="10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06</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Adottare iniziative volte a scongiurare l'uso degli smartphone, anche prevedendo, oltre al ritiro della patente, la confisca del mezzo ove il conducente compia la stessa violazione nel corso di un triennio</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«7-00110 </a:t>
                      </a:r>
                      <a:r>
                        <a:rPr lang="it-IT" sz="1000" b="1" i="1" kern="1200" dirty="0">
                          <a:solidFill>
                            <a:schemeClr val="tx1"/>
                          </a:solidFill>
                          <a:latin typeface="+mn-lt"/>
                          <a:ea typeface="+mn-ea"/>
                          <a:cs typeface="+mn-cs"/>
                        </a:rPr>
                        <a:t>IARIA</a:t>
                      </a:r>
                      <a:r>
                        <a:rPr lang="it-IT" sz="1000" b="0" i="1" kern="1200" dirty="0">
                          <a:solidFill>
                            <a:schemeClr val="tx1"/>
                          </a:solidFill>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dk1"/>
                          </a:solidFill>
                          <a:effectLst/>
                          <a:latin typeface="+mn-lt"/>
                          <a:ea typeface="+mn-ea"/>
                          <a:cs typeface="+mn-cs"/>
                        </a:rPr>
                        <a:t>Il tema, evidentemente di competenza del legislatore, sembra già essere stato </a:t>
                      </a:r>
                      <a:r>
                        <a:rPr lang="it-IT" sz="1200" b="1" kern="1200" dirty="0">
                          <a:solidFill>
                            <a:schemeClr val="dk1"/>
                          </a:solidFill>
                          <a:effectLst/>
                          <a:latin typeface="+mn-lt"/>
                          <a:ea typeface="+mn-ea"/>
                          <a:cs typeface="+mn-cs"/>
                        </a:rPr>
                        <a:t>positivamente valutato dal </a:t>
                      </a:r>
                      <a:r>
                        <a:rPr lang="it-IT" sz="1200" b="1" kern="1200" dirty="0" err="1">
                          <a:solidFill>
                            <a:schemeClr val="dk1"/>
                          </a:solidFill>
                          <a:effectLst/>
                          <a:latin typeface="+mn-lt"/>
                          <a:ea typeface="+mn-ea"/>
                          <a:cs typeface="+mn-cs"/>
                        </a:rPr>
                        <a:t>pdl</a:t>
                      </a:r>
                      <a:r>
                        <a:rPr lang="it-IT" sz="1200" b="1" kern="1200" dirty="0">
                          <a:solidFill>
                            <a:schemeClr val="dk1"/>
                          </a:solidFill>
                          <a:effectLst/>
                          <a:latin typeface="+mn-lt"/>
                          <a:ea typeface="+mn-ea"/>
                          <a:cs typeface="+mn-cs"/>
                        </a:rPr>
                        <a:t> approvato recentemente nel Consiglio dei Ministri</a:t>
                      </a:r>
                      <a:r>
                        <a:rPr lang="it-IT" sz="1200" b="0" kern="1200" dirty="0">
                          <a:solidFill>
                            <a:schemeClr val="dk1"/>
                          </a:solidFill>
                          <a:effectLst/>
                          <a:latin typeface="+mn-lt"/>
                          <a:ea typeface="+mn-ea"/>
                          <a:cs typeface="+mn-cs"/>
                        </a:rPr>
                        <a:t>.</a:t>
                      </a:r>
                    </a:p>
                  </a:txBody>
                  <a:tcPr marL="121706" marR="121706" anchor="ctr">
                    <a:lnL w="12700" cap="flat" cmpd="sng" algn="ctr">
                      <a:solidFill>
                        <a:srgbClr val="A1B8E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967547341"/>
                  </a:ext>
                </a:extLst>
              </a:tr>
            </a:tbl>
          </a:graphicData>
        </a:graphic>
      </p:graphicFrame>
    </p:spTree>
    <p:extLst>
      <p:ext uri="{BB962C8B-B14F-4D97-AF65-F5344CB8AC3E}">
        <p14:creationId xmlns:p14="http://schemas.microsoft.com/office/powerpoint/2010/main" val="2477265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Altri ambiti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ella 9">
            <a:extLst>
              <a:ext uri="{FF2B5EF4-FFF2-40B4-BE49-F238E27FC236}">
                <a16:creationId xmlns:a16="http://schemas.microsoft.com/office/drawing/2014/main" id="{07CE0801-0DD8-4509-4222-A9B7560E946C}"/>
              </a:ext>
            </a:extLst>
          </p:cNvPr>
          <p:cNvGraphicFramePr>
            <a:graphicFrameLocks noGrp="1"/>
          </p:cNvGraphicFramePr>
          <p:nvPr>
            <p:extLst>
              <p:ext uri="{D42A27DB-BD31-4B8C-83A1-F6EECF244321}">
                <p14:modId xmlns:p14="http://schemas.microsoft.com/office/powerpoint/2010/main" val="4120893977"/>
              </p:ext>
            </p:extLst>
          </p:nvPr>
        </p:nvGraphicFramePr>
        <p:xfrm>
          <a:off x="157320" y="769287"/>
          <a:ext cx="11880000" cy="5582160"/>
        </p:xfrm>
        <a:graphic>
          <a:graphicData uri="http://schemas.openxmlformats.org/drawingml/2006/table">
            <a:tbl>
              <a:tblPr firstRow="1" bandRow="1">
                <a:tableStyleId>{69012ECD-51FC-41F1-AA8D-1B2483CD663E}</a:tableStyleId>
              </a:tblPr>
              <a:tblGrid>
                <a:gridCol w="730800">
                  <a:extLst>
                    <a:ext uri="{9D8B030D-6E8A-4147-A177-3AD203B41FA5}">
                      <a16:colId xmlns:a16="http://schemas.microsoft.com/office/drawing/2014/main" val="551136569"/>
                    </a:ext>
                  </a:extLst>
                </a:gridCol>
                <a:gridCol w="4484544">
                  <a:extLst>
                    <a:ext uri="{9D8B030D-6E8A-4147-A177-3AD203B41FA5}">
                      <a16:colId xmlns:a16="http://schemas.microsoft.com/office/drawing/2014/main" val="2006426355"/>
                    </a:ext>
                  </a:extLst>
                </a:gridCol>
                <a:gridCol w="6664656">
                  <a:extLst>
                    <a:ext uri="{9D8B030D-6E8A-4147-A177-3AD203B41FA5}">
                      <a16:colId xmlns:a16="http://schemas.microsoft.com/office/drawing/2014/main" val="71563513"/>
                    </a:ext>
                  </a:extLst>
                </a:gridCol>
              </a:tblGrid>
              <a:tr h="388800">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377270166"/>
                  </a:ext>
                </a:extLst>
              </a:tr>
              <a:tr h="17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07</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Adottare iniziative di competenza volte a modulare, di concerto con le compagnie assicurative, il </a:t>
                      </a:r>
                      <a:r>
                        <a:rPr lang="it-IT" sz="1200" b="1" u="sng" kern="1200" dirty="0">
                          <a:solidFill>
                            <a:schemeClr val="dk1"/>
                          </a:solidFill>
                          <a:effectLst/>
                        </a:rPr>
                        <a:t>premio annuale della RCA</a:t>
                      </a:r>
                      <a:r>
                        <a:rPr lang="it-IT" sz="1200" b="1" kern="1200" dirty="0">
                          <a:solidFill>
                            <a:schemeClr val="dk1"/>
                          </a:solidFill>
                          <a:effectLst/>
                        </a:rPr>
                        <a:t> dei neopatentati, basandosi sul modello Isee</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«7-00110 </a:t>
                      </a:r>
                      <a:r>
                        <a:rPr lang="it-IT" sz="1000" b="1" i="1" kern="1200" dirty="0">
                          <a:solidFill>
                            <a:schemeClr val="tx1"/>
                          </a:solidFill>
                          <a:latin typeface="+mn-lt"/>
                          <a:ea typeface="+mn-ea"/>
                          <a:cs typeface="+mn-cs"/>
                        </a:rPr>
                        <a:t>IARIA</a:t>
                      </a:r>
                      <a:r>
                        <a:rPr lang="it-IT" sz="1000" b="0" i="1" kern="1200" dirty="0">
                          <a:solidFill>
                            <a:schemeClr val="tx1"/>
                          </a:solidFill>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pPr algn="just"/>
                      <a:r>
                        <a:rPr lang="it-IT" sz="1200" b="0" i="0" kern="1200">
                          <a:solidFill>
                            <a:schemeClr val="dk1"/>
                          </a:solidFill>
                          <a:effectLst/>
                          <a:latin typeface="+mn-lt"/>
                          <a:ea typeface="+mn-ea"/>
                          <a:cs typeface="+mn-cs"/>
                        </a:rPr>
                        <a:t>Non di competenza DGMOT.</a:t>
                      </a:r>
                    </a:p>
                  </a:txBody>
                  <a:tcPr marL="121706" marR="121706" anchor="ctr">
                    <a:lnL w="12700" cap="flat" cmpd="sng" algn="ctr">
                      <a:solidFill>
                        <a:srgbClr val="A1B8E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1232700465"/>
                  </a:ext>
                </a:extLst>
              </a:tr>
              <a:tr h="17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08</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Adottare iniziative di competenza volte a disporre, per almeno il prossimo triennio, un </a:t>
                      </a:r>
                      <a:r>
                        <a:rPr lang="it-IT" sz="1200" b="1" u="sng" kern="1200" dirty="0">
                          <a:solidFill>
                            <a:schemeClr val="dk1"/>
                          </a:solidFill>
                          <a:effectLst/>
                        </a:rPr>
                        <a:t>rimborso pari almeno al 50 % delle spese sostenute per il conseguimento di tutti i titoli abilitativi </a:t>
                      </a:r>
                      <a:r>
                        <a:rPr lang="it-IT" sz="1200" b="1" kern="1200" dirty="0">
                          <a:solidFill>
                            <a:schemeClr val="dk1"/>
                          </a:solidFill>
                          <a:effectLst/>
                        </a:rPr>
                        <a:t>per guida di veicoli destinati all'attività professionale</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latin typeface="+mn-lt"/>
                          <a:ea typeface="+mn-ea"/>
                          <a:cs typeface="+mn-cs"/>
                        </a:rPr>
                        <a:t>«7-00110 IARIA»</a:t>
                      </a:r>
                    </a:p>
                  </a:txBody>
                  <a:tcPr marL="121706" marR="121706" anchor="ctr">
                    <a:lnL w="12700" cap="flat" cmpd="sng" algn="ctr">
                      <a:solidFill>
                        <a:schemeClr val="bg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pPr algn="just"/>
                      <a:r>
                        <a:rPr lang="it-IT" sz="1200" b="0" i="0" kern="1200">
                          <a:solidFill>
                            <a:schemeClr val="dk1"/>
                          </a:solidFill>
                          <a:effectLst/>
                          <a:latin typeface="+mn-lt"/>
                          <a:ea typeface="+mn-ea"/>
                          <a:cs typeface="+mn-cs"/>
                        </a:rPr>
                        <a:t>Non di competenza DGMOT.</a:t>
                      </a:r>
                    </a:p>
                  </a:txBody>
                  <a:tcPr marL="121706" marR="121706" anchor="ctr">
                    <a:lnL w="12700" cap="flat" cmpd="sng" algn="ctr">
                      <a:solidFill>
                        <a:srgbClr val="A1B8E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4167391058"/>
                  </a:ext>
                </a:extLst>
              </a:tr>
              <a:tr h="17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latin typeface="+mn-lt"/>
                          <a:ea typeface="+mn-ea"/>
                          <a:cs typeface="+mn-cs"/>
                        </a:rPr>
                        <a:t>09</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latin typeface="+mn-lt"/>
                          <a:ea typeface="+mn-ea"/>
                          <a:cs typeface="+mn-cs"/>
                        </a:rPr>
                        <a:t>Adottare le iniziative di competenza volte a prevedere che il personale formato e abilitato a svolgere la funzione di esaminatore, effettui gli esami di guida nel normale orario di lavoro salvo eccezioni</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dk1"/>
                          </a:solidFill>
                          <a:effectLst/>
                          <a:latin typeface="+mn-lt"/>
                          <a:ea typeface="+mn-ea"/>
                          <a:cs typeface="+mn-cs"/>
                        </a:rPr>
                        <a:t>«7-00092 </a:t>
                      </a:r>
                      <a:r>
                        <a:rPr lang="it-IT" sz="1000" b="1" i="1" kern="1200" dirty="0">
                          <a:solidFill>
                            <a:schemeClr val="tx1"/>
                          </a:solidFill>
                          <a:latin typeface="+mn-lt"/>
                          <a:ea typeface="+mn-ea"/>
                          <a:cs typeface="+mn-cs"/>
                        </a:rPr>
                        <a:t>CAROPPO</a:t>
                      </a:r>
                      <a:r>
                        <a:rPr lang="it-IT" sz="1000" b="0" i="1" kern="1200" dirty="0">
                          <a:solidFill>
                            <a:schemeClr val="dk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«7-00116 </a:t>
                      </a:r>
                      <a:r>
                        <a:rPr lang="it-IT" sz="1000" b="1" i="1" kern="1200" dirty="0">
                          <a:solidFill>
                            <a:schemeClr val="tx1"/>
                          </a:solidFill>
                          <a:effectLst/>
                          <a:latin typeface="+mn-lt"/>
                          <a:ea typeface="+mn-ea"/>
                          <a:cs typeface="+mn-cs"/>
                        </a:rPr>
                        <a:t>GHIRRA</a:t>
                      </a:r>
                      <a:r>
                        <a:rPr lang="it-IT" sz="1000" b="0" i="1" kern="1200" dirty="0">
                          <a:solidFill>
                            <a:schemeClr val="tx1"/>
                          </a:solidFill>
                          <a:effectLst/>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000" b="0" i="1" kern="1200" dirty="0">
                        <a:solidFill>
                          <a:schemeClr val="dk1"/>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i="0" kern="1200" dirty="0">
                          <a:solidFill>
                            <a:schemeClr val="dk1"/>
                          </a:solidFill>
                          <a:effectLst/>
                          <a:latin typeface="+mn-lt"/>
                          <a:ea typeface="+mn-ea"/>
                          <a:cs typeface="+mn-cs"/>
                        </a:rPr>
                        <a:t>L’Amministrazione e gli stessi lavoratori, avrebbero la </a:t>
                      </a:r>
                      <a:r>
                        <a:rPr lang="it-IT" sz="1200" b="1" i="0" kern="1200" dirty="0">
                          <a:solidFill>
                            <a:schemeClr val="dk1"/>
                          </a:solidFill>
                          <a:effectLst/>
                          <a:latin typeface="+mn-lt"/>
                          <a:ea typeface="+mn-ea"/>
                          <a:cs typeface="+mn-cs"/>
                        </a:rPr>
                        <a:t>volontà di non dover estendere la propria prestazione lavorativa ben oltre le 200 ore mensili.</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i="0" kern="1200" dirty="0">
                          <a:solidFill>
                            <a:schemeClr val="dk1"/>
                          </a:solidFill>
                          <a:effectLst/>
                          <a:latin typeface="+mn-lt"/>
                          <a:ea typeface="+mn-ea"/>
                          <a:cs typeface="+mn-cs"/>
                        </a:rPr>
                        <a:t>La </a:t>
                      </a:r>
                      <a:r>
                        <a:rPr lang="it-IT" sz="1200" b="1" i="0" kern="1200" dirty="0">
                          <a:solidFill>
                            <a:schemeClr val="dk1"/>
                          </a:solidFill>
                          <a:effectLst/>
                          <a:latin typeface="+mn-lt"/>
                          <a:ea typeface="+mn-ea"/>
                          <a:cs typeface="+mn-cs"/>
                        </a:rPr>
                        <a:t>norma, però, pone in capo alla motorizzazione </a:t>
                      </a:r>
                      <a:r>
                        <a:rPr lang="it-IT" sz="1200" b="1" i="0" u="sng" kern="1200" dirty="0">
                          <a:solidFill>
                            <a:schemeClr val="dk1"/>
                          </a:solidFill>
                          <a:effectLst/>
                          <a:latin typeface="+mn-lt"/>
                          <a:ea typeface="+mn-ea"/>
                          <a:cs typeface="+mn-cs"/>
                        </a:rPr>
                        <a:t>obbligazioni cd “di risultato” </a:t>
                      </a:r>
                      <a:r>
                        <a:rPr lang="it-IT" sz="1200" b="1" i="0" kern="1200" dirty="0">
                          <a:solidFill>
                            <a:schemeClr val="dk1"/>
                          </a:solidFill>
                          <a:effectLst/>
                          <a:latin typeface="+mn-lt"/>
                          <a:ea typeface="+mn-ea"/>
                          <a:cs typeface="+mn-cs"/>
                        </a:rPr>
                        <a:t>piuttosto che “di mezzi” non </a:t>
                      </a:r>
                      <a:r>
                        <a:rPr lang="it-IT" sz="1200" b="1" i="0" u="sng" kern="1200" dirty="0">
                          <a:solidFill>
                            <a:schemeClr val="dk1"/>
                          </a:solidFill>
                          <a:effectLst/>
                          <a:latin typeface="+mn-lt"/>
                          <a:ea typeface="+mn-ea"/>
                          <a:cs typeface="+mn-cs"/>
                        </a:rPr>
                        <a:t>lasciando all’Amministrazione alcuna concreta alternativa al “sovra-utilizzo” delle scarse risorse umane</a:t>
                      </a:r>
                      <a:r>
                        <a:rPr lang="it-IT" sz="1200" b="0" i="0" u="sng" kern="1200" dirty="0">
                          <a:solidFill>
                            <a:schemeClr val="dk1"/>
                          </a:solidFill>
                          <a:effectLst/>
                          <a:latin typeface="+mn-lt"/>
                          <a:ea typeface="+mn-ea"/>
                          <a:cs typeface="+mn-cs"/>
                        </a:rPr>
                        <a:t> </a:t>
                      </a:r>
                      <a:r>
                        <a:rPr lang="it-IT" sz="1200" b="0" i="0" kern="1200" dirty="0">
                          <a:solidFill>
                            <a:schemeClr val="dk1"/>
                          </a:solidFill>
                          <a:effectLst/>
                          <a:latin typeface="+mn-lt"/>
                          <a:ea typeface="+mn-ea"/>
                          <a:cs typeface="+mn-cs"/>
                        </a:rPr>
                        <a:t>alle quali non si può che essere </a:t>
                      </a:r>
                      <a:r>
                        <a:rPr lang="it-IT" sz="1200" b="1" i="0" u="sng" kern="1200" dirty="0">
                          <a:solidFill>
                            <a:schemeClr val="dk1"/>
                          </a:solidFill>
                          <a:effectLst/>
                          <a:latin typeface="+mn-lt"/>
                          <a:ea typeface="+mn-ea"/>
                          <a:cs typeface="+mn-cs"/>
                        </a:rPr>
                        <a:t>assolutamente riconoscenti.</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i="0" kern="1200" dirty="0">
                          <a:solidFill>
                            <a:schemeClr val="dk1"/>
                          </a:solidFill>
                          <a:effectLst/>
                          <a:latin typeface="+mn-lt"/>
                          <a:ea typeface="+mn-ea"/>
                          <a:cs typeface="+mn-cs"/>
                        </a:rPr>
                        <a:t> È però evidente che un siffatto assetto del fattore produttivo principale </a:t>
                      </a:r>
                      <a:r>
                        <a:rPr lang="it-IT" sz="1200" b="1" i="0" kern="1200" dirty="0">
                          <a:solidFill>
                            <a:schemeClr val="dk1"/>
                          </a:solidFill>
                          <a:effectLst/>
                          <a:latin typeface="+mn-lt"/>
                          <a:ea typeface="+mn-ea"/>
                          <a:cs typeface="+mn-cs"/>
                        </a:rPr>
                        <a:t>toglie resilienza al complesso dei servizi resi e mette a rischio la continuità di fronte ad ogni possibile perturbazione</a:t>
                      </a:r>
                      <a:r>
                        <a:rPr lang="it-IT" sz="1200" b="0" i="0" kern="1200" dirty="0">
                          <a:solidFill>
                            <a:schemeClr val="dk1"/>
                          </a:solidFill>
                          <a:effectLst/>
                          <a:latin typeface="+mn-lt"/>
                          <a:ea typeface="+mn-ea"/>
                          <a:cs typeface="+mn-cs"/>
                        </a:rPr>
                        <a:t>. </a:t>
                      </a:r>
                      <a:r>
                        <a:rPr lang="it-IT" sz="1200" b="1" i="0" kern="1200" dirty="0">
                          <a:solidFill>
                            <a:schemeClr val="dk1"/>
                          </a:solidFill>
                          <a:effectLst/>
                          <a:latin typeface="+mn-lt"/>
                          <a:ea typeface="+mn-ea"/>
                          <a:cs typeface="+mn-cs"/>
                        </a:rPr>
                        <a:t>Un innesto adeguato e continuativo di nuovo personale resta quindi conditio sine qua non per superare strutturalmente e con successo anche questa criticità.</a:t>
                      </a:r>
                    </a:p>
                  </a:txBody>
                  <a:tcPr marL="121706" marR="121706" anchor="ctr">
                    <a:lnL w="12700" cap="flat" cmpd="sng" algn="ctr">
                      <a:solidFill>
                        <a:srgbClr val="A1B8E1"/>
                      </a:solidFill>
                      <a:prstDash val="solid"/>
                      <a:round/>
                      <a:headEnd type="none" w="med" len="med"/>
                      <a:tailEnd type="none" w="med" len="med"/>
                    </a:lnL>
                    <a:lnR w="12700" cap="flat" cmpd="sng" algn="ctr">
                      <a:solidFill>
                        <a:srgbClr val="A1B8E1"/>
                      </a:solidFill>
                      <a:prstDash val="solid"/>
                      <a:round/>
                      <a:headEnd type="none" w="med" len="med"/>
                      <a:tailEnd type="none" w="med" len="med"/>
                    </a:lnR>
                    <a:lnT w="12700" cap="flat" cmpd="sng" algn="ctr">
                      <a:solidFill>
                        <a:srgbClr val="A1B8E1"/>
                      </a:solidFill>
                      <a:prstDash val="solid"/>
                      <a:round/>
                      <a:headEnd type="none" w="med" len="med"/>
                      <a:tailEnd type="none" w="med" len="med"/>
                    </a:lnT>
                    <a:lnB w="12700" cap="flat" cmpd="sng" algn="ctr">
                      <a:solidFill>
                        <a:srgbClr val="A1B8E1"/>
                      </a:solidFill>
                      <a:prstDash val="solid"/>
                      <a:round/>
                      <a:headEnd type="none" w="med" len="med"/>
                      <a:tailEnd type="none" w="med" len="med"/>
                    </a:lnB>
                  </a:tcPr>
                </a:tc>
                <a:extLst>
                  <a:ext uri="{0D108BD9-81ED-4DB2-BD59-A6C34878D82A}">
                    <a16:rowId xmlns:a16="http://schemas.microsoft.com/office/drawing/2014/main" val="2460364608"/>
                  </a:ext>
                </a:extLst>
              </a:tr>
            </a:tbl>
          </a:graphicData>
        </a:graphic>
      </p:graphicFrame>
    </p:spTree>
    <p:extLst>
      <p:ext uri="{BB962C8B-B14F-4D97-AF65-F5344CB8AC3E}">
        <p14:creationId xmlns:p14="http://schemas.microsoft.com/office/powerpoint/2010/main" val="225994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24F9D621-166A-0286-AD45-329D506C3951}"/>
              </a:ext>
            </a:extLst>
          </p:cNvPr>
          <p:cNvSpPr/>
          <p:nvPr/>
        </p:nvSpPr>
        <p:spPr>
          <a:xfrm>
            <a:off x="2319249" y="0"/>
            <a:ext cx="898701" cy="6858000"/>
          </a:xfrm>
          <a:prstGeom prst="rect">
            <a:avLst/>
          </a:prstGeom>
          <a:solidFill>
            <a:srgbClr val="B8C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ctangle 7">
            <a:extLst>
              <a:ext uri="{FF2B5EF4-FFF2-40B4-BE49-F238E27FC236}">
                <a16:creationId xmlns:a16="http://schemas.microsoft.com/office/drawing/2014/main" id="{D1981E23-9BFA-D442-5B42-D5C90465C980}"/>
              </a:ext>
            </a:extLst>
          </p:cNvPr>
          <p:cNvSpPr/>
          <p:nvPr/>
        </p:nvSpPr>
        <p:spPr>
          <a:xfrm>
            <a:off x="1514299" y="0"/>
            <a:ext cx="898701" cy="6858000"/>
          </a:xfrm>
          <a:prstGeom prst="rect">
            <a:avLst/>
          </a:prstGeom>
          <a:solidFill>
            <a:srgbClr val="82A0D7">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ctangle 5">
            <a:extLst>
              <a:ext uri="{FF2B5EF4-FFF2-40B4-BE49-F238E27FC236}">
                <a16:creationId xmlns:a16="http://schemas.microsoft.com/office/drawing/2014/main" id="{019F225D-9B08-0CB0-346B-B363BFB80607}"/>
              </a:ext>
            </a:extLst>
          </p:cNvPr>
          <p:cNvSpPr/>
          <p:nvPr/>
        </p:nvSpPr>
        <p:spPr>
          <a:xfrm>
            <a:off x="-47801" y="0"/>
            <a:ext cx="898701" cy="6858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ctangle 11">
            <a:extLst>
              <a:ext uri="{FF2B5EF4-FFF2-40B4-BE49-F238E27FC236}">
                <a16:creationId xmlns:a16="http://schemas.microsoft.com/office/drawing/2014/main" id="{0DE4E572-88EF-F6B7-A2E7-84B6F7E46AA7}"/>
              </a:ext>
            </a:extLst>
          </p:cNvPr>
          <p:cNvSpPr/>
          <p:nvPr/>
        </p:nvSpPr>
        <p:spPr>
          <a:xfrm>
            <a:off x="676099" y="0"/>
            <a:ext cx="898701" cy="6858000"/>
          </a:xfrm>
          <a:prstGeom prst="rect">
            <a:avLst/>
          </a:prstGeom>
          <a:solidFill>
            <a:srgbClr val="71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6" name="Table 24">
            <a:extLst>
              <a:ext uri="{FF2B5EF4-FFF2-40B4-BE49-F238E27FC236}">
                <a16:creationId xmlns:a16="http://schemas.microsoft.com/office/drawing/2014/main" id="{51DFD6C4-2FC0-C5FB-9133-EAD910CC5D61}"/>
              </a:ext>
            </a:extLst>
          </p:cNvPr>
          <p:cNvGraphicFramePr>
            <a:graphicFrameLocks/>
          </p:cNvGraphicFramePr>
          <p:nvPr>
            <p:extLst>
              <p:ext uri="{D42A27DB-BD31-4B8C-83A1-F6EECF244321}">
                <p14:modId xmlns:p14="http://schemas.microsoft.com/office/powerpoint/2010/main" val="2427596232"/>
              </p:ext>
            </p:extLst>
          </p:nvPr>
        </p:nvGraphicFramePr>
        <p:xfrm>
          <a:off x="3797299" y="1400783"/>
          <a:ext cx="8001001" cy="4980560"/>
        </p:xfrm>
        <a:graphic>
          <a:graphicData uri="http://schemas.openxmlformats.org/drawingml/2006/table">
            <a:tbl>
              <a:tblPr firstRow="1" bandRow="1">
                <a:tableStyleId>{5C22544A-7EE6-4342-B048-85BDC9FD1C3A}</a:tableStyleId>
              </a:tblPr>
              <a:tblGrid>
                <a:gridCol w="8001001">
                  <a:extLst>
                    <a:ext uri="{9D8B030D-6E8A-4147-A177-3AD203B41FA5}">
                      <a16:colId xmlns:a16="http://schemas.microsoft.com/office/drawing/2014/main" val="620299569"/>
                    </a:ext>
                  </a:extLst>
                </a:gridCol>
              </a:tblGrid>
              <a:tr h="424235">
                <a:tc>
                  <a:txBody>
                    <a:bodyPr/>
                    <a:lstStyle/>
                    <a:p>
                      <a:pPr algn="l" rtl="0"/>
                      <a:r>
                        <a:rPr lang="it-IT" sz="1800" b="1">
                          <a:solidFill>
                            <a:schemeClr val="accent1">
                              <a:lumMod val="50000"/>
                            </a:schemeClr>
                          </a:solidFill>
                          <a:latin typeface="+mn-lt"/>
                        </a:rPr>
                        <a:t>Numeri della Motorizzazione</a:t>
                      </a:r>
                    </a:p>
                  </a:txBody>
                  <a:tcPr marL="0" marR="0" marT="54000" marB="54000"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216587"/>
                  </a:ext>
                </a:extLst>
              </a:tr>
              <a:tr h="1235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a:ln>
                            <a:noFill/>
                          </a:ln>
                          <a:solidFill>
                            <a:schemeClr val="accent1">
                              <a:lumMod val="50000"/>
                            </a:schemeClr>
                          </a:solidFill>
                          <a:effectLst/>
                          <a:uLnTx/>
                          <a:uFillTx/>
                          <a:latin typeface="+mn-lt"/>
                          <a:ea typeface="+mn-ea"/>
                          <a:cs typeface="+mn-cs"/>
                        </a:rPr>
                        <a:t>Revisioni Mezzi Pesanti </a:t>
                      </a:r>
                    </a:p>
                    <a:p>
                      <a:pPr marL="742950" lvl="1" indent="-285750" algn="l" rtl="0">
                        <a:buFont typeface="Wingdings" panose="05000000000000000000" pitchFamily="2" charset="2"/>
                        <a:buChar char="§"/>
                      </a:pPr>
                      <a:r>
                        <a:rPr kumimoji="0" lang="it-IT" sz="1600" b="0" i="0" u="none" strike="noStrike" kern="1200" cap="none" spc="0" normalizeH="0" baseline="0">
                          <a:ln>
                            <a:noFill/>
                          </a:ln>
                          <a:solidFill>
                            <a:schemeClr val="accent1">
                              <a:lumMod val="50000"/>
                            </a:schemeClr>
                          </a:solidFill>
                          <a:effectLst/>
                          <a:uLnTx/>
                          <a:uFillTx/>
                          <a:latin typeface="+mn-lt"/>
                          <a:ea typeface="+mn-ea"/>
                          <a:cs typeface="+mn-cs"/>
                        </a:rPr>
                        <a:t>Contesto normativo</a:t>
                      </a:r>
                    </a:p>
                    <a:p>
                      <a:pPr marL="742950" lvl="1" indent="-285750" algn="l" rtl="0">
                        <a:buFont typeface="Wingdings" panose="05000000000000000000" pitchFamily="2" charset="2"/>
                        <a:buChar char="§"/>
                      </a:pPr>
                      <a:r>
                        <a:rPr kumimoji="0" lang="it-IT" sz="1600" b="0" i="0" u="none" strike="noStrike" kern="1200" cap="none" spc="0" normalizeH="0" baseline="0">
                          <a:ln>
                            <a:noFill/>
                          </a:ln>
                          <a:solidFill>
                            <a:schemeClr val="accent1">
                              <a:lumMod val="50000"/>
                            </a:schemeClr>
                          </a:solidFill>
                          <a:effectLst/>
                          <a:uLnTx/>
                          <a:uFillTx/>
                          <a:latin typeface="+mn-lt"/>
                          <a:ea typeface="+mn-ea"/>
                          <a:cs typeface="+mn-cs"/>
                        </a:rPr>
                        <a:t>Highlights e azioni intraprese</a:t>
                      </a:r>
                    </a:p>
                    <a:p>
                      <a:pPr marL="742950" lvl="1" indent="-285750" algn="l" rtl="0">
                        <a:buFont typeface="Wingdings" panose="05000000000000000000" pitchFamily="2" charset="2"/>
                        <a:buChar char="§"/>
                      </a:pPr>
                      <a:r>
                        <a:rPr kumimoji="0" lang="it-IT" sz="1600" b="0" i="0" u="none" strike="noStrike" kern="1200" cap="none" spc="0" normalizeH="0" baseline="0">
                          <a:ln>
                            <a:noFill/>
                          </a:ln>
                          <a:solidFill>
                            <a:schemeClr val="accent1">
                              <a:lumMod val="50000"/>
                            </a:schemeClr>
                          </a:solidFill>
                          <a:effectLst/>
                          <a:uLnTx/>
                          <a:uFillTx/>
                          <a:latin typeface="+mn-lt"/>
                          <a:ea typeface="+mn-ea"/>
                          <a:cs typeface="+mn-cs"/>
                        </a:rPr>
                        <a:t>Sintesi risoluzioni e riscontri</a:t>
                      </a:r>
                    </a:p>
                  </a:txBody>
                  <a:tcPr marL="0" marR="0" marT="54000" marB="54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045840"/>
                  </a:ext>
                </a:extLst>
              </a:tr>
              <a:tr h="1235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chemeClr val="accent1">
                              <a:lumMod val="50000"/>
                            </a:schemeClr>
                          </a:solidFill>
                          <a:effectLst/>
                          <a:uLnTx/>
                          <a:uFillTx/>
                          <a:latin typeface="+mn-lt"/>
                          <a:ea typeface="+mn-ea"/>
                          <a:cs typeface="+mn-cs"/>
                        </a:rPr>
                        <a:t>Conducenti</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600" b="0" i="0" u="none" strike="noStrike" kern="1200" cap="none" spc="0" normalizeH="0" baseline="0" noProof="0">
                          <a:ln>
                            <a:noFill/>
                          </a:ln>
                          <a:solidFill>
                            <a:schemeClr val="accent1">
                              <a:lumMod val="50000"/>
                            </a:schemeClr>
                          </a:solidFill>
                          <a:effectLst/>
                          <a:uLnTx/>
                          <a:uFillTx/>
                          <a:latin typeface="+mn-lt"/>
                          <a:ea typeface="+mn-ea"/>
                          <a:cs typeface="+mn-cs"/>
                        </a:rPr>
                        <a:t>Contesto normativo</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600" b="0" i="0" u="none" strike="noStrike" kern="1200" cap="none" spc="0" normalizeH="0" baseline="0">
                          <a:ln>
                            <a:noFill/>
                          </a:ln>
                          <a:solidFill>
                            <a:schemeClr val="accent1">
                              <a:lumMod val="50000"/>
                            </a:schemeClr>
                          </a:solidFill>
                          <a:effectLst/>
                          <a:uLnTx/>
                          <a:uFillTx/>
                          <a:latin typeface="+mn-lt"/>
                          <a:ea typeface="+mn-ea"/>
                          <a:cs typeface="+mn-cs"/>
                        </a:rPr>
                        <a:t>Highlights e azioni intraprese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600" b="0" i="0" u="none" strike="noStrike" kern="1200" cap="none" spc="0" normalizeH="0" baseline="0">
                          <a:ln>
                            <a:noFill/>
                          </a:ln>
                          <a:solidFill>
                            <a:schemeClr val="accent1">
                              <a:lumMod val="50000"/>
                            </a:schemeClr>
                          </a:solidFill>
                          <a:effectLst/>
                          <a:uLnTx/>
                          <a:uFillTx/>
                          <a:latin typeface="+mn-lt"/>
                          <a:ea typeface="+mn-ea"/>
                          <a:cs typeface="+mn-cs"/>
                        </a:rPr>
                        <a:t>Sintesi risoluzioni e riscontri</a:t>
                      </a:r>
                      <a:endParaRPr kumimoji="0" lang="it-IT" sz="1600" b="0" i="0" u="none" strike="noStrike" kern="1200" cap="none" spc="0" normalizeH="0" baseline="0" noProof="0">
                        <a:ln>
                          <a:noFill/>
                        </a:ln>
                        <a:solidFill>
                          <a:schemeClr val="accent1">
                            <a:lumMod val="50000"/>
                          </a:schemeClr>
                        </a:solidFill>
                        <a:effectLst/>
                        <a:uLnTx/>
                        <a:uFillTx/>
                        <a:latin typeface="+mn-lt"/>
                        <a:ea typeface="+mn-ea"/>
                        <a:cs typeface="+mn-cs"/>
                      </a:endParaRPr>
                    </a:p>
                  </a:txBody>
                  <a:tcPr marL="0" marR="0" marT="54000" marB="54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3214"/>
                  </a:ext>
                </a:extLst>
              </a:tr>
              <a:tr h="694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a:ln>
                            <a:noFill/>
                          </a:ln>
                          <a:solidFill>
                            <a:schemeClr val="accent1">
                              <a:lumMod val="50000"/>
                            </a:schemeClr>
                          </a:solidFill>
                          <a:effectLst/>
                          <a:uLnTx/>
                          <a:uFillTx/>
                          <a:latin typeface="+mn-lt"/>
                          <a:ea typeface="+mn-ea"/>
                          <a:cs typeface="+mn-cs"/>
                        </a:rPr>
                        <a:t>Documento Unico e Nazionalizzazioni</a:t>
                      </a:r>
                      <a:endParaRPr kumimoji="0" lang="it-IT" sz="1800" b="1" i="0" u="none" strike="noStrike" kern="1200" cap="none" spc="0" normalizeH="0" baseline="0">
                        <a:ln>
                          <a:noFill/>
                        </a:ln>
                        <a:solidFill>
                          <a:schemeClr val="accent1">
                            <a:lumMod val="50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600" b="0" i="0" u="none" strike="noStrike" kern="1200" cap="none" spc="0" normalizeH="0" baseline="0">
                          <a:ln>
                            <a:noFill/>
                          </a:ln>
                          <a:solidFill>
                            <a:schemeClr val="accent1">
                              <a:lumMod val="50000"/>
                            </a:schemeClr>
                          </a:solidFill>
                          <a:effectLst/>
                          <a:uLnTx/>
                          <a:uFillTx/>
                          <a:latin typeface="+mn-lt"/>
                          <a:ea typeface="+mn-ea"/>
                          <a:cs typeface="+mn-cs"/>
                        </a:rPr>
                        <a:t>Sintesi risoluzioni e riscontri</a:t>
                      </a:r>
                      <a:endParaRPr kumimoji="0" lang="it-IT" sz="1600" b="0" i="0" u="none" strike="noStrike" kern="1200" cap="none" spc="0" normalizeH="0" baseline="0" noProof="0">
                        <a:ln>
                          <a:noFill/>
                        </a:ln>
                        <a:solidFill>
                          <a:srgbClr val="4472C4">
                            <a:lumMod val="50000"/>
                          </a:srgbClr>
                        </a:solidFill>
                        <a:effectLst/>
                        <a:uLnTx/>
                        <a:uFillTx/>
                        <a:latin typeface="+mn-lt"/>
                        <a:ea typeface="+mn-ea"/>
                        <a:cs typeface="+mn-cs"/>
                      </a:endParaRPr>
                    </a:p>
                  </a:txBody>
                  <a:tcPr marL="0" marR="0" marT="54000" marB="54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8550306"/>
                  </a:ext>
                </a:extLst>
              </a:tr>
              <a:tr h="694807">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it-IT" sz="1800" b="1" i="0" u="none" strike="noStrike" kern="1200" cap="none" spc="0" normalizeH="0" baseline="0" noProof="0">
                          <a:ln>
                            <a:noFill/>
                          </a:ln>
                          <a:solidFill>
                            <a:schemeClr val="accent1">
                              <a:lumMod val="50000"/>
                            </a:schemeClr>
                          </a:solidFill>
                          <a:effectLst/>
                          <a:uLnTx/>
                          <a:uFillTx/>
                          <a:latin typeface="+mn-lt"/>
                          <a:ea typeface="+mn-ea"/>
                          <a:cs typeface="+mn-cs"/>
                        </a:rPr>
                        <a:t>Altri ambiti</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600" b="0" i="0" u="none" strike="noStrike" kern="1200" cap="none" spc="0" normalizeH="0" baseline="0" noProof="0">
                          <a:ln>
                            <a:noFill/>
                          </a:ln>
                          <a:solidFill>
                            <a:schemeClr val="accent1">
                              <a:lumMod val="50000"/>
                            </a:schemeClr>
                          </a:solidFill>
                          <a:effectLst/>
                          <a:uLnTx/>
                          <a:uFillTx/>
                          <a:latin typeface="+mn-lt"/>
                          <a:ea typeface="+mn-ea"/>
                          <a:cs typeface="+mn-cs"/>
                        </a:rPr>
                        <a:t>Sintesi risoluzioni e riscontri</a:t>
                      </a:r>
                    </a:p>
                  </a:txBody>
                  <a:tcPr marL="0" marR="0" marT="54000" marB="54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18171"/>
                  </a:ext>
                </a:extLst>
              </a:tr>
              <a:tr h="694807">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it-IT" sz="1800" b="1" i="0" u="none" strike="noStrike" kern="1200" cap="none" spc="0" normalizeH="0" baseline="0" noProof="0">
                          <a:ln>
                            <a:noFill/>
                          </a:ln>
                          <a:solidFill>
                            <a:schemeClr val="accent1">
                              <a:lumMod val="50000"/>
                            </a:schemeClr>
                          </a:solidFill>
                          <a:effectLst/>
                          <a:uLnTx/>
                          <a:uFillTx/>
                          <a:latin typeface="+mn-lt"/>
                          <a:ea typeface="+mn-ea"/>
                          <a:cs typeface="+mn-cs"/>
                        </a:rPr>
                        <a:t>Allegati</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600" b="0" i="0" u="none" strike="noStrike" kern="1200" cap="none" spc="0" normalizeH="0" baseline="0" noProof="0">
                          <a:ln>
                            <a:noFill/>
                          </a:ln>
                          <a:solidFill>
                            <a:srgbClr val="4472C4">
                              <a:lumMod val="50000"/>
                            </a:srgbClr>
                          </a:solidFill>
                          <a:effectLst/>
                          <a:uLnTx/>
                          <a:uFillTx/>
                          <a:latin typeface="+mn-lt"/>
                          <a:ea typeface="+mn-ea"/>
                          <a:cs typeface="+mn-cs"/>
                        </a:rPr>
                        <a:t>Iniziative della Direzione Generale della Motorizzazione</a:t>
                      </a:r>
                      <a:endParaRPr kumimoji="0" lang="it-IT" sz="1800" b="1" i="0" u="none" strike="noStrike" kern="1200" cap="none" spc="0" normalizeH="0" baseline="0" noProof="0">
                        <a:ln>
                          <a:noFill/>
                        </a:ln>
                        <a:solidFill>
                          <a:schemeClr val="accent1">
                            <a:lumMod val="50000"/>
                          </a:schemeClr>
                        </a:solidFill>
                        <a:effectLst/>
                        <a:uLnTx/>
                        <a:uFillTx/>
                        <a:latin typeface="+mn-lt"/>
                        <a:ea typeface="+mn-ea"/>
                        <a:cs typeface="+mn-cs"/>
                      </a:endParaRPr>
                    </a:p>
                  </a:txBody>
                  <a:tcPr marL="0" marR="0" marT="54000" marB="54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886294"/>
                  </a:ext>
                </a:extLst>
              </a:tr>
            </a:tbl>
          </a:graphicData>
        </a:graphic>
      </p:graphicFrame>
      <p:sp>
        <p:nvSpPr>
          <p:cNvPr id="7" name="CasellaDiTesto 6">
            <a:extLst>
              <a:ext uri="{FF2B5EF4-FFF2-40B4-BE49-F238E27FC236}">
                <a16:creationId xmlns:a16="http://schemas.microsoft.com/office/drawing/2014/main" id="{E07A795F-953A-A493-A292-BF0B4823744E}"/>
              </a:ext>
            </a:extLst>
          </p:cNvPr>
          <p:cNvSpPr txBox="1"/>
          <p:nvPr/>
        </p:nvSpPr>
        <p:spPr>
          <a:xfrm>
            <a:off x="3797299" y="838200"/>
            <a:ext cx="5134155" cy="413318"/>
          </a:xfrm>
          <a:prstGeom prst="rect">
            <a:avLst/>
          </a:prstGeom>
          <a:noFill/>
        </p:spPr>
        <p:txBody>
          <a:bodyPr wrap="square">
            <a:spAutoFit/>
          </a:bodyPr>
          <a:lstStyle/>
          <a:p>
            <a:pPr marL="0" marR="0" lvl="0" indent="0" defTabSz="914400" rtl="0" eaLnBrk="1" fontAlgn="base" latinLnBrk="0" hangingPunct="1">
              <a:lnSpc>
                <a:spcPct val="70000"/>
              </a:lnSpc>
              <a:spcBef>
                <a:spcPts val="0"/>
              </a:spcBef>
              <a:spcAft>
                <a:spcPts val="800"/>
              </a:spcAft>
              <a:buClrTx/>
              <a:buSzTx/>
              <a:buFontTx/>
              <a:buNone/>
              <a:tabLst/>
              <a:defRPr/>
            </a:pPr>
            <a:r>
              <a:rPr kumimoji="0" lang="it-IT" sz="2800" b="1" i="0" u="none" strike="noStrike" kern="1200" cap="none" spc="0" normalizeH="0" baseline="0" noProof="0">
                <a:ln>
                  <a:noFill/>
                </a:ln>
                <a:solidFill>
                  <a:schemeClr val="accent1">
                    <a:lumMod val="50000"/>
                  </a:schemeClr>
                </a:solidFill>
                <a:effectLst/>
                <a:uLnTx/>
                <a:uFillTx/>
                <a:ea typeface="+mn-ea"/>
                <a:cs typeface="Arial" panose="020B0604020202020204" pitchFamily="34" charset="0"/>
              </a:rPr>
              <a:t>Agenda</a:t>
            </a:r>
            <a:endParaRPr kumimoji="0" lang="it-IT" sz="1400" b="0" i="0" u="none" strike="noStrike" kern="1200" cap="none" spc="0" normalizeH="0" baseline="0" noProof="0">
              <a:ln>
                <a:noFill/>
              </a:ln>
              <a:solidFill>
                <a:schemeClr val="accent1">
                  <a:lumMod val="50000"/>
                </a:schemeClr>
              </a:solidFill>
              <a:effectLst/>
              <a:uLnTx/>
              <a:uFillTx/>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470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F1CB142-744B-E686-AB0E-A90A326F9FC1}"/>
              </a:ext>
            </a:extLst>
          </p:cNvPr>
          <p:cNvSpPr/>
          <p:nvPr/>
        </p:nvSpPr>
        <p:spPr>
          <a:xfrm>
            <a:off x="2319249" y="0"/>
            <a:ext cx="898701" cy="6858000"/>
          </a:xfrm>
          <a:prstGeom prst="rect">
            <a:avLst/>
          </a:prstGeom>
          <a:solidFill>
            <a:srgbClr val="B8C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5F1AEB9-A7B2-3B23-BED1-E6C141E7EF79}"/>
              </a:ext>
            </a:extLst>
          </p:cNvPr>
          <p:cNvSpPr/>
          <p:nvPr/>
        </p:nvSpPr>
        <p:spPr>
          <a:xfrm>
            <a:off x="1514299" y="0"/>
            <a:ext cx="898701" cy="6858000"/>
          </a:xfrm>
          <a:prstGeom prst="rect">
            <a:avLst/>
          </a:prstGeom>
          <a:solidFill>
            <a:srgbClr val="82A0D7">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899C658D-5F4E-7276-C399-D9ADB9DD8227}"/>
              </a:ext>
            </a:extLst>
          </p:cNvPr>
          <p:cNvSpPr txBox="1"/>
          <p:nvPr/>
        </p:nvSpPr>
        <p:spPr>
          <a:xfrm>
            <a:off x="3848974" y="783941"/>
            <a:ext cx="7964653" cy="1927579"/>
          </a:xfrm>
          <a:prstGeom prst="rect">
            <a:avLst/>
          </a:prstGeom>
          <a:noFill/>
        </p:spPr>
        <p:txBody>
          <a:bodyPr wrap="square">
            <a:spAutoFit/>
          </a:bodyPr>
          <a:lstStyle/>
          <a:p>
            <a:pPr marL="0" marR="0" lvl="0" indent="0" algn="l" defTabSz="914400" rtl="0" eaLnBrk="1" fontAlgn="base" latinLnBrk="0" hangingPunct="1">
              <a:lnSpc>
                <a:spcPct val="70000"/>
              </a:lnSpc>
              <a:spcBef>
                <a:spcPts val="0"/>
              </a:spcBef>
              <a:spcAft>
                <a:spcPts val="800"/>
              </a:spcAft>
              <a:buClrTx/>
              <a:buSzTx/>
              <a:buFontTx/>
              <a:buNone/>
              <a:tabLst/>
              <a:defRPr/>
            </a:pPr>
            <a:r>
              <a:rPr kumimoji="0" lang="it-IT" sz="2800" b="1" i="0" u="none" strike="noStrike" kern="1200" cap="none" spc="0" normalizeH="0" baseline="0" noProof="0">
                <a:ln>
                  <a:noFill/>
                </a:ln>
                <a:solidFill>
                  <a:srgbClr val="00338D"/>
                </a:solidFill>
                <a:effectLst/>
                <a:uLnTx/>
                <a:uFillTx/>
                <a:latin typeface="Calibri" panose="020F0502020204030204"/>
                <a:ea typeface="+mn-ea"/>
                <a:cs typeface="Arial" panose="020B0604020202020204" pitchFamily="34" charset="0"/>
              </a:rPr>
              <a:t>ALLEGATO 1</a:t>
            </a:r>
          </a:p>
          <a:p>
            <a:pPr marL="0" marR="0" lvl="0" indent="0" algn="l" defTabSz="914400" rtl="0" eaLnBrk="1" fontAlgn="base" latinLnBrk="0" hangingPunct="1">
              <a:lnSpc>
                <a:spcPct val="70000"/>
              </a:lnSpc>
              <a:spcBef>
                <a:spcPts val="0"/>
              </a:spcBef>
              <a:spcAft>
                <a:spcPts val="800"/>
              </a:spcAft>
              <a:buClrTx/>
              <a:buSzTx/>
              <a:buFontTx/>
              <a:buNone/>
              <a:tabLst/>
              <a:defRPr/>
            </a:pPr>
            <a:endParaRPr lang="it-IT" sz="2800" b="1">
              <a:solidFill>
                <a:srgbClr val="00338D"/>
              </a:solidFill>
              <a:latin typeface="Calibri" panose="020F0502020204030204"/>
              <a:cs typeface="Arial" panose="020B0604020202020204" pitchFamily="34" charset="0"/>
            </a:endParaRPr>
          </a:p>
          <a:p>
            <a:pPr marL="0" marR="0" lvl="0" indent="0" algn="l" defTabSz="914400" rtl="0" eaLnBrk="1" fontAlgn="base" latinLnBrk="0" hangingPunct="1">
              <a:lnSpc>
                <a:spcPct val="70000"/>
              </a:lnSpc>
              <a:spcBef>
                <a:spcPts val="0"/>
              </a:spcBef>
              <a:spcAft>
                <a:spcPts val="800"/>
              </a:spcAft>
              <a:buClrTx/>
              <a:buSzTx/>
              <a:buFontTx/>
              <a:buNone/>
              <a:tabLst/>
              <a:defRPr/>
            </a:pPr>
            <a:endParaRPr kumimoji="0" lang="it-IT" sz="2800" b="1" i="0" u="none" strike="noStrike" kern="1200" cap="none" spc="0" normalizeH="0" baseline="0" noProof="0">
              <a:ln>
                <a:noFill/>
              </a:ln>
              <a:solidFill>
                <a:srgbClr val="00338D"/>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base" latinLnBrk="0" hangingPunct="1">
              <a:lnSpc>
                <a:spcPct val="70000"/>
              </a:lnSpc>
              <a:spcBef>
                <a:spcPts val="0"/>
              </a:spcBef>
              <a:spcAft>
                <a:spcPts val="80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Iniziative della Direzione Generale della Motorizzazione</a:t>
            </a:r>
            <a:endParaRPr kumimoji="0" lang="it-IT" sz="1400" b="0" i="0" u="none" strike="noStrike" kern="1200" cap="none" spc="0" normalizeH="0" baseline="0" noProof="0">
              <a:ln>
                <a:noFill/>
              </a:ln>
              <a:solidFill>
                <a:srgbClr val="00338D"/>
              </a:solidFill>
              <a:effectLst/>
              <a:uLnTx/>
              <a:uFillTx/>
              <a:latin typeface="Calibri" panose="020F0502020204030204"/>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2F3B31A-FFF2-CFA3-86B0-49056586834F}"/>
              </a:ext>
            </a:extLst>
          </p:cNvPr>
          <p:cNvSpPr/>
          <p:nvPr/>
        </p:nvSpPr>
        <p:spPr>
          <a:xfrm>
            <a:off x="-47801" y="0"/>
            <a:ext cx="898701" cy="6858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78E41EF-3663-106D-73AF-265D57E576DB}"/>
              </a:ext>
            </a:extLst>
          </p:cNvPr>
          <p:cNvSpPr/>
          <p:nvPr/>
        </p:nvSpPr>
        <p:spPr>
          <a:xfrm>
            <a:off x="676099" y="0"/>
            <a:ext cx="898701" cy="6858000"/>
          </a:xfrm>
          <a:prstGeom prst="rect">
            <a:avLst/>
          </a:prstGeom>
          <a:solidFill>
            <a:srgbClr val="71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036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Iniziative della Direzione Generale della Motorizzazione (1/5)</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Tabella 8">
            <a:extLst>
              <a:ext uri="{FF2B5EF4-FFF2-40B4-BE49-F238E27FC236}">
                <a16:creationId xmlns:a16="http://schemas.microsoft.com/office/drawing/2014/main" id="{6190C547-25D6-B1C0-66C7-42D61E1306FA}"/>
              </a:ext>
            </a:extLst>
          </p:cNvPr>
          <p:cNvGraphicFramePr>
            <a:graphicFrameLocks noGrp="1"/>
          </p:cNvGraphicFramePr>
          <p:nvPr>
            <p:extLst>
              <p:ext uri="{D42A27DB-BD31-4B8C-83A1-F6EECF244321}">
                <p14:modId xmlns:p14="http://schemas.microsoft.com/office/powerpoint/2010/main" val="1667034303"/>
              </p:ext>
            </p:extLst>
          </p:nvPr>
        </p:nvGraphicFramePr>
        <p:xfrm>
          <a:off x="1066800" y="1946630"/>
          <a:ext cx="10058400" cy="4715523"/>
        </p:xfrm>
        <a:graphic>
          <a:graphicData uri="http://schemas.openxmlformats.org/drawingml/2006/table">
            <a:tbl>
              <a:tblPr firstRow="1" firstCol="1" lastRow="1" lastCol="1" bandRow="1" bandCol="1"/>
              <a:tblGrid>
                <a:gridCol w="718674">
                  <a:extLst>
                    <a:ext uri="{9D8B030D-6E8A-4147-A177-3AD203B41FA5}">
                      <a16:colId xmlns:a16="http://schemas.microsoft.com/office/drawing/2014/main" val="4101042819"/>
                    </a:ext>
                  </a:extLst>
                </a:gridCol>
                <a:gridCol w="9339726">
                  <a:extLst>
                    <a:ext uri="{9D8B030D-6E8A-4147-A177-3AD203B41FA5}">
                      <a16:colId xmlns:a16="http://schemas.microsoft.com/office/drawing/2014/main" val="3966250893"/>
                    </a:ext>
                  </a:extLst>
                </a:gridCol>
              </a:tblGrid>
              <a:tr h="421029">
                <a:tc>
                  <a:txBody>
                    <a:bodyPr/>
                    <a:lstStyle/>
                    <a:p>
                      <a:pPr marL="55880" algn="ctr">
                        <a:spcBef>
                          <a:spcPts val="535"/>
                        </a:spcBef>
                        <a:spcAft>
                          <a:spcPts val="0"/>
                        </a:spcAft>
                      </a:pPr>
                      <a:r>
                        <a:rPr lang="en-US" sz="1200" b="1">
                          <a:solidFill>
                            <a:srgbClr val="FFFFFF"/>
                          </a:solidFill>
                          <a:effectLst/>
                          <a:latin typeface="+mn-lt"/>
                          <a:ea typeface="Calibri" panose="020F0502020204030204" pitchFamily="34" charset="0"/>
                          <a:cs typeface="Arial" panose="020B0604020202020204" pitchFamily="34" charset="0"/>
                        </a:rPr>
                        <a:t>ID</a:t>
                      </a:r>
                      <a:endParaRPr lang="it-IT" sz="16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48260">
                        <a:spcBef>
                          <a:spcPts val="535"/>
                        </a:spcBef>
                        <a:spcAft>
                          <a:spcPts val="0"/>
                        </a:spcAft>
                      </a:pPr>
                      <a:r>
                        <a:rPr lang="it-IT" sz="1200" b="1">
                          <a:solidFill>
                            <a:srgbClr val="FFFFFF"/>
                          </a:solidFill>
                          <a:effectLst/>
                          <a:latin typeface="+mn-lt"/>
                          <a:ea typeface="Calibri" panose="020F0502020204030204" pitchFamily="34" charset="0"/>
                          <a:cs typeface="Arial" panose="020B0604020202020204" pitchFamily="34" charset="0"/>
                        </a:rPr>
                        <a:t>Iniziative</a:t>
                      </a:r>
                      <a:r>
                        <a:rPr lang="it-IT" sz="1200" b="1" spc="-30">
                          <a:solidFill>
                            <a:srgbClr val="FFFFFF"/>
                          </a:solidFill>
                          <a:effectLst/>
                          <a:latin typeface="+mn-lt"/>
                          <a:ea typeface="Calibri" panose="020F0502020204030204" pitchFamily="34" charset="0"/>
                          <a:cs typeface="Arial" panose="020B0604020202020204" pitchFamily="34" charset="0"/>
                        </a:rPr>
                        <a:t> </a:t>
                      </a:r>
                      <a:r>
                        <a:rPr lang="it-IT" sz="1200" b="1">
                          <a:solidFill>
                            <a:srgbClr val="FFFFFF"/>
                          </a:solidFill>
                          <a:effectLst/>
                          <a:latin typeface="+mn-lt"/>
                          <a:ea typeface="Calibri" panose="020F0502020204030204" pitchFamily="34" charset="0"/>
                          <a:cs typeface="Arial" panose="020B0604020202020204" pitchFamily="34" charset="0"/>
                        </a:rPr>
                        <a:t>di</a:t>
                      </a:r>
                      <a:r>
                        <a:rPr lang="it-IT" sz="1200" b="1" spc="-30">
                          <a:solidFill>
                            <a:srgbClr val="FFFFFF"/>
                          </a:solidFill>
                          <a:effectLst/>
                          <a:latin typeface="+mn-lt"/>
                          <a:ea typeface="Calibri" panose="020F0502020204030204" pitchFamily="34" charset="0"/>
                          <a:cs typeface="Arial" panose="020B0604020202020204" pitchFamily="34" charset="0"/>
                        </a:rPr>
                        <a:t> </a:t>
                      </a:r>
                      <a:r>
                        <a:rPr lang="it-IT" sz="1200" b="1">
                          <a:solidFill>
                            <a:srgbClr val="FFFFFF"/>
                          </a:solidFill>
                          <a:effectLst/>
                          <a:latin typeface="+mn-lt"/>
                          <a:ea typeface="Calibri" panose="020F0502020204030204" pitchFamily="34" charset="0"/>
                          <a:cs typeface="Arial" panose="020B0604020202020204" pitchFamily="34" charset="0"/>
                        </a:rPr>
                        <a:t>miglioramento</a:t>
                      </a:r>
                      <a:r>
                        <a:rPr lang="it-IT" sz="1200" b="1" spc="-25">
                          <a:solidFill>
                            <a:srgbClr val="FFFFFF"/>
                          </a:solidFill>
                          <a:effectLst/>
                          <a:latin typeface="+mn-lt"/>
                          <a:ea typeface="Calibri" panose="020F0502020204030204" pitchFamily="34" charset="0"/>
                          <a:cs typeface="Arial" panose="020B0604020202020204" pitchFamily="34" charset="0"/>
                        </a:rPr>
                        <a:t> </a:t>
                      </a:r>
                      <a:r>
                        <a:rPr lang="it-IT" sz="1200" b="1">
                          <a:solidFill>
                            <a:srgbClr val="FFFFFF"/>
                          </a:solidFill>
                          <a:effectLst/>
                          <a:latin typeface="+mn-lt"/>
                          <a:ea typeface="Calibri" panose="020F0502020204030204" pitchFamily="34" charset="0"/>
                          <a:cs typeface="Arial" panose="020B0604020202020204" pitchFamily="34" charset="0"/>
                        </a:rPr>
                        <a:t>nell’ambito</a:t>
                      </a:r>
                      <a:r>
                        <a:rPr lang="it-IT" sz="1200" b="1" spc="-30">
                          <a:solidFill>
                            <a:srgbClr val="FFFFFF"/>
                          </a:solidFill>
                          <a:effectLst/>
                          <a:latin typeface="+mn-lt"/>
                          <a:ea typeface="Calibri" panose="020F0502020204030204" pitchFamily="34" charset="0"/>
                          <a:cs typeface="Arial" panose="020B0604020202020204" pitchFamily="34" charset="0"/>
                        </a:rPr>
                        <a:t> </a:t>
                      </a:r>
                      <a:r>
                        <a:rPr lang="it-IT" sz="1200" b="1">
                          <a:solidFill>
                            <a:srgbClr val="FFFFFF"/>
                          </a:solidFill>
                          <a:effectLst/>
                          <a:latin typeface="+mn-lt"/>
                          <a:ea typeface="Calibri" panose="020F0502020204030204" pitchFamily="34" charset="0"/>
                          <a:cs typeface="Arial" panose="020B0604020202020204" pitchFamily="34" charset="0"/>
                        </a:rPr>
                        <a:t>della</a:t>
                      </a:r>
                      <a:r>
                        <a:rPr lang="it-IT" sz="1200" b="1" spc="-20">
                          <a:solidFill>
                            <a:srgbClr val="FFFFFF"/>
                          </a:solidFill>
                          <a:effectLst/>
                          <a:latin typeface="+mn-lt"/>
                          <a:ea typeface="Calibri" panose="020F0502020204030204" pitchFamily="34" charset="0"/>
                          <a:cs typeface="Arial" panose="020B0604020202020204" pitchFamily="34" charset="0"/>
                        </a:rPr>
                        <a:t> </a:t>
                      </a:r>
                      <a:r>
                        <a:rPr lang="it-IT" sz="1200" b="1">
                          <a:solidFill>
                            <a:srgbClr val="FFFFFF"/>
                          </a:solidFill>
                          <a:effectLst/>
                          <a:latin typeface="+mn-lt"/>
                          <a:ea typeface="Calibri" panose="020F0502020204030204" pitchFamily="34" charset="0"/>
                          <a:cs typeface="Arial" panose="020B0604020202020204" pitchFamily="34" charset="0"/>
                        </a:rPr>
                        <a:t>Motorizzazione</a:t>
                      </a:r>
                      <a:endParaRPr lang="it-IT" sz="160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083424053"/>
                  </a:ext>
                </a:extLst>
              </a:tr>
              <a:tr h="477166">
                <a:tc>
                  <a:txBody>
                    <a:bodyPr/>
                    <a:lstStyle/>
                    <a:p>
                      <a:pPr marL="55880" algn="ctr" defTabSz="914400" rtl="0" eaLnBrk="1" latinLnBrk="0" hangingPunct="1">
                        <a:spcBef>
                          <a:spcPts val="535"/>
                        </a:spcBef>
                        <a:spcAft>
                          <a:spcPts val="0"/>
                        </a:spcAft>
                      </a:pPr>
                      <a:r>
                        <a:rPr lang="it-IT" sz="1200" b="1" kern="1200">
                          <a:solidFill>
                            <a:schemeClr val="tx1"/>
                          </a:solidFill>
                          <a:effectLst/>
                          <a:latin typeface="+mn-lt"/>
                          <a:ea typeface="Calibri" panose="020F0502020204030204" pitchFamily="34" charset="0"/>
                          <a:cs typeface="Arial" panose="020B0604020202020204" pitchFamily="34" charset="0"/>
                        </a:rPr>
                        <a:t>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8260" algn="l" defTabSz="914400" rtl="0" eaLnBrk="1" latinLnBrk="0" hangingPunct="1">
                        <a:spcBef>
                          <a:spcPts val="535"/>
                        </a:spcBef>
                        <a:spcAft>
                          <a:spcPts val="0"/>
                        </a:spcAft>
                      </a:pPr>
                      <a:r>
                        <a:rPr lang="it-IT" sz="1200" kern="1200">
                          <a:solidFill>
                            <a:schemeClr val="tx1"/>
                          </a:solidFill>
                          <a:effectLst/>
                          <a:latin typeface="+mn-lt"/>
                          <a:ea typeface="Calibri" panose="020F0502020204030204" pitchFamily="34" charset="0"/>
                          <a:cs typeface="Arial" panose="020B0604020202020204" pitchFamily="34" charset="0"/>
                        </a:rPr>
                        <a:t>Servizi della Motorizzazione – Catalogo Prodotti</a:t>
                      </a:r>
                    </a:p>
                  </a:txBody>
                  <a:tcPr marL="108000" marR="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97013016"/>
                  </a:ext>
                </a:extLst>
              </a:tr>
              <a:tr h="477166">
                <a:tc>
                  <a:txBody>
                    <a:bodyPr/>
                    <a:lstStyle/>
                    <a:p>
                      <a:pPr marL="55880" algn="ctr">
                        <a:spcBef>
                          <a:spcPts val="535"/>
                        </a:spcBef>
                        <a:spcAft>
                          <a:spcPts val="0"/>
                        </a:spcAft>
                      </a:pPr>
                      <a:r>
                        <a:rPr lang="en-US" sz="1200" b="1">
                          <a:effectLst/>
                          <a:latin typeface="+mn-lt"/>
                          <a:ea typeface="Calibri" panose="020F0502020204030204" pitchFamily="34" charset="0"/>
                          <a:cs typeface="Arial" panose="020B0604020202020204" pitchFamily="34" charset="0"/>
                        </a:rPr>
                        <a:t>2</a:t>
                      </a:r>
                      <a:endParaRPr lang="it-IT" sz="1600" b="1">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8260" algn="l">
                        <a:spcBef>
                          <a:spcPts val="535"/>
                        </a:spcBef>
                        <a:spcAft>
                          <a:spcPts val="0"/>
                        </a:spcAft>
                      </a:pPr>
                      <a:r>
                        <a:rPr lang="it-IT" sz="1200">
                          <a:effectLst/>
                          <a:latin typeface="+mn-lt"/>
                          <a:ea typeface="Calibri" panose="020F0502020204030204" pitchFamily="34" charset="0"/>
                          <a:cs typeface="Arial" panose="020B0604020202020204" pitchFamily="34" charset="0"/>
                        </a:rPr>
                        <a:t>Trasformazione SIDT</a:t>
                      </a:r>
                      <a:r>
                        <a:rPr lang="it-IT" sz="1200">
                          <a:solidFill>
                            <a:srgbClr val="FF0000"/>
                          </a:solidFill>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e migrazione al cloud</a:t>
                      </a:r>
                      <a:endParaRPr lang="it-IT" sz="1600">
                        <a:effectLst/>
                        <a:latin typeface="+mn-lt"/>
                        <a:ea typeface="Calibri" panose="020F0502020204030204" pitchFamily="34" charset="0"/>
                        <a:cs typeface="Arial" panose="020B0604020202020204" pitchFamily="34" charset="0"/>
                      </a:endParaRPr>
                    </a:p>
                  </a:txBody>
                  <a:tcPr marL="108000" marR="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68196585"/>
                  </a:ext>
                </a:extLst>
              </a:tr>
              <a:tr h="477166">
                <a:tc>
                  <a:txBody>
                    <a:bodyPr/>
                    <a:lstStyle/>
                    <a:p>
                      <a:pPr marL="113665" marR="57785" algn="ctr">
                        <a:spcBef>
                          <a:spcPts val="535"/>
                        </a:spcBef>
                        <a:spcAft>
                          <a:spcPts val="0"/>
                        </a:spcAft>
                      </a:pPr>
                      <a:r>
                        <a:rPr lang="en-US" sz="1200" b="1">
                          <a:effectLst/>
                          <a:latin typeface="+mn-lt"/>
                          <a:ea typeface="Calibri" panose="020F0502020204030204" pitchFamily="34" charset="0"/>
                          <a:cs typeface="Arial" panose="020B0604020202020204" pitchFamily="34" charset="0"/>
                        </a:rPr>
                        <a:t>3</a:t>
                      </a:r>
                      <a:endParaRPr lang="it-IT" sz="1600" b="1">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8260" algn="l">
                        <a:spcBef>
                          <a:spcPts val="535"/>
                        </a:spcBef>
                        <a:spcAft>
                          <a:spcPts val="0"/>
                        </a:spcAft>
                      </a:pPr>
                      <a:r>
                        <a:rPr lang="it-IT" sz="1200">
                          <a:effectLst/>
                          <a:latin typeface="+mn-lt"/>
                          <a:ea typeface="Calibri" panose="020F0502020204030204" pitchFamily="34" charset="0"/>
                          <a:cs typeface="Arial" panose="020B0604020202020204" pitchFamily="34" charset="0"/>
                        </a:rPr>
                        <a:t>Implementazione della piattaforma</a:t>
                      </a:r>
                      <a:r>
                        <a:rPr lang="it-IT" sz="1200" spc="-1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per</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la</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gestione</a:t>
                      </a:r>
                      <a:r>
                        <a:rPr lang="it-IT" sz="1200" spc="-1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delle</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revisioni</a:t>
                      </a:r>
                      <a:r>
                        <a:rPr lang="it-IT" sz="1200" spc="-1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dei</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mezzi</a:t>
                      </a:r>
                      <a:r>
                        <a:rPr lang="it-IT" sz="1200" spc="-1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pesanti</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trasporto</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merci con ispettori autorizzati</a:t>
                      </a:r>
                      <a:endParaRPr lang="it-IT" sz="1600">
                        <a:effectLst/>
                        <a:latin typeface="+mn-lt"/>
                        <a:ea typeface="Calibri" panose="020F0502020204030204" pitchFamily="34" charset="0"/>
                        <a:cs typeface="Arial" panose="020B0604020202020204" pitchFamily="34" charset="0"/>
                      </a:endParaRPr>
                    </a:p>
                  </a:txBody>
                  <a:tcPr marL="108000" marR="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94980705"/>
                  </a:ext>
                </a:extLst>
              </a:tr>
              <a:tr h="477166">
                <a:tc>
                  <a:txBody>
                    <a:bodyPr/>
                    <a:lstStyle/>
                    <a:p>
                      <a:pPr marL="113665" marR="57785" algn="ctr">
                        <a:spcBef>
                          <a:spcPts val="535"/>
                        </a:spcBef>
                        <a:spcAft>
                          <a:spcPts val="0"/>
                        </a:spcAft>
                      </a:pPr>
                      <a:r>
                        <a:rPr lang="en-US" sz="1200" b="1">
                          <a:effectLst/>
                          <a:latin typeface="+mn-lt"/>
                          <a:ea typeface="Calibri" panose="020F0502020204030204" pitchFamily="34" charset="0"/>
                          <a:cs typeface="Arial" panose="020B0604020202020204" pitchFamily="34" charset="0"/>
                        </a:rPr>
                        <a:t>4</a:t>
                      </a:r>
                      <a:endParaRPr lang="it-IT" sz="1600" b="1">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8260" algn="l">
                        <a:spcBef>
                          <a:spcPts val="535"/>
                        </a:spcBef>
                        <a:spcAft>
                          <a:spcPts val="0"/>
                        </a:spcAft>
                      </a:pPr>
                      <a:r>
                        <a:rPr lang="it-IT" sz="1200">
                          <a:effectLst/>
                          <a:latin typeface="+mn-lt"/>
                          <a:ea typeface="Calibri" panose="020F0502020204030204" pitchFamily="34" charset="0"/>
                          <a:cs typeface="Arial" panose="020B0604020202020204" pitchFamily="34" charset="0"/>
                        </a:rPr>
                        <a:t>Implementazione della piattaforma</a:t>
                      </a:r>
                      <a:r>
                        <a:rPr lang="it-IT" sz="1200" spc="-1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Albo</a:t>
                      </a:r>
                      <a:r>
                        <a:rPr lang="it-IT" sz="1200" spc="-1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Richiami</a:t>
                      </a:r>
                      <a:endParaRPr lang="it-IT" sz="1600">
                        <a:effectLst/>
                        <a:latin typeface="+mn-lt"/>
                        <a:ea typeface="Calibri" panose="020F0502020204030204" pitchFamily="34" charset="0"/>
                        <a:cs typeface="Arial" panose="020B0604020202020204" pitchFamily="34" charset="0"/>
                      </a:endParaRPr>
                    </a:p>
                  </a:txBody>
                  <a:tcPr marL="108000" marR="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73048259"/>
                  </a:ext>
                </a:extLst>
              </a:tr>
              <a:tr h="477166">
                <a:tc>
                  <a:txBody>
                    <a:bodyPr/>
                    <a:lstStyle/>
                    <a:p>
                      <a:pPr marL="113665" marR="57785" algn="ctr">
                        <a:spcBef>
                          <a:spcPts val="605"/>
                        </a:spcBef>
                        <a:spcAft>
                          <a:spcPts val="0"/>
                        </a:spcAft>
                      </a:pPr>
                      <a:r>
                        <a:rPr lang="en-US" sz="1200" b="1">
                          <a:effectLst/>
                          <a:latin typeface="+mn-lt"/>
                          <a:ea typeface="Calibri" panose="020F0502020204030204" pitchFamily="34" charset="0"/>
                          <a:cs typeface="Arial" panose="020B0604020202020204" pitchFamily="34" charset="0"/>
                        </a:rPr>
                        <a:t>5</a:t>
                      </a:r>
                      <a:endParaRPr lang="it-IT" sz="1600" b="1">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8260" algn="l">
                        <a:lnSpc>
                          <a:spcPts val="1200"/>
                        </a:lnSpc>
                        <a:spcBef>
                          <a:spcPts val="605"/>
                        </a:spcBef>
                        <a:spcAft>
                          <a:spcPts val="0"/>
                        </a:spcAft>
                      </a:pPr>
                      <a:r>
                        <a:rPr lang="it-IT" sz="1200" spc="-5">
                          <a:effectLst/>
                          <a:latin typeface="+mn-lt"/>
                          <a:ea typeface="Calibri" panose="020F0502020204030204" pitchFamily="34" charset="0"/>
                          <a:cs typeface="Arial" panose="020B0604020202020204" pitchFamily="34" charset="0"/>
                        </a:rPr>
                        <a:t>Integrazione</a:t>
                      </a:r>
                      <a:r>
                        <a:rPr lang="it-IT" sz="1200" spc="-50">
                          <a:effectLst/>
                          <a:latin typeface="+mn-lt"/>
                          <a:ea typeface="Calibri" panose="020F0502020204030204" pitchFamily="34" charset="0"/>
                          <a:cs typeface="Arial" panose="020B0604020202020204" pitchFamily="34" charset="0"/>
                        </a:rPr>
                        <a:t> </a:t>
                      </a:r>
                      <a:r>
                        <a:rPr lang="it-IT" sz="1200" spc="-5">
                          <a:effectLst/>
                          <a:latin typeface="+mn-lt"/>
                          <a:ea typeface="Calibri" panose="020F0502020204030204" pitchFamily="34" charset="0"/>
                          <a:cs typeface="Arial" panose="020B0604020202020204" pitchFamily="34" charset="0"/>
                        </a:rPr>
                        <a:t>con</a:t>
                      </a:r>
                      <a:r>
                        <a:rPr lang="it-IT" sz="1200" spc="-50">
                          <a:effectLst/>
                          <a:latin typeface="+mn-lt"/>
                          <a:ea typeface="Calibri" panose="020F0502020204030204" pitchFamily="34" charset="0"/>
                          <a:cs typeface="Arial" panose="020B0604020202020204" pitchFamily="34" charset="0"/>
                        </a:rPr>
                        <a:t> </a:t>
                      </a:r>
                      <a:r>
                        <a:rPr lang="it-IT" sz="1200" spc="-5">
                          <a:effectLst/>
                          <a:latin typeface="+mn-lt"/>
                          <a:ea typeface="Calibri" panose="020F0502020204030204" pitchFamily="34" charset="0"/>
                          <a:cs typeface="Arial" panose="020B0604020202020204" pitchFamily="34" charset="0"/>
                        </a:rPr>
                        <a:t>l’Anagrafe</a:t>
                      </a:r>
                      <a:r>
                        <a:rPr lang="it-IT" sz="1200" spc="-50">
                          <a:effectLst/>
                          <a:latin typeface="+mn-lt"/>
                          <a:ea typeface="Calibri" panose="020F0502020204030204" pitchFamily="34" charset="0"/>
                          <a:cs typeface="Arial" panose="020B0604020202020204" pitchFamily="34" charset="0"/>
                        </a:rPr>
                        <a:t> </a:t>
                      </a:r>
                      <a:r>
                        <a:rPr lang="it-IT" sz="1200" spc="-5">
                          <a:effectLst/>
                          <a:latin typeface="+mn-lt"/>
                          <a:ea typeface="Calibri" panose="020F0502020204030204" pitchFamily="34" charset="0"/>
                          <a:cs typeface="Arial" panose="020B0604020202020204" pitchFamily="34" charset="0"/>
                        </a:rPr>
                        <a:t>Nazionale</a:t>
                      </a:r>
                      <a:r>
                        <a:rPr lang="it-IT" sz="1200" spc="-45">
                          <a:effectLst/>
                          <a:latin typeface="+mn-lt"/>
                          <a:ea typeface="Calibri" panose="020F0502020204030204" pitchFamily="34" charset="0"/>
                          <a:cs typeface="Arial" panose="020B0604020202020204" pitchFamily="34" charset="0"/>
                        </a:rPr>
                        <a:t> </a:t>
                      </a:r>
                      <a:r>
                        <a:rPr lang="it-IT" sz="1200" spc="-5">
                          <a:effectLst/>
                          <a:latin typeface="+mn-lt"/>
                          <a:ea typeface="Calibri" panose="020F0502020204030204" pitchFamily="34" charset="0"/>
                          <a:cs typeface="Arial" panose="020B0604020202020204" pitchFamily="34" charset="0"/>
                        </a:rPr>
                        <a:t>della</a:t>
                      </a:r>
                      <a:r>
                        <a:rPr lang="it-IT" sz="1200" spc="-50">
                          <a:effectLst/>
                          <a:latin typeface="+mn-lt"/>
                          <a:ea typeface="Calibri" panose="020F0502020204030204" pitchFamily="34" charset="0"/>
                          <a:cs typeface="Arial" panose="020B0604020202020204" pitchFamily="34" charset="0"/>
                        </a:rPr>
                        <a:t> </a:t>
                      </a:r>
                      <a:r>
                        <a:rPr lang="it-IT" sz="1200" spc="-5">
                          <a:effectLst/>
                          <a:latin typeface="+mn-lt"/>
                          <a:ea typeface="Calibri" panose="020F0502020204030204" pitchFamily="34" charset="0"/>
                          <a:cs typeface="Arial" panose="020B0604020202020204" pitchFamily="34" charset="0"/>
                        </a:rPr>
                        <a:t>Popolazione</a:t>
                      </a:r>
                      <a:r>
                        <a:rPr lang="it-IT" sz="1200" spc="-55">
                          <a:effectLst/>
                          <a:latin typeface="+mn-lt"/>
                          <a:ea typeface="Calibri" panose="020F0502020204030204" pitchFamily="34" charset="0"/>
                          <a:cs typeface="Arial" panose="020B0604020202020204" pitchFamily="34" charset="0"/>
                        </a:rPr>
                        <a:t> </a:t>
                      </a:r>
                      <a:r>
                        <a:rPr lang="it-IT" sz="1200" spc="-5">
                          <a:effectLst/>
                          <a:latin typeface="+mn-lt"/>
                          <a:ea typeface="Calibri" panose="020F0502020204030204" pitchFamily="34" charset="0"/>
                          <a:cs typeface="Arial" panose="020B0604020202020204" pitchFamily="34" charset="0"/>
                        </a:rPr>
                        <a:t>Residente</a:t>
                      </a:r>
                      <a:r>
                        <a:rPr lang="it-IT" sz="1200" spc="-5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(ANPR)</a:t>
                      </a:r>
                      <a:r>
                        <a:rPr lang="it-IT" sz="1200" spc="-8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e</a:t>
                      </a:r>
                      <a:r>
                        <a:rPr lang="it-IT" sz="1200" spc="-5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la</a:t>
                      </a:r>
                      <a:r>
                        <a:rPr lang="it-IT" sz="1200" spc="-4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Piattaforma</a:t>
                      </a:r>
                      <a:r>
                        <a:rPr lang="it-IT" sz="1200" spc="-5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Digitale</a:t>
                      </a:r>
                      <a:r>
                        <a:rPr lang="it-IT" sz="1200" spc="-2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Nazionale</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Dati</a:t>
                      </a:r>
                      <a:r>
                        <a:rPr lang="it-IT" sz="1200" spc="-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(PDND)</a:t>
                      </a:r>
                      <a:endParaRPr lang="it-IT" sz="1600">
                        <a:effectLst/>
                        <a:latin typeface="+mn-lt"/>
                        <a:ea typeface="Calibri" panose="020F0502020204030204" pitchFamily="34" charset="0"/>
                        <a:cs typeface="Arial" panose="020B0604020202020204" pitchFamily="34" charset="0"/>
                      </a:endParaRPr>
                    </a:p>
                  </a:txBody>
                  <a:tcPr marL="108000" marR="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2833752"/>
                  </a:ext>
                </a:extLst>
              </a:tr>
              <a:tr h="477166">
                <a:tc>
                  <a:txBody>
                    <a:bodyPr/>
                    <a:lstStyle/>
                    <a:p>
                      <a:pPr marL="113665" marR="57785" algn="ctr">
                        <a:spcBef>
                          <a:spcPts val="535"/>
                        </a:spcBef>
                        <a:spcAft>
                          <a:spcPts val="0"/>
                        </a:spcAft>
                      </a:pPr>
                      <a:r>
                        <a:rPr lang="en-US" sz="1200" b="1">
                          <a:effectLst/>
                          <a:latin typeface="+mn-lt"/>
                          <a:ea typeface="Calibri" panose="020F0502020204030204" pitchFamily="34" charset="0"/>
                          <a:cs typeface="Arial" panose="020B0604020202020204" pitchFamily="34" charset="0"/>
                        </a:rPr>
                        <a:t>6</a:t>
                      </a:r>
                      <a:endParaRPr lang="it-IT" sz="1600" b="1">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8260" algn="l">
                        <a:spcBef>
                          <a:spcPts val="535"/>
                        </a:spcBef>
                        <a:spcAft>
                          <a:spcPts val="0"/>
                        </a:spcAft>
                      </a:pPr>
                      <a:r>
                        <a:rPr lang="it-IT" sz="1200">
                          <a:effectLst/>
                          <a:latin typeface="+mn-lt"/>
                          <a:ea typeface="Calibri" panose="020F0502020204030204" pitchFamily="34" charset="0"/>
                          <a:cs typeface="Arial" panose="020B0604020202020204" pitchFamily="34" charset="0"/>
                        </a:rPr>
                        <a:t>Piattaforma</a:t>
                      </a:r>
                      <a:r>
                        <a:rPr lang="it-IT" sz="1200" spc="-15">
                          <a:effectLst/>
                          <a:latin typeface="+mn-lt"/>
                          <a:ea typeface="Calibri" panose="020F0502020204030204" pitchFamily="34" charset="0"/>
                          <a:cs typeface="Arial" panose="020B0604020202020204" pitchFamily="34" charset="0"/>
                        </a:rPr>
                        <a:t> </a:t>
                      </a:r>
                      <a:r>
                        <a:rPr lang="en-US" sz="1200">
                          <a:effectLst/>
                          <a:latin typeface="+mn-lt"/>
                          <a:ea typeface="Calibri" panose="020F0502020204030204" pitchFamily="34" charset="0"/>
                          <a:cs typeface="Arial" panose="020B0604020202020204" pitchFamily="34" charset="0"/>
                        </a:rPr>
                        <a:t>CUDE</a:t>
                      </a:r>
                      <a:endParaRPr lang="it-IT" sz="1600">
                        <a:effectLst/>
                        <a:latin typeface="+mn-lt"/>
                        <a:ea typeface="Calibri" panose="020F0502020204030204" pitchFamily="34" charset="0"/>
                        <a:cs typeface="Arial" panose="020B0604020202020204" pitchFamily="34" charset="0"/>
                      </a:endParaRPr>
                    </a:p>
                  </a:txBody>
                  <a:tcPr marL="108000" marR="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71790343"/>
                  </a:ext>
                </a:extLst>
              </a:tr>
              <a:tr h="477166">
                <a:tc>
                  <a:txBody>
                    <a:bodyPr/>
                    <a:lstStyle/>
                    <a:p>
                      <a:pPr marL="113665" marR="57785" algn="ctr">
                        <a:spcBef>
                          <a:spcPts val="510"/>
                        </a:spcBef>
                        <a:spcAft>
                          <a:spcPts val="0"/>
                        </a:spcAft>
                      </a:pPr>
                      <a:r>
                        <a:rPr lang="en-US" sz="1200" b="1">
                          <a:effectLst/>
                          <a:latin typeface="+mn-lt"/>
                          <a:ea typeface="Calibri" panose="020F0502020204030204" pitchFamily="34" charset="0"/>
                          <a:cs typeface="Arial" panose="020B0604020202020204" pitchFamily="34" charset="0"/>
                        </a:rPr>
                        <a:t>7</a:t>
                      </a:r>
                      <a:endParaRPr lang="it-IT" sz="1600" b="1">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48260" algn="l">
                        <a:spcBef>
                          <a:spcPts val="510"/>
                        </a:spcBef>
                        <a:spcAft>
                          <a:spcPts val="0"/>
                        </a:spcAft>
                      </a:pPr>
                      <a:r>
                        <a:rPr lang="it-IT" sz="1200">
                          <a:effectLst/>
                          <a:latin typeface="+mn-lt"/>
                          <a:ea typeface="Calibri" panose="020F0502020204030204" pitchFamily="34" charset="0"/>
                          <a:cs typeface="Arial" panose="020B0604020202020204" pitchFamily="34" charset="0"/>
                        </a:rPr>
                        <a:t>Introduzione</a:t>
                      </a:r>
                      <a:r>
                        <a:rPr lang="it-IT" sz="1200" spc="-15">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di</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nuove</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soluzioni</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di</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firma</a:t>
                      </a:r>
                      <a:r>
                        <a:rPr lang="it-IT" sz="1200" spc="-10">
                          <a:effectLst/>
                          <a:latin typeface="+mn-lt"/>
                          <a:ea typeface="Calibri" panose="020F0502020204030204" pitchFamily="34" charset="0"/>
                          <a:cs typeface="Arial" panose="020B0604020202020204" pitchFamily="34" charset="0"/>
                        </a:rPr>
                        <a:t> </a:t>
                      </a:r>
                      <a:r>
                        <a:rPr lang="it-IT" sz="1200">
                          <a:effectLst/>
                          <a:latin typeface="+mn-lt"/>
                          <a:ea typeface="Calibri" panose="020F0502020204030204" pitchFamily="34" charset="0"/>
                          <a:cs typeface="Arial" panose="020B0604020202020204" pitchFamily="34" charset="0"/>
                        </a:rPr>
                        <a:t>digitale</a:t>
                      </a:r>
                      <a:endParaRPr lang="it-IT" sz="1600">
                        <a:effectLst/>
                        <a:latin typeface="+mn-lt"/>
                        <a:ea typeface="Calibri" panose="020F0502020204030204" pitchFamily="34" charset="0"/>
                        <a:cs typeface="Arial" panose="020B0604020202020204" pitchFamily="34" charset="0"/>
                      </a:endParaRPr>
                    </a:p>
                  </a:txBody>
                  <a:tcPr marL="108000" marR="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91895889"/>
                  </a:ext>
                </a:extLst>
              </a:tr>
              <a:tr h="477166">
                <a:tc>
                  <a:txBody>
                    <a:bodyPr/>
                    <a:lstStyle/>
                    <a:p>
                      <a:pPr marL="113665" marR="58420" algn="ctr">
                        <a:spcBef>
                          <a:spcPts val="535"/>
                        </a:spcBef>
                        <a:spcAft>
                          <a:spcPts val="0"/>
                        </a:spcAft>
                      </a:pPr>
                      <a:r>
                        <a:rPr lang="en-US" sz="1200" b="1">
                          <a:effectLst/>
                          <a:latin typeface="+mn-lt"/>
                          <a:ea typeface="Calibri" panose="020F0502020204030204" pitchFamily="34" charset="0"/>
                          <a:cs typeface="Arial" panose="020B0604020202020204" pitchFamily="34" charset="0"/>
                        </a:rPr>
                        <a:t>8</a:t>
                      </a:r>
                      <a:endParaRPr lang="it-IT" sz="1600" b="1">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612140" indent="133350" algn="l">
                        <a:lnSpc>
                          <a:spcPts val="1100"/>
                        </a:lnSpc>
                        <a:spcBef>
                          <a:spcPts val="605"/>
                        </a:spcBef>
                        <a:spcAft>
                          <a:spcPts val="0"/>
                        </a:spcAft>
                      </a:pPr>
                      <a:r>
                        <a:rPr lang="it-IT" sz="1200">
                          <a:effectLst/>
                          <a:latin typeface="+mn-lt"/>
                          <a:ea typeface="Calibri" panose="020F0502020204030204" pitchFamily="34" charset="0"/>
                          <a:cs typeface="Arial" panose="020B0604020202020204" pitchFamily="34" charset="0"/>
                        </a:rPr>
                        <a:t>Sistema di gestione dei processi per i demolitori</a:t>
                      </a:r>
                      <a:endParaRPr lang="it-IT" sz="1600">
                        <a:effectLst/>
                        <a:latin typeface="+mn-lt"/>
                        <a:ea typeface="Calibri" panose="020F0502020204030204" pitchFamily="34" charset="0"/>
                        <a:cs typeface="Arial" panose="020B0604020202020204" pitchFamily="34" charset="0"/>
                      </a:endParaRPr>
                    </a:p>
                  </a:txBody>
                  <a:tcPr marL="72000" marR="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98256865"/>
                  </a:ext>
                </a:extLst>
              </a:tr>
              <a:tr h="477166">
                <a:tc>
                  <a:txBody>
                    <a:bodyPr/>
                    <a:lstStyle/>
                    <a:p>
                      <a:pPr marL="113665" marR="58420" algn="ctr">
                        <a:spcBef>
                          <a:spcPts val="535"/>
                        </a:spcBef>
                        <a:spcAft>
                          <a:spcPts val="0"/>
                        </a:spcAft>
                      </a:pPr>
                      <a:r>
                        <a:rPr lang="en-US" sz="1200" b="1">
                          <a:effectLst/>
                          <a:latin typeface="+mn-lt"/>
                          <a:ea typeface="Calibri" panose="020F0502020204030204" pitchFamily="34" charset="0"/>
                          <a:cs typeface="Arial" panose="020B0604020202020204" pitchFamily="34" charset="0"/>
                        </a:rPr>
                        <a:t>9</a:t>
                      </a:r>
                      <a:endParaRPr lang="it-IT" sz="1600" b="1">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134620" marR="612140" algn="l">
                        <a:lnSpc>
                          <a:spcPts val="1100"/>
                        </a:lnSpc>
                        <a:spcBef>
                          <a:spcPts val="605"/>
                        </a:spcBef>
                        <a:spcAft>
                          <a:spcPts val="0"/>
                        </a:spcAft>
                      </a:pPr>
                      <a:r>
                        <a:rPr lang="it-IT" sz="1200">
                          <a:effectLst/>
                          <a:latin typeface="+mn-lt"/>
                          <a:ea typeface="Calibri" panose="020F0502020204030204" pitchFamily="34" charset="0"/>
                          <a:cs typeface="Arial" panose="020B0604020202020204" pitchFamily="34" charset="0"/>
                        </a:rPr>
                        <a:t>Interventi di miglioramento della piattaforma Documento Unico</a:t>
                      </a:r>
                      <a:endParaRPr lang="it-IT" sz="1600">
                        <a:effectLst/>
                        <a:latin typeface="+mn-lt"/>
                        <a:ea typeface="Calibri" panose="020F0502020204030204" pitchFamily="34" charset="0"/>
                        <a:cs typeface="Arial" panose="020B0604020202020204" pitchFamily="34" charset="0"/>
                      </a:endParaRPr>
                    </a:p>
                  </a:txBody>
                  <a:tcPr marL="72000" marR="0" marT="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440676051"/>
                  </a:ext>
                </a:extLst>
              </a:tr>
            </a:tbl>
          </a:graphicData>
        </a:graphic>
      </p:graphicFrame>
      <p:sp>
        <p:nvSpPr>
          <p:cNvPr id="2" name="CasellaDiTesto 11">
            <a:extLst>
              <a:ext uri="{FF2B5EF4-FFF2-40B4-BE49-F238E27FC236}">
                <a16:creationId xmlns:a16="http://schemas.microsoft.com/office/drawing/2014/main" id="{84F3047F-F416-1FC0-6A53-F66784B7E6F0}"/>
              </a:ext>
            </a:extLst>
          </p:cNvPr>
          <p:cNvSpPr txBox="1"/>
          <p:nvPr/>
        </p:nvSpPr>
        <p:spPr>
          <a:xfrm>
            <a:off x="58000" y="863741"/>
            <a:ext cx="11976681" cy="1328312"/>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Pts val="1200"/>
              <a:buFontTx/>
              <a:buNone/>
              <a:tabLst/>
              <a:defRPr/>
            </a:pPr>
            <a:r>
              <a:rPr kumimoji="0" lang="it-IT"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Di seguito si offre una rappresentazione di sintesi delle principali iniziative di miglioramento intraprese dalla Motorizzazione nell’ambito del proprio Programma di trasformazione, volto ad implementare un nuovo modello operativo efficace e sostenibile. </a:t>
            </a:r>
          </a:p>
          <a:p>
            <a:pPr marL="0" marR="0" lvl="0" indent="0" algn="just" defTabSz="914400" rtl="0" eaLnBrk="1" fontAlgn="auto" latinLnBrk="0" hangingPunct="1">
              <a:lnSpc>
                <a:spcPct val="100000"/>
              </a:lnSpc>
              <a:spcBef>
                <a:spcPts val="600"/>
              </a:spcBef>
              <a:spcAft>
                <a:spcPts val="0"/>
              </a:spcAft>
              <a:buClrTx/>
              <a:buSzPts val="1200"/>
              <a:buFontTx/>
              <a:buNone/>
              <a:tabLst/>
              <a:defRPr/>
            </a:pPr>
            <a:r>
              <a:rPr kumimoji="0" lang="it-IT"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A tale scopo sono state selezionate alcune iniziative che, pur non esaurendo il complesso delle attività in corso, rivestono maggiore significatività in termini di potenziali benefici attesi sulla qualità del servizio all’utenza e/o sull’efficienza interna.</a:t>
            </a:r>
          </a:p>
          <a:p>
            <a:pPr marL="0" marR="0" lvl="0" indent="0" algn="just" defTabSz="914400" rtl="0" eaLnBrk="1" fontAlgn="auto" latinLnBrk="0" hangingPunct="1">
              <a:lnSpc>
                <a:spcPct val="107000"/>
              </a:lnSpc>
              <a:spcBef>
                <a:spcPts val="600"/>
              </a:spcBef>
              <a:spcAft>
                <a:spcPts val="80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8230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3" name="Picture 1092">
            <a:extLst>
              <a:ext uri="{FF2B5EF4-FFF2-40B4-BE49-F238E27FC236}">
                <a16:creationId xmlns:a16="http://schemas.microsoft.com/office/drawing/2014/main" id="{0C5A7E6C-6E0A-9CF5-D8D5-586BBDC4CF4E}"/>
              </a:ext>
            </a:extLst>
          </p:cNvPr>
          <p:cNvPicPr>
            <a:picLocks noChangeAspect="1" noChangeArrowheads="1"/>
          </p:cNvPicPr>
          <p:nvPr/>
        </p:nvPicPr>
        <p:blipFill rotWithShape="1">
          <a:blip r:embed="rId4" cstate="print">
            <a:alphaModFix amt="20000"/>
            <a:duotone>
              <a:schemeClr val="accent3">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l="-91" t="7348" r="-1" b="244"/>
          <a:stretch/>
        </p:blipFill>
        <p:spPr bwMode="auto">
          <a:xfrm>
            <a:off x="-9332" y="2810340"/>
            <a:ext cx="12201332" cy="3685050"/>
          </a:xfrm>
          <a:prstGeom prst="rect">
            <a:avLst/>
          </a:prstGeom>
          <a:noFill/>
          <a:extLst>
            <a:ext uri="{909E8E84-426E-40DD-AFC4-6F175D3DCCD1}">
              <a14:hiddenFill xmlns:a14="http://schemas.microsoft.com/office/drawing/2010/main">
                <a:solidFill>
                  <a:srgbClr val="FFFFFF"/>
                </a:solidFill>
              </a14:hiddenFill>
            </a:ext>
          </a:extLst>
        </p:spPr>
      </p:pic>
      <p:sp>
        <p:nvSpPr>
          <p:cNvPr id="1114" name="Rectangle 1113">
            <a:extLst>
              <a:ext uri="{FF2B5EF4-FFF2-40B4-BE49-F238E27FC236}">
                <a16:creationId xmlns:a16="http://schemas.microsoft.com/office/drawing/2014/main" id="{B5B3F53D-0BF0-5E07-F024-3D129224B5E0}"/>
              </a:ext>
            </a:extLst>
          </p:cNvPr>
          <p:cNvSpPr/>
          <p:nvPr/>
        </p:nvSpPr>
        <p:spPr>
          <a:xfrm>
            <a:off x="0" y="2749770"/>
            <a:ext cx="12192000" cy="3753630"/>
          </a:xfrm>
          <a:prstGeom prst="rect">
            <a:avLst/>
          </a:prstGeom>
          <a:solidFill>
            <a:srgbClr val="FFFF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0"/>
              </a:spcAft>
              <a:buClrTx/>
              <a:buSzPts val="1200"/>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100" name="Oval 10">
            <a:extLst>
              <a:ext uri="{FF2B5EF4-FFF2-40B4-BE49-F238E27FC236}">
                <a16:creationId xmlns:a16="http://schemas.microsoft.com/office/drawing/2014/main" id="{98B5DD17-4B3B-99B9-A261-30A9BC967254}"/>
              </a:ext>
            </a:extLst>
          </p:cNvPr>
          <p:cNvSpPr/>
          <p:nvPr/>
        </p:nvSpPr>
        <p:spPr>
          <a:xfrm>
            <a:off x="4812265" y="3310432"/>
            <a:ext cx="2567470" cy="2567470"/>
          </a:xfrm>
          <a:prstGeom prst="ellipse">
            <a:avLst/>
          </a:prstGeom>
          <a:solidFill>
            <a:srgbClr val="FFFFFF">
              <a:alpha val="87059"/>
            </a:srgbClr>
          </a:solidFill>
          <a:ln w="38100">
            <a:noFill/>
          </a:ln>
          <a:effectLst>
            <a:outerShdw blurRad="63500" sx="112000" sy="112000" algn="ctr" rotWithShape="0">
              <a:srgbClr val="203864">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t>CATALOGO PRODOTTI</a:t>
            </a:r>
          </a:p>
        </p:txBody>
      </p:sp>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6" imgW="395" imgH="394" progId="TCLayout.ActiveDocument.1">
                  <p:embed/>
                </p:oleObj>
              </mc:Choice>
              <mc:Fallback>
                <p:oleObj name="Diapositiva think-cell" r:id="rId6"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ttangolo 4">
            <a:extLst>
              <a:ext uri="{FF2B5EF4-FFF2-40B4-BE49-F238E27FC236}">
                <a16:creationId xmlns:a16="http://schemas.microsoft.com/office/drawing/2014/main" id="{EE73D23B-A082-1961-FA7E-6560FF786921}"/>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8229E083-ABB0-E9BA-3718-EDC6A72D16EF}"/>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992B2F18-2C49-123E-6AA7-CFD0FB363861}"/>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id="{7332CB2E-EEA2-BB17-0D7C-CAFD01E6300C}"/>
              </a:ext>
            </a:extLst>
          </p:cNvPr>
          <p:cNvSpPr txBox="1"/>
          <p:nvPr/>
        </p:nvSpPr>
        <p:spPr>
          <a:xfrm>
            <a:off x="131485" y="2281204"/>
            <a:ext cx="11976681" cy="542841"/>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Pts val="1200"/>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600"/>
              </a:spcBef>
              <a:spcAft>
                <a:spcPts val="80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8" name="CasellaDiTesto 11">
            <a:extLst>
              <a:ext uri="{FF2B5EF4-FFF2-40B4-BE49-F238E27FC236}">
                <a16:creationId xmlns:a16="http://schemas.microsoft.com/office/drawing/2014/main" id="{938A23DD-5D39-72D3-56D8-2423DBF98735}"/>
              </a:ext>
            </a:extLst>
          </p:cNvPr>
          <p:cNvSpPr txBox="1"/>
          <p:nvPr/>
        </p:nvSpPr>
        <p:spPr>
          <a:xfrm>
            <a:off x="4600751" y="2939039"/>
            <a:ext cx="1130152" cy="338555"/>
          </a:xfrm>
          <a:prstGeom prst="rect">
            <a:avLst/>
          </a:prstGeom>
          <a:noFill/>
        </p:spPr>
        <p:txBody>
          <a:bodyPr wrap="square" lIns="0" rIns="0" anchor="ctr">
            <a:noAutofit/>
          </a:bodyPr>
          <a:lstStyle/>
          <a:p>
            <a:pPr marL="0" marR="0" lvl="0" indent="0" algn="ctr" defTabSz="914400" rtl="0" eaLnBrk="1" fontAlgn="auto" latinLnBrk="0" hangingPunct="1">
              <a:lnSpc>
                <a:spcPct val="100000"/>
              </a:lnSpc>
              <a:spcBef>
                <a:spcPts val="600"/>
              </a:spcBef>
              <a:spcAft>
                <a:spcPts val="0"/>
              </a:spcAft>
              <a:buClrTx/>
              <a:buSzPts val="1200"/>
              <a:buFontTx/>
              <a:buNone/>
              <a:tabLst/>
              <a:defRPr/>
            </a:pPr>
            <a:r>
              <a:rPr kumimoji="0" lang="it-IT" sz="14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VEICOLI</a:t>
            </a:r>
          </a:p>
        </p:txBody>
      </p:sp>
      <p:sp>
        <p:nvSpPr>
          <p:cNvPr id="36" name="Freeform 16">
            <a:extLst>
              <a:ext uri="{FF2B5EF4-FFF2-40B4-BE49-F238E27FC236}">
                <a16:creationId xmlns:a16="http://schemas.microsoft.com/office/drawing/2014/main" id="{1128C46B-D130-A6FB-7F8D-A89B36F8BC6D}"/>
              </a:ext>
            </a:extLst>
          </p:cNvPr>
          <p:cNvSpPr/>
          <p:nvPr/>
        </p:nvSpPr>
        <p:spPr>
          <a:xfrm rot="5400000">
            <a:off x="3476202" y="3721766"/>
            <a:ext cx="1156749" cy="23849"/>
          </a:xfrm>
          <a:custGeom>
            <a:avLst/>
            <a:gdLst/>
            <a:ahLst/>
            <a:cxnLst/>
            <a:rect l="l" t="t" r="r" b="b"/>
            <a:pathLst>
              <a:path w="7795406" h="209296">
                <a:moveTo>
                  <a:pt x="7672597" y="9398"/>
                </a:moveTo>
                <a:lnTo>
                  <a:pt x="6980530" y="9398"/>
                </a:lnTo>
                <a:lnTo>
                  <a:pt x="5148218" y="9398"/>
                </a:lnTo>
                <a:lnTo>
                  <a:pt x="2925044" y="9398"/>
                </a:lnTo>
                <a:lnTo>
                  <a:pt x="1002742" y="9398"/>
                </a:lnTo>
                <a:cubicBezTo>
                  <a:pt x="691994" y="9398"/>
                  <a:pt x="381000" y="0"/>
                  <a:pt x="133350" y="9398"/>
                </a:cubicBezTo>
                <a:cubicBezTo>
                  <a:pt x="129794" y="9525"/>
                  <a:pt x="126365" y="9398"/>
                  <a:pt x="122809" y="9398"/>
                </a:cubicBezTo>
                <a:cubicBezTo>
                  <a:pt x="254" y="9398"/>
                  <a:pt x="0" y="199898"/>
                  <a:pt x="122809" y="199898"/>
                </a:cubicBezTo>
                <a:lnTo>
                  <a:pt x="824830" y="199898"/>
                </a:lnTo>
                <a:lnTo>
                  <a:pt x="2657142" y="199898"/>
                </a:lnTo>
                <a:lnTo>
                  <a:pt x="4880316" y="199898"/>
                </a:lnTo>
                <a:lnTo>
                  <a:pt x="6802618" y="199898"/>
                </a:lnTo>
                <a:cubicBezTo>
                  <a:pt x="7113366" y="199898"/>
                  <a:pt x="7414406" y="209296"/>
                  <a:pt x="7662056" y="199898"/>
                </a:cubicBezTo>
                <a:cubicBezTo>
                  <a:pt x="7665613" y="199771"/>
                  <a:pt x="7669041" y="199898"/>
                  <a:pt x="7672597" y="199898"/>
                </a:cubicBezTo>
                <a:cubicBezTo>
                  <a:pt x="7795153" y="199898"/>
                  <a:pt x="7795406" y="9398"/>
                  <a:pt x="7672597" y="9398"/>
                </a:cubicBezTo>
                <a:close/>
              </a:path>
            </a:pathLst>
          </a:custGeom>
          <a:solidFill>
            <a:srgbClr val="B4C7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18">
            <a:extLst>
              <a:ext uri="{FF2B5EF4-FFF2-40B4-BE49-F238E27FC236}">
                <a16:creationId xmlns:a16="http://schemas.microsoft.com/office/drawing/2014/main" id="{23C4D488-E98A-F63F-9B24-B90B4E458353}"/>
              </a:ext>
            </a:extLst>
          </p:cNvPr>
          <p:cNvSpPr/>
          <p:nvPr/>
        </p:nvSpPr>
        <p:spPr>
          <a:xfrm>
            <a:off x="4030830" y="3602144"/>
            <a:ext cx="916520" cy="23849"/>
          </a:xfrm>
          <a:custGeom>
            <a:avLst/>
            <a:gdLst/>
            <a:ahLst/>
            <a:cxnLst/>
            <a:rect l="l" t="t" r="r" b="b"/>
            <a:pathLst>
              <a:path w="7795406" h="209296">
                <a:moveTo>
                  <a:pt x="7672597" y="9398"/>
                </a:moveTo>
                <a:lnTo>
                  <a:pt x="6980530" y="9398"/>
                </a:lnTo>
                <a:lnTo>
                  <a:pt x="5148218" y="9398"/>
                </a:lnTo>
                <a:lnTo>
                  <a:pt x="2925044" y="9398"/>
                </a:lnTo>
                <a:lnTo>
                  <a:pt x="1002742" y="9398"/>
                </a:lnTo>
                <a:cubicBezTo>
                  <a:pt x="691994" y="9398"/>
                  <a:pt x="381000" y="0"/>
                  <a:pt x="133350" y="9398"/>
                </a:cubicBezTo>
                <a:cubicBezTo>
                  <a:pt x="129794" y="9525"/>
                  <a:pt x="126365" y="9398"/>
                  <a:pt x="122809" y="9398"/>
                </a:cubicBezTo>
                <a:cubicBezTo>
                  <a:pt x="254" y="9398"/>
                  <a:pt x="0" y="199898"/>
                  <a:pt x="122809" y="199898"/>
                </a:cubicBezTo>
                <a:lnTo>
                  <a:pt x="824830" y="199898"/>
                </a:lnTo>
                <a:lnTo>
                  <a:pt x="2657142" y="199898"/>
                </a:lnTo>
                <a:lnTo>
                  <a:pt x="4880316" y="199898"/>
                </a:lnTo>
                <a:lnTo>
                  <a:pt x="6802618" y="199898"/>
                </a:lnTo>
                <a:cubicBezTo>
                  <a:pt x="7113366" y="199898"/>
                  <a:pt x="7414406" y="209296"/>
                  <a:pt x="7662056" y="199898"/>
                </a:cubicBezTo>
                <a:cubicBezTo>
                  <a:pt x="7665613" y="199771"/>
                  <a:pt x="7669041" y="199898"/>
                  <a:pt x="7672597" y="199898"/>
                </a:cubicBezTo>
                <a:cubicBezTo>
                  <a:pt x="7795153" y="199898"/>
                  <a:pt x="7795406" y="9398"/>
                  <a:pt x="7672597" y="9398"/>
                </a:cubicBezTo>
                <a:close/>
              </a:path>
            </a:pathLst>
          </a:custGeom>
          <a:solidFill>
            <a:srgbClr val="B4C7E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33">
            <a:extLst>
              <a:ext uri="{FF2B5EF4-FFF2-40B4-BE49-F238E27FC236}">
                <a16:creationId xmlns:a16="http://schemas.microsoft.com/office/drawing/2014/main" id="{262C2DFD-6079-7324-A57E-3B4E89BDE20B}"/>
              </a:ext>
            </a:extLst>
          </p:cNvPr>
          <p:cNvSpPr/>
          <p:nvPr/>
        </p:nvSpPr>
        <p:spPr>
          <a:xfrm rot="5400000">
            <a:off x="3458127" y="5803911"/>
            <a:ext cx="1192897" cy="23849"/>
          </a:xfrm>
          <a:custGeom>
            <a:avLst/>
            <a:gdLst/>
            <a:ahLst/>
            <a:cxnLst/>
            <a:rect l="l" t="t" r="r" b="b"/>
            <a:pathLst>
              <a:path w="7795406" h="209296">
                <a:moveTo>
                  <a:pt x="7672597" y="9398"/>
                </a:moveTo>
                <a:lnTo>
                  <a:pt x="6980530" y="9398"/>
                </a:lnTo>
                <a:lnTo>
                  <a:pt x="5148218" y="9398"/>
                </a:lnTo>
                <a:lnTo>
                  <a:pt x="2925044" y="9398"/>
                </a:lnTo>
                <a:lnTo>
                  <a:pt x="1002742" y="9398"/>
                </a:lnTo>
                <a:cubicBezTo>
                  <a:pt x="691994" y="9398"/>
                  <a:pt x="381000" y="0"/>
                  <a:pt x="133350" y="9398"/>
                </a:cubicBezTo>
                <a:cubicBezTo>
                  <a:pt x="129794" y="9525"/>
                  <a:pt x="126365" y="9398"/>
                  <a:pt x="122809" y="9398"/>
                </a:cubicBezTo>
                <a:cubicBezTo>
                  <a:pt x="254" y="9398"/>
                  <a:pt x="0" y="199898"/>
                  <a:pt x="122809" y="199898"/>
                </a:cubicBezTo>
                <a:lnTo>
                  <a:pt x="824830" y="199898"/>
                </a:lnTo>
                <a:lnTo>
                  <a:pt x="2657142" y="199898"/>
                </a:lnTo>
                <a:lnTo>
                  <a:pt x="4880316" y="199898"/>
                </a:lnTo>
                <a:lnTo>
                  <a:pt x="6802618" y="199898"/>
                </a:lnTo>
                <a:cubicBezTo>
                  <a:pt x="7113366" y="199898"/>
                  <a:pt x="7414406" y="209296"/>
                  <a:pt x="7662056" y="199898"/>
                </a:cubicBezTo>
                <a:cubicBezTo>
                  <a:pt x="7665613" y="199771"/>
                  <a:pt x="7669041" y="199898"/>
                  <a:pt x="7672597" y="199898"/>
                </a:cubicBezTo>
                <a:cubicBezTo>
                  <a:pt x="7795153" y="199898"/>
                  <a:pt x="7795406" y="9398"/>
                  <a:pt x="7672597" y="9398"/>
                </a:cubicBezTo>
                <a:close/>
              </a:path>
            </a:pathLst>
          </a:custGeom>
          <a:solidFill>
            <a:srgbClr val="20386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35">
            <a:extLst>
              <a:ext uri="{FF2B5EF4-FFF2-40B4-BE49-F238E27FC236}">
                <a16:creationId xmlns:a16="http://schemas.microsoft.com/office/drawing/2014/main" id="{FC3DF241-2EFA-9968-6E34-13CEF0B89298}"/>
              </a:ext>
            </a:extLst>
          </p:cNvPr>
          <p:cNvSpPr/>
          <p:nvPr/>
        </p:nvSpPr>
        <p:spPr>
          <a:xfrm>
            <a:off x="4030830" y="5666290"/>
            <a:ext cx="916520" cy="23849"/>
          </a:xfrm>
          <a:custGeom>
            <a:avLst/>
            <a:gdLst/>
            <a:ahLst/>
            <a:cxnLst/>
            <a:rect l="l" t="t" r="r" b="b"/>
            <a:pathLst>
              <a:path w="7795406" h="209296">
                <a:moveTo>
                  <a:pt x="7672597" y="9398"/>
                </a:moveTo>
                <a:lnTo>
                  <a:pt x="6980530" y="9398"/>
                </a:lnTo>
                <a:lnTo>
                  <a:pt x="5148218" y="9398"/>
                </a:lnTo>
                <a:lnTo>
                  <a:pt x="2925044" y="9398"/>
                </a:lnTo>
                <a:lnTo>
                  <a:pt x="1002742" y="9398"/>
                </a:lnTo>
                <a:cubicBezTo>
                  <a:pt x="691994" y="9398"/>
                  <a:pt x="381000" y="0"/>
                  <a:pt x="133350" y="9398"/>
                </a:cubicBezTo>
                <a:cubicBezTo>
                  <a:pt x="129794" y="9525"/>
                  <a:pt x="126365" y="9398"/>
                  <a:pt x="122809" y="9398"/>
                </a:cubicBezTo>
                <a:cubicBezTo>
                  <a:pt x="254" y="9398"/>
                  <a:pt x="0" y="199898"/>
                  <a:pt x="122809" y="199898"/>
                </a:cubicBezTo>
                <a:lnTo>
                  <a:pt x="824830" y="199898"/>
                </a:lnTo>
                <a:lnTo>
                  <a:pt x="2657142" y="199898"/>
                </a:lnTo>
                <a:lnTo>
                  <a:pt x="4880316" y="199898"/>
                </a:lnTo>
                <a:lnTo>
                  <a:pt x="6802618" y="199898"/>
                </a:lnTo>
                <a:cubicBezTo>
                  <a:pt x="7113366" y="199898"/>
                  <a:pt x="7414406" y="209296"/>
                  <a:pt x="7662056" y="199898"/>
                </a:cubicBezTo>
                <a:cubicBezTo>
                  <a:pt x="7665613" y="199771"/>
                  <a:pt x="7669041" y="199898"/>
                  <a:pt x="7672597" y="199898"/>
                </a:cubicBezTo>
                <a:cubicBezTo>
                  <a:pt x="7795153" y="199898"/>
                  <a:pt x="7795406" y="9398"/>
                  <a:pt x="7672597" y="9398"/>
                </a:cubicBezTo>
                <a:close/>
              </a:path>
            </a:pathLst>
          </a:custGeom>
          <a:solidFill>
            <a:srgbClr val="20386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TextBox 36">
            <a:extLst>
              <a:ext uri="{FF2B5EF4-FFF2-40B4-BE49-F238E27FC236}">
                <a16:creationId xmlns:a16="http://schemas.microsoft.com/office/drawing/2014/main" id="{C99D68FC-3B60-362B-8741-47655F1451EA}"/>
              </a:ext>
            </a:extLst>
          </p:cNvPr>
          <p:cNvSpPr txBox="1"/>
          <p:nvPr/>
        </p:nvSpPr>
        <p:spPr>
          <a:xfrm>
            <a:off x="1978718" y="3283871"/>
            <a:ext cx="1946868" cy="226216"/>
          </a:xfrm>
          <a:prstGeom prst="rect">
            <a:avLst/>
          </a:prstGeom>
        </p:spPr>
        <p:txBody>
          <a:bodyPr wrap="square" lIns="0" tIns="0" rIns="0" bIns="0" rtlCol="0" anchor="t">
            <a:spAutoFit/>
          </a:bodyPr>
          <a:lstStyle/>
          <a:p>
            <a:pPr marL="0" marR="0" lvl="0" indent="0" algn="r" defTabSz="609630" rtl="0" eaLnBrk="1" fontAlgn="auto" latinLnBrk="0" hangingPunct="1">
              <a:lnSpc>
                <a:spcPts val="2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Calibri" panose="020F0502020204030204"/>
                <a:ea typeface="+mn-ea"/>
                <a:cs typeface="+mn-cs"/>
              </a:rPr>
              <a:t>Cessazione della Circolazione</a:t>
            </a:r>
          </a:p>
        </p:txBody>
      </p:sp>
      <p:sp>
        <p:nvSpPr>
          <p:cNvPr id="63" name="TextBox 37">
            <a:extLst>
              <a:ext uri="{FF2B5EF4-FFF2-40B4-BE49-F238E27FC236}">
                <a16:creationId xmlns:a16="http://schemas.microsoft.com/office/drawing/2014/main" id="{800BE38F-E528-CDE0-5270-DC7B7190452E}"/>
              </a:ext>
            </a:extLst>
          </p:cNvPr>
          <p:cNvSpPr txBox="1"/>
          <p:nvPr/>
        </p:nvSpPr>
        <p:spPr>
          <a:xfrm>
            <a:off x="2507434" y="3569981"/>
            <a:ext cx="1418152" cy="226216"/>
          </a:xfrm>
          <a:prstGeom prst="rect">
            <a:avLst/>
          </a:prstGeom>
        </p:spPr>
        <p:txBody>
          <a:bodyPr wrap="square" lIns="0" tIns="0" rIns="0" bIns="0" rtlCol="0" anchor="t">
            <a:spAutoFit/>
          </a:bodyPr>
          <a:lstStyle/>
          <a:p>
            <a:pPr marL="0" marR="0" lvl="0" indent="0" algn="r" defTabSz="609630" rtl="0" eaLnBrk="1" fontAlgn="auto" latinLnBrk="0" hangingPunct="1">
              <a:lnSpc>
                <a:spcPts val="2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Calibri" panose="020F0502020204030204"/>
                <a:ea typeface="+mn-ea"/>
                <a:cs typeface="+mn-cs"/>
              </a:rPr>
              <a:t>Collaudo (Visita e Prova)</a:t>
            </a:r>
          </a:p>
        </p:txBody>
      </p:sp>
      <p:sp>
        <p:nvSpPr>
          <p:cNvPr id="1024" name="TextBox 38">
            <a:extLst>
              <a:ext uri="{FF2B5EF4-FFF2-40B4-BE49-F238E27FC236}">
                <a16:creationId xmlns:a16="http://schemas.microsoft.com/office/drawing/2014/main" id="{DD566096-642A-ABCF-4A22-0D8B5159BE26}"/>
              </a:ext>
            </a:extLst>
          </p:cNvPr>
          <p:cNvSpPr txBox="1"/>
          <p:nvPr/>
        </p:nvSpPr>
        <p:spPr>
          <a:xfrm>
            <a:off x="381937" y="2997761"/>
            <a:ext cx="3543649" cy="226216"/>
          </a:xfrm>
          <a:prstGeom prst="rect">
            <a:avLst/>
          </a:prstGeom>
        </p:spPr>
        <p:txBody>
          <a:bodyPr wrap="square" lIns="0" tIns="0" rIns="0" bIns="0" rtlCol="0" anchor="t">
            <a:spAutoFit/>
          </a:bodyPr>
          <a:lstStyle/>
          <a:p>
            <a:pPr marL="0" marR="0" lvl="0" indent="0" algn="r" defTabSz="609630" rtl="0" eaLnBrk="1" fontAlgn="auto" latinLnBrk="0" hangingPunct="1">
              <a:lnSpc>
                <a:spcPts val="20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Immatricolazione/reimmatricolazione</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025" name="TextBox 39">
            <a:extLst>
              <a:ext uri="{FF2B5EF4-FFF2-40B4-BE49-F238E27FC236}">
                <a16:creationId xmlns:a16="http://schemas.microsoft.com/office/drawing/2014/main" id="{F1A9EC15-90D7-A3AE-0641-281CC59A47AE}"/>
              </a:ext>
            </a:extLst>
          </p:cNvPr>
          <p:cNvSpPr txBox="1"/>
          <p:nvPr/>
        </p:nvSpPr>
        <p:spPr>
          <a:xfrm>
            <a:off x="713858" y="3856091"/>
            <a:ext cx="3211728" cy="226216"/>
          </a:xfrm>
          <a:prstGeom prst="rect">
            <a:avLst/>
          </a:prstGeom>
        </p:spPr>
        <p:txBody>
          <a:bodyPr wrap="square" lIns="0" tIns="0" rIns="0" bIns="0" rtlCol="0" anchor="t">
            <a:spAutoFit/>
          </a:bodyPr>
          <a:lstStyle/>
          <a:p>
            <a:pPr marL="0" marR="0" lvl="0" indent="0" algn="r" defTabSz="609630" rtl="0" eaLnBrk="1" fontAlgn="auto" latinLnBrk="0" hangingPunct="1">
              <a:lnSpc>
                <a:spcPts val="2000"/>
              </a:lnSpc>
              <a:spcBef>
                <a:spcPts val="0"/>
              </a:spcBef>
              <a:spcAft>
                <a:spcPts val="0"/>
              </a:spcAft>
              <a:buClrTx/>
              <a:buSzTx/>
              <a:buFontTx/>
              <a:buNone/>
              <a:tabLst/>
              <a:defRPr/>
            </a:pPr>
            <a:r>
              <a:rPr kumimoji="0" lang="it-IT" sz="1000" b="0" i="0" u="none" strike="noStrike" kern="1200" cap="none" spc="0" normalizeH="0" baseline="0" noProof="0">
                <a:ln>
                  <a:noFill/>
                </a:ln>
                <a:solidFill>
                  <a:srgbClr val="191919"/>
                </a:solidFill>
                <a:effectLst/>
                <a:uLnTx/>
                <a:uFillTx/>
                <a:latin typeface="Calibri" panose="020F0502020204030204"/>
                <a:ea typeface="+mn-ea"/>
                <a:cs typeface="+mn-cs"/>
              </a:rPr>
              <a:t>Aggiorn. e duplicato Carta di Circolazione /Documento Unico</a:t>
            </a:r>
          </a:p>
        </p:txBody>
      </p:sp>
      <p:sp>
        <p:nvSpPr>
          <p:cNvPr id="1028" name="TextBox 40">
            <a:extLst>
              <a:ext uri="{FF2B5EF4-FFF2-40B4-BE49-F238E27FC236}">
                <a16:creationId xmlns:a16="http://schemas.microsoft.com/office/drawing/2014/main" id="{6CB36B22-711B-657F-E0AF-872EEE1ACEF3}"/>
              </a:ext>
            </a:extLst>
          </p:cNvPr>
          <p:cNvSpPr txBox="1"/>
          <p:nvPr/>
        </p:nvSpPr>
        <p:spPr>
          <a:xfrm>
            <a:off x="2338330" y="5424579"/>
            <a:ext cx="1587256" cy="178126"/>
          </a:xfrm>
          <a:prstGeom prst="rect">
            <a:avLst/>
          </a:prstGeom>
        </p:spPr>
        <p:txBody>
          <a:bodyPr wrap="square" lIns="0" tIns="0" rIns="0" bIns="0" rtlCol="0" anchor="ctr">
            <a:spAutoFit/>
          </a:bodyPr>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Conversione patente nautica</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031" name="TextBox 41">
            <a:extLst>
              <a:ext uri="{FF2B5EF4-FFF2-40B4-BE49-F238E27FC236}">
                <a16:creationId xmlns:a16="http://schemas.microsoft.com/office/drawing/2014/main" id="{5E1D1419-7267-91F8-3797-D30E892A7783}"/>
              </a:ext>
            </a:extLst>
          </p:cNvPr>
          <p:cNvSpPr txBox="1"/>
          <p:nvPr/>
        </p:nvSpPr>
        <p:spPr>
          <a:xfrm>
            <a:off x="395573" y="5711109"/>
            <a:ext cx="3530013" cy="178126"/>
          </a:xfrm>
          <a:prstGeom prst="rect">
            <a:avLst/>
          </a:prstGeom>
        </p:spPr>
        <p:txBody>
          <a:bodyPr wrap="square" lIns="0" tIns="0" rIns="0" bIns="0" rtlCol="0" anchor="ctr">
            <a:spAutoFit/>
          </a:bodyPr>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Duplicato e annotazioni patente nautica e licenza di navigazione</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032" name="TextBox 42">
            <a:extLst>
              <a:ext uri="{FF2B5EF4-FFF2-40B4-BE49-F238E27FC236}">
                <a16:creationId xmlns:a16="http://schemas.microsoft.com/office/drawing/2014/main" id="{70B6C6AF-FEF3-4532-F2D2-289E3CAE4EAC}"/>
              </a:ext>
            </a:extLst>
          </p:cNvPr>
          <p:cNvSpPr txBox="1"/>
          <p:nvPr/>
        </p:nvSpPr>
        <p:spPr>
          <a:xfrm>
            <a:off x="1065573" y="5138049"/>
            <a:ext cx="2860013" cy="178126"/>
          </a:xfrm>
          <a:prstGeom prst="rect">
            <a:avLst/>
          </a:prstGeom>
        </p:spPr>
        <p:txBody>
          <a:bodyPr wrap="square" lIns="0" tIns="0" rIns="0" bIns="0" rtlCol="0" anchor="ctr">
            <a:spAutoFit/>
          </a:bodyPr>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Conseguimento patente nautica e titoli professionali</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033" name="TextBox 43">
            <a:extLst>
              <a:ext uri="{FF2B5EF4-FFF2-40B4-BE49-F238E27FC236}">
                <a16:creationId xmlns:a16="http://schemas.microsoft.com/office/drawing/2014/main" id="{EC1563F8-3ABD-BCAA-77F9-160F1722EBFC}"/>
              </a:ext>
            </a:extLst>
          </p:cNvPr>
          <p:cNvSpPr txBox="1"/>
          <p:nvPr/>
        </p:nvSpPr>
        <p:spPr>
          <a:xfrm>
            <a:off x="713859" y="5997639"/>
            <a:ext cx="3211727" cy="178126"/>
          </a:xfrm>
          <a:prstGeom prst="rect">
            <a:avLst/>
          </a:prstGeom>
        </p:spPr>
        <p:txBody>
          <a:bodyPr wrap="square" lIns="0" tIns="0" rIns="0" bIns="0" rtlCol="0" anchor="ctr">
            <a:spAutoFit/>
          </a:bodyPr>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Rilascio certificati per il noleggio e per la navigazione interna</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grpSp>
        <p:nvGrpSpPr>
          <p:cNvPr id="1035" name="Group 45">
            <a:extLst>
              <a:ext uri="{FF2B5EF4-FFF2-40B4-BE49-F238E27FC236}">
                <a16:creationId xmlns:a16="http://schemas.microsoft.com/office/drawing/2014/main" id="{38D839F6-69A2-D096-DC45-5BA85608AFD1}"/>
              </a:ext>
            </a:extLst>
          </p:cNvPr>
          <p:cNvGrpSpPr/>
          <p:nvPr/>
        </p:nvGrpSpPr>
        <p:grpSpPr>
          <a:xfrm rot="10800000">
            <a:off x="7274707" y="3569768"/>
            <a:ext cx="912757" cy="72356"/>
            <a:chOff x="0" y="0"/>
            <a:chExt cx="7763402" cy="635000"/>
          </a:xfrm>
          <a:solidFill>
            <a:srgbClr val="8FAADC"/>
          </a:solidFill>
        </p:grpSpPr>
        <p:sp>
          <p:nvSpPr>
            <p:cNvPr id="1050" name="Freeform 46">
              <a:extLst>
                <a:ext uri="{FF2B5EF4-FFF2-40B4-BE49-F238E27FC236}">
                  <a16:creationId xmlns:a16="http://schemas.microsoft.com/office/drawing/2014/main" id="{FB048559-F8B1-0E27-8532-DB61DF0A4723}"/>
                </a:ext>
              </a:extLst>
            </p:cNvPr>
            <p:cNvSpPr/>
            <p:nvPr/>
          </p:nvSpPr>
          <p:spPr>
            <a:xfrm>
              <a:off x="-16002" y="212852"/>
              <a:ext cx="7795406" cy="209296"/>
            </a:xfrm>
            <a:custGeom>
              <a:avLst/>
              <a:gdLst/>
              <a:ahLst/>
              <a:cxnLst/>
              <a:rect l="l" t="t" r="r" b="b"/>
              <a:pathLst>
                <a:path w="7795406" h="209296">
                  <a:moveTo>
                    <a:pt x="7672597" y="9398"/>
                  </a:moveTo>
                  <a:lnTo>
                    <a:pt x="6980530" y="9398"/>
                  </a:lnTo>
                  <a:lnTo>
                    <a:pt x="5148218" y="9398"/>
                  </a:lnTo>
                  <a:lnTo>
                    <a:pt x="2925044" y="9398"/>
                  </a:lnTo>
                  <a:lnTo>
                    <a:pt x="1002742" y="9398"/>
                  </a:lnTo>
                  <a:cubicBezTo>
                    <a:pt x="691994" y="9398"/>
                    <a:pt x="381000" y="0"/>
                    <a:pt x="133350" y="9398"/>
                  </a:cubicBezTo>
                  <a:cubicBezTo>
                    <a:pt x="129794" y="9525"/>
                    <a:pt x="126365" y="9398"/>
                    <a:pt x="122809" y="9398"/>
                  </a:cubicBezTo>
                  <a:cubicBezTo>
                    <a:pt x="254" y="9398"/>
                    <a:pt x="0" y="199898"/>
                    <a:pt x="122809" y="199898"/>
                  </a:cubicBezTo>
                  <a:lnTo>
                    <a:pt x="824830" y="199898"/>
                  </a:lnTo>
                  <a:lnTo>
                    <a:pt x="2657142" y="199898"/>
                  </a:lnTo>
                  <a:lnTo>
                    <a:pt x="4880316" y="199898"/>
                  </a:lnTo>
                  <a:lnTo>
                    <a:pt x="6802618" y="199898"/>
                  </a:lnTo>
                  <a:cubicBezTo>
                    <a:pt x="7113366" y="199898"/>
                    <a:pt x="7414406" y="209296"/>
                    <a:pt x="7662056" y="199898"/>
                  </a:cubicBezTo>
                  <a:cubicBezTo>
                    <a:pt x="7665613" y="199771"/>
                    <a:pt x="7669041" y="199898"/>
                    <a:pt x="7672597" y="199898"/>
                  </a:cubicBezTo>
                  <a:cubicBezTo>
                    <a:pt x="7795153" y="199898"/>
                    <a:pt x="7795406" y="9398"/>
                    <a:pt x="7672597" y="9398"/>
                  </a:cubicBezTo>
                  <a:close/>
                </a:path>
              </a:pathLst>
            </a:custGeom>
            <a:grpFill/>
          </p:spPr>
        </p:sp>
      </p:grpSp>
      <p:sp>
        <p:nvSpPr>
          <p:cNvPr id="1041" name="Freeform 60">
            <a:extLst>
              <a:ext uri="{FF2B5EF4-FFF2-40B4-BE49-F238E27FC236}">
                <a16:creationId xmlns:a16="http://schemas.microsoft.com/office/drawing/2014/main" id="{B3FB10AE-0EDC-D4BF-57C0-617B3D415EBE}"/>
              </a:ext>
            </a:extLst>
          </p:cNvPr>
          <p:cNvSpPr/>
          <p:nvPr/>
        </p:nvSpPr>
        <p:spPr>
          <a:xfrm rot="16200000">
            <a:off x="7569149" y="3735801"/>
            <a:ext cx="1192897" cy="23849"/>
          </a:xfrm>
          <a:custGeom>
            <a:avLst/>
            <a:gdLst/>
            <a:ahLst/>
            <a:cxnLst/>
            <a:rect l="l" t="t" r="r" b="b"/>
            <a:pathLst>
              <a:path w="7795406" h="209296">
                <a:moveTo>
                  <a:pt x="7672597" y="9398"/>
                </a:moveTo>
                <a:lnTo>
                  <a:pt x="6980530" y="9398"/>
                </a:lnTo>
                <a:lnTo>
                  <a:pt x="5148218" y="9398"/>
                </a:lnTo>
                <a:lnTo>
                  <a:pt x="2925044" y="9398"/>
                </a:lnTo>
                <a:lnTo>
                  <a:pt x="1002742" y="9398"/>
                </a:lnTo>
                <a:cubicBezTo>
                  <a:pt x="691994" y="9398"/>
                  <a:pt x="381000" y="0"/>
                  <a:pt x="133350" y="9398"/>
                </a:cubicBezTo>
                <a:cubicBezTo>
                  <a:pt x="129794" y="9525"/>
                  <a:pt x="126365" y="9398"/>
                  <a:pt x="122809" y="9398"/>
                </a:cubicBezTo>
                <a:cubicBezTo>
                  <a:pt x="254" y="9398"/>
                  <a:pt x="0" y="199898"/>
                  <a:pt x="122809" y="199898"/>
                </a:cubicBezTo>
                <a:lnTo>
                  <a:pt x="824830" y="199898"/>
                </a:lnTo>
                <a:lnTo>
                  <a:pt x="2657142" y="199898"/>
                </a:lnTo>
                <a:lnTo>
                  <a:pt x="4880316" y="199898"/>
                </a:lnTo>
                <a:lnTo>
                  <a:pt x="6802618" y="199898"/>
                </a:lnTo>
                <a:cubicBezTo>
                  <a:pt x="7113366" y="199898"/>
                  <a:pt x="7414406" y="209296"/>
                  <a:pt x="7662056" y="199898"/>
                </a:cubicBezTo>
                <a:cubicBezTo>
                  <a:pt x="7665613" y="199771"/>
                  <a:pt x="7669041" y="199898"/>
                  <a:pt x="7672597" y="199898"/>
                </a:cubicBezTo>
                <a:cubicBezTo>
                  <a:pt x="7795153" y="199898"/>
                  <a:pt x="7795406" y="9398"/>
                  <a:pt x="7672597" y="9398"/>
                </a:cubicBezTo>
                <a:close/>
              </a:path>
            </a:pathLst>
          </a:custGeom>
          <a:solidFill>
            <a:srgbClr val="8FAAD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1" name="TextBox 61">
            <a:extLst>
              <a:ext uri="{FF2B5EF4-FFF2-40B4-BE49-F238E27FC236}">
                <a16:creationId xmlns:a16="http://schemas.microsoft.com/office/drawing/2014/main" id="{343062D9-7A5D-24C2-26C6-09817D9FA20D}"/>
              </a:ext>
            </a:extLst>
          </p:cNvPr>
          <p:cNvSpPr txBox="1"/>
          <p:nvPr/>
        </p:nvSpPr>
        <p:spPr>
          <a:xfrm>
            <a:off x="8288298" y="3310433"/>
            <a:ext cx="1114028" cy="226216"/>
          </a:xfrm>
          <a:prstGeom prst="rect">
            <a:avLst/>
          </a:prstGeom>
        </p:spPr>
        <p:txBody>
          <a:bodyPr lIns="0" tIns="0" rIns="0" bIns="0" rtlCol="0" anchor="ctr">
            <a:spAutoFit/>
          </a:bodyPr>
          <a:lstStyle/>
          <a:p>
            <a:pPr marL="0" marR="0" lvl="0" indent="0" algn="l" defTabSz="609630" rtl="0" eaLnBrk="1" fontAlgn="auto" latinLnBrk="0" hangingPunct="1">
              <a:lnSpc>
                <a:spcPts val="2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Calibri" panose="020F0502020204030204"/>
                <a:ea typeface="+mn-ea"/>
                <a:cs typeface="+mn-cs"/>
              </a:rPr>
              <a:t>Conversione</a:t>
            </a:r>
          </a:p>
        </p:txBody>
      </p:sp>
      <p:sp>
        <p:nvSpPr>
          <p:cNvPr id="1052" name="TextBox 62">
            <a:extLst>
              <a:ext uri="{FF2B5EF4-FFF2-40B4-BE49-F238E27FC236}">
                <a16:creationId xmlns:a16="http://schemas.microsoft.com/office/drawing/2014/main" id="{89F3D118-AE98-50BF-9515-DA6EA1F8338A}"/>
              </a:ext>
            </a:extLst>
          </p:cNvPr>
          <p:cNvSpPr txBox="1"/>
          <p:nvPr/>
        </p:nvSpPr>
        <p:spPr>
          <a:xfrm>
            <a:off x="8288298" y="3599681"/>
            <a:ext cx="1395911" cy="216598"/>
          </a:xfrm>
          <a:prstGeom prst="rect">
            <a:avLst/>
          </a:prstGeom>
        </p:spPr>
        <p:txBody>
          <a:bodyPr wrap="square" lIns="0" tIns="0" rIns="0" bIns="0" rtlCol="0" anchor="ctr">
            <a:spAutoFit/>
          </a:bodyPr>
          <a:lstStyle/>
          <a:p>
            <a:pPr marL="0" marR="0" lvl="0" indent="0" algn="l" defTabSz="609630" rtl="0" eaLnBrk="1" fontAlgn="auto" latinLnBrk="0" hangingPunct="1">
              <a:lnSpc>
                <a:spcPts val="1925"/>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Calibri" panose="020F0502020204030204"/>
                <a:ea typeface="+mn-ea"/>
                <a:cs typeface="+mn-cs"/>
              </a:rPr>
              <a:t>Duplicato</a:t>
            </a:r>
          </a:p>
        </p:txBody>
      </p:sp>
      <p:sp>
        <p:nvSpPr>
          <p:cNvPr id="1053" name="TextBox 63">
            <a:extLst>
              <a:ext uri="{FF2B5EF4-FFF2-40B4-BE49-F238E27FC236}">
                <a16:creationId xmlns:a16="http://schemas.microsoft.com/office/drawing/2014/main" id="{8EF7FFE8-AB9C-99F9-52C0-9B5BCC140665}"/>
              </a:ext>
            </a:extLst>
          </p:cNvPr>
          <p:cNvSpPr txBox="1"/>
          <p:nvPr/>
        </p:nvSpPr>
        <p:spPr>
          <a:xfrm>
            <a:off x="8288298" y="3021183"/>
            <a:ext cx="2952873" cy="226216"/>
          </a:xfrm>
          <a:prstGeom prst="rect">
            <a:avLst/>
          </a:prstGeom>
        </p:spPr>
        <p:txBody>
          <a:bodyPr wrap="square" lIns="0" tIns="0" rIns="0" bIns="0" rtlCol="0" anchor="ctr">
            <a:spAutoFit/>
          </a:bodyPr>
          <a:lstStyle/>
          <a:p>
            <a:pPr marL="0" marR="0" lvl="0" indent="0" algn="l" defTabSz="609630" rtl="0" eaLnBrk="1" fontAlgn="auto" latinLnBrk="0" hangingPunct="1">
              <a:lnSpc>
                <a:spcPts val="2000"/>
              </a:lnSpc>
              <a:spcBef>
                <a:spcPts val="0"/>
              </a:spcBef>
              <a:spcAft>
                <a:spcPts val="0"/>
              </a:spcAft>
              <a:buClrTx/>
              <a:buSzTx/>
              <a:buFontTx/>
              <a:buNone/>
              <a:tabLst/>
              <a:defRPr/>
            </a:pPr>
            <a:r>
              <a:rPr kumimoji="0" lang="it-IT" sz="1000" b="0" i="0" u="none" strike="noStrike" kern="1200" cap="none" spc="0" normalizeH="0" baseline="0" noProof="0">
                <a:ln>
                  <a:noFill/>
                </a:ln>
                <a:solidFill>
                  <a:srgbClr val="191919"/>
                </a:solidFill>
                <a:effectLst/>
                <a:uLnTx/>
                <a:uFillTx/>
                <a:latin typeface="Calibri" panose="020F0502020204030204"/>
                <a:ea typeface="+mn-ea"/>
                <a:cs typeface="+mn-cs"/>
              </a:rPr>
              <a:t>Conseguimento patenti ed esami di teoria e di pratica</a:t>
            </a:r>
          </a:p>
        </p:txBody>
      </p:sp>
      <p:sp>
        <p:nvSpPr>
          <p:cNvPr id="1054" name="TextBox 64">
            <a:extLst>
              <a:ext uri="{FF2B5EF4-FFF2-40B4-BE49-F238E27FC236}">
                <a16:creationId xmlns:a16="http://schemas.microsoft.com/office/drawing/2014/main" id="{20C7C18F-1E6E-59F9-F70E-475B511FF15B}"/>
              </a:ext>
            </a:extLst>
          </p:cNvPr>
          <p:cNvSpPr txBox="1"/>
          <p:nvPr/>
        </p:nvSpPr>
        <p:spPr>
          <a:xfrm>
            <a:off x="8288298" y="3879312"/>
            <a:ext cx="1395911" cy="226216"/>
          </a:xfrm>
          <a:prstGeom prst="rect">
            <a:avLst/>
          </a:prstGeom>
        </p:spPr>
        <p:txBody>
          <a:bodyPr wrap="square" lIns="0" tIns="0" rIns="0" bIns="0" rtlCol="0" anchor="ctr">
            <a:spAutoFit/>
          </a:bodyPr>
          <a:lstStyle/>
          <a:p>
            <a:pPr marL="0" marR="0" lvl="0" indent="0" algn="l" defTabSz="609630" rtl="0" eaLnBrk="1" fontAlgn="auto" latinLnBrk="0" hangingPunct="1">
              <a:lnSpc>
                <a:spcPts val="2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Calibri" panose="020F0502020204030204"/>
                <a:ea typeface="+mn-ea"/>
                <a:cs typeface="+mn-cs"/>
              </a:rPr>
              <a:t>Rinnovo/Ripristino</a:t>
            </a:r>
          </a:p>
        </p:txBody>
      </p:sp>
      <p:grpSp>
        <p:nvGrpSpPr>
          <p:cNvPr id="1056" name="Group 66">
            <a:extLst>
              <a:ext uri="{FF2B5EF4-FFF2-40B4-BE49-F238E27FC236}">
                <a16:creationId xmlns:a16="http://schemas.microsoft.com/office/drawing/2014/main" id="{5F0B763B-84E0-F4DD-F1CE-D3C00FF29DBD}"/>
              </a:ext>
            </a:extLst>
          </p:cNvPr>
          <p:cNvGrpSpPr/>
          <p:nvPr/>
        </p:nvGrpSpPr>
        <p:grpSpPr>
          <a:xfrm rot="10800000">
            <a:off x="7337643" y="5642036"/>
            <a:ext cx="835508" cy="72356"/>
            <a:chOff x="0" y="0"/>
            <a:chExt cx="7106364" cy="635000"/>
          </a:xfrm>
          <a:solidFill>
            <a:srgbClr val="2F5597"/>
          </a:solidFill>
        </p:grpSpPr>
        <p:sp>
          <p:nvSpPr>
            <p:cNvPr id="1071" name="Freeform 67">
              <a:extLst>
                <a:ext uri="{FF2B5EF4-FFF2-40B4-BE49-F238E27FC236}">
                  <a16:creationId xmlns:a16="http://schemas.microsoft.com/office/drawing/2014/main" id="{DA1226DC-829F-7C76-CB13-9467A39EFD07}"/>
                </a:ext>
              </a:extLst>
            </p:cNvPr>
            <p:cNvSpPr/>
            <p:nvPr/>
          </p:nvSpPr>
          <p:spPr>
            <a:xfrm>
              <a:off x="-16002" y="212852"/>
              <a:ext cx="7138368" cy="209296"/>
            </a:xfrm>
            <a:custGeom>
              <a:avLst/>
              <a:gdLst/>
              <a:ahLst/>
              <a:cxnLst/>
              <a:rect l="l" t="t" r="r" b="b"/>
              <a:pathLst>
                <a:path w="7138368" h="209296">
                  <a:moveTo>
                    <a:pt x="7015558" y="9398"/>
                  </a:moveTo>
                  <a:lnTo>
                    <a:pt x="6359761" y="9398"/>
                  </a:lnTo>
                  <a:lnTo>
                    <a:pt x="4700055" y="9398"/>
                  </a:lnTo>
                  <a:lnTo>
                    <a:pt x="2686305" y="9398"/>
                  </a:lnTo>
                  <a:lnTo>
                    <a:pt x="945085" y="9398"/>
                  </a:lnTo>
                  <a:cubicBezTo>
                    <a:pt x="663610" y="9398"/>
                    <a:pt x="381000" y="0"/>
                    <a:pt x="133350" y="9398"/>
                  </a:cubicBezTo>
                  <a:cubicBezTo>
                    <a:pt x="129794" y="9525"/>
                    <a:pt x="126365" y="9398"/>
                    <a:pt x="122809" y="9398"/>
                  </a:cubicBezTo>
                  <a:cubicBezTo>
                    <a:pt x="254" y="9398"/>
                    <a:pt x="0" y="199898"/>
                    <a:pt x="122809" y="199898"/>
                  </a:cubicBezTo>
                  <a:lnTo>
                    <a:pt x="783933" y="199898"/>
                  </a:lnTo>
                  <a:lnTo>
                    <a:pt x="2443639" y="199898"/>
                  </a:lnTo>
                  <a:lnTo>
                    <a:pt x="4457389" y="199898"/>
                  </a:lnTo>
                  <a:lnTo>
                    <a:pt x="6198609" y="199898"/>
                  </a:lnTo>
                  <a:cubicBezTo>
                    <a:pt x="6480084" y="199898"/>
                    <a:pt x="6757368" y="209296"/>
                    <a:pt x="7005018" y="199898"/>
                  </a:cubicBezTo>
                  <a:cubicBezTo>
                    <a:pt x="7008574" y="199771"/>
                    <a:pt x="7012003" y="199898"/>
                    <a:pt x="7015558" y="199898"/>
                  </a:cubicBezTo>
                  <a:cubicBezTo>
                    <a:pt x="7138114" y="199898"/>
                    <a:pt x="7138368" y="9398"/>
                    <a:pt x="7015558" y="9398"/>
                  </a:cubicBezTo>
                  <a:close/>
                </a:path>
              </a:pathLst>
            </a:custGeom>
            <a:grpFill/>
          </p:spPr>
        </p:sp>
      </p:grpSp>
      <p:sp>
        <p:nvSpPr>
          <p:cNvPr id="1062" name="Freeform 81">
            <a:extLst>
              <a:ext uri="{FF2B5EF4-FFF2-40B4-BE49-F238E27FC236}">
                <a16:creationId xmlns:a16="http://schemas.microsoft.com/office/drawing/2014/main" id="{51A6FCCD-9096-8BB9-1053-298962F9BA2C}"/>
              </a:ext>
            </a:extLst>
          </p:cNvPr>
          <p:cNvSpPr/>
          <p:nvPr/>
        </p:nvSpPr>
        <p:spPr>
          <a:xfrm rot="16200000">
            <a:off x="7569148" y="5795886"/>
            <a:ext cx="1192897" cy="23849"/>
          </a:xfrm>
          <a:custGeom>
            <a:avLst/>
            <a:gdLst/>
            <a:ahLst/>
            <a:cxnLst/>
            <a:rect l="l" t="t" r="r" b="b"/>
            <a:pathLst>
              <a:path w="7795406" h="209296">
                <a:moveTo>
                  <a:pt x="7672597" y="9398"/>
                </a:moveTo>
                <a:lnTo>
                  <a:pt x="6980530" y="9398"/>
                </a:lnTo>
                <a:lnTo>
                  <a:pt x="5148218" y="9398"/>
                </a:lnTo>
                <a:lnTo>
                  <a:pt x="2925044" y="9398"/>
                </a:lnTo>
                <a:lnTo>
                  <a:pt x="1002742" y="9398"/>
                </a:lnTo>
                <a:cubicBezTo>
                  <a:pt x="691994" y="9398"/>
                  <a:pt x="381000" y="0"/>
                  <a:pt x="133350" y="9398"/>
                </a:cubicBezTo>
                <a:cubicBezTo>
                  <a:pt x="129794" y="9525"/>
                  <a:pt x="126365" y="9398"/>
                  <a:pt x="122809" y="9398"/>
                </a:cubicBezTo>
                <a:cubicBezTo>
                  <a:pt x="254" y="9398"/>
                  <a:pt x="0" y="199898"/>
                  <a:pt x="122809" y="199898"/>
                </a:cubicBezTo>
                <a:lnTo>
                  <a:pt x="824830" y="199898"/>
                </a:lnTo>
                <a:lnTo>
                  <a:pt x="2657142" y="199898"/>
                </a:lnTo>
                <a:lnTo>
                  <a:pt x="4880316" y="199898"/>
                </a:lnTo>
                <a:lnTo>
                  <a:pt x="6802618" y="199898"/>
                </a:lnTo>
                <a:cubicBezTo>
                  <a:pt x="7113366" y="199898"/>
                  <a:pt x="7414406" y="209296"/>
                  <a:pt x="7662056" y="199898"/>
                </a:cubicBezTo>
                <a:cubicBezTo>
                  <a:pt x="7665613" y="199771"/>
                  <a:pt x="7669041" y="199898"/>
                  <a:pt x="7672597" y="199898"/>
                </a:cubicBezTo>
                <a:cubicBezTo>
                  <a:pt x="7795153" y="199898"/>
                  <a:pt x="7795406" y="9398"/>
                  <a:pt x="7672597" y="9398"/>
                </a:cubicBezTo>
                <a:close/>
              </a:path>
            </a:pathLst>
          </a:custGeom>
          <a:solidFill>
            <a:srgbClr val="2F559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2" name="TextBox 82">
            <a:extLst>
              <a:ext uri="{FF2B5EF4-FFF2-40B4-BE49-F238E27FC236}">
                <a16:creationId xmlns:a16="http://schemas.microsoft.com/office/drawing/2014/main" id="{EEF9BC1D-B600-0F42-8BCA-96D733F5D9CE}"/>
              </a:ext>
            </a:extLst>
          </p:cNvPr>
          <p:cNvSpPr txBox="1"/>
          <p:nvPr/>
        </p:nvSpPr>
        <p:spPr>
          <a:xfrm>
            <a:off x="8288298" y="5417386"/>
            <a:ext cx="2625681" cy="178126"/>
          </a:xfrm>
          <a:prstGeom prst="rect">
            <a:avLst/>
          </a:prstGeom>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Accantonamento/distrazione dal servizio di linea</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073" name="TextBox 83">
            <a:extLst>
              <a:ext uri="{FF2B5EF4-FFF2-40B4-BE49-F238E27FC236}">
                <a16:creationId xmlns:a16="http://schemas.microsoft.com/office/drawing/2014/main" id="{206BE59A-3CDF-46C0-724C-0008A7931BDE}"/>
              </a:ext>
            </a:extLst>
          </p:cNvPr>
          <p:cNvSpPr txBox="1"/>
          <p:nvPr/>
        </p:nvSpPr>
        <p:spPr>
          <a:xfrm>
            <a:off x="8288298" y="5707160"/>
            <a:ext cx="1616556" cy="178126"/>
          </a:xfrm>
          <a:prstGeom prst="rect">
            <a:avLst/>
          </a:prstGeom>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Pagamento contributi</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074" name="TextBox 84">
            <a:extLst>
              <a:ext uri="{FF2B5EF4-FFF2-40B4-BE49-F238E27FC236}">
                <a16:creationId xmlns:a16="http://schemas.microsoft.com/office/drawing/2014/main" id="{B55C3415-E83C-F3FB-24B3-CFE150AF7A9B}"/>
              </a:ext>
            </a:extLst>
          </p:cNvPr>
          <p:cNvSpPr txBox="1"/>
          <p:nvPr/>
        </p:nvSpPr>
        <p:spPr>
          <a:xfrm>
            <a:off x="8288298" y="5127612"/>
            <a:ext cx="1112971" cy="178126"/>
          </a:xfrm>
          <a:prstGeom prst="rect">
            <a:avLst/>
          </a:prstGeom>
        </p:spPr>
        <p:txBody>
          <a:bodyPr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Iscrizione Albo/REN</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075" name="TextBox 85">
            <a:extLst>
              <a:ext uri="{FF2B5EF4-FFF2-40B4-BE49-F238E27FC236}">
                <a16:creationId xmlns:a16="http://schemas.microsoft.com/office/drawing/2014/main" id="{5716D9B9-1A75-F880-F3BD-6821D1CCF586}"/>
              </a:ext>
            </a:extLst>
          </p:cNvPr>
          <p:cNvSpPr txBox="1"/>
          <p:nvPr/>
        </p:nvSpPr>
        <p:spPr>
          <a:xfrm>
            <a:off x="8288298" y="5996934"/>
            <a:ext cx="1903051" cy="178126"/>
          </a:xfrm>
          <a:prstGeom prst="rect">
            <a:avLst/>
          </a:prstGeom>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Eliminazione massa rimorchiabile</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grpSp>
        <p:nvGrpSpPr>
          <p:cNvPr id="1076" name="Group 86">
            <a:extLst>
              <a:ext uri="{FF2B5EF4-FFF2-40B4-BE49-F238E27FC236}">
                <a16:creationId xmlns:a16="http://schemas.microsoft.com/office/drawing/2014/main" id="{8FAE7EF6-C8FA-09BD-60D7-DB0C6515222E}"/>
              </a:ext>
            </a:extLst>
          </p:cNvPr>
          <p:cNvGrpSpPr/>
          <p:nvPr/>
        </p:nvGrpSpPr>
        <p:grpSpPr>
          <a:xfrm>
            <a:off x="5094885" y="3564125"/>
            <a:ext cx="2049883" cy="2060085"/>
            <a:chOff x="0" y="0"/>
            <a:chExt cx="4628437" cy="4651471"/>
          </a:xfrm>
          <a:solidFill>
            <a:srgbClr val="7B7E9D">
              <a:alpha val="69804"/>
            </a:srgbClr>
          </a:solidFill>
        </p:grpSpPr>
        <p:sp>
          <p:nvSpPr>
            <p:cNvPr id="1077" name="Freeform 87">
              <a:extLst>
                <a:ext uri="{FF2B5EF4-FFF2-40B4-BE49-F238E27FC236}">
                  <a16:creationId xmlns:a16="http://schemas.microsoft.com/office/drawing/2014/main" id="{3F175A0B-6BDD-9137-8897-DA42D112933D}"/>
                </a:ext>
              </a:extLst>
            </p:cNvPr>
            <p:cNvSpPr/>
            <p:nvPr/>
          </p:nvSpPr>
          <p:spPr>
            <a:xfrm>
              <a:off x="0" y="0"/>
              <a:ext cx="4628437" cy="4651471"/>
            </a:xfrm>
            <a:custGeom>
              <a:avLst/>
              <a:gdLst/>
              <a:ahLst/>
              <a:cxnLst/>
              <a:rect l="l" t="t" r="r" b="b"/>
              <a:pathLst>
                <a:path w="4628437" h="4651471">
                  <a:moveTo>
                    <a:pt x="0" y="0"/>
                  </a:moveTo>
                  <a:lnTo>
                    <a:pt x="0" y="4651471"/>
                  </a:lnTo>
                  <a:lnTo>
                    <a:pt x="4628437" y="4651471"/>
                  </a:lnTo>
                  <a:lnTo>
                    <a:pt x="4628437" y="0"/>
                  </a:lnTo>
                  <a:lnTo>
                    <a:pt x="0" y="0"/>
                  </a:lnTo>
                  <a:close/>
                  <a:moveTo>
                    <a:pt x="4567477" y="4590510"/>
                  </a:moveTo>
                  <a:lnTo>
                    <a:pt x="59690" y="4590510"/>
                  </a:lnTo>
                  <a:lnTo>
                    <a:pt x="59690" y="59690"/>
                  </a:lnTo>
                  <a:lnTo>
                    <a:pt x="4567477" y="59690"/>
                  </a:lnTo>
                  <a:lnTo>
                    <a:pt x="4567477" y="4590511"/>
                  </a:lnTo>
                  <a:close/>
                </a:path>
              </a:pathLst>
            </a:custGeom>
            <a:grpFill/>
            <a:ln>
              <a:noFill/>
            </a:ln>
          </p:spPr>
        </p:sp>
      </p:grpSp>
      <p:pic>
        <p:nvPicPr>
          <p:cNvPr id="1079" name="Picture 89">
            <a:extLst>
              <a:ext uri="{FF2B5EF4-FFF2-40B4-BE49-F238E27FC236}">
                <a16:creationId xmlns:a16="http://schemas.microsoft.com/office/drawing/2014/main" id="{8689499E-5B50-E9D0-7DDB-1EBFFA956B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62588" y="5329575"/>
            <a:ext cx="681035" cy="681035"/>
          </a:xfrm>
          <a:prstGeom prst="rect">
            <a:avLst/>
          </a:prstGeom>
        </p:spPr>
      </p:pic>
      <p:pic>
        <p:nvPicPr>
          <p:cNvPr id="1082" name="Picture 92">
            <a:extLst>
              <a:ext uri="{FF2B5EF4-FFF2-40B4-BE49-F238E27FC236}">
                <a16:creationId xmlns:a16="http://schemas.microsoft.com/office/drawing/2014/main" id="{F1504347-4770-A899-1478-C0D82FBD13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6779007" y="3269490"/>
            <a:ext cx="681035" cy="681035"/>
          </a:xfrm>
          <a:prstGeom prst="rect">
            <a:avLst/>
          </a:prstGeom>
        </p:spPr>
      </p:pic>
      <p:pic>
        <p:nvPicPr>
          <p:cNvPr id="1085" name="Picture 95">
            <a:extLst>
              <a:ext uri="{FF2B5EF4-FFF2-40B4-BE49-F238E27FC236}">
                <a16:creationId xmlns:a16="http://schemas.microsoft.com/office/drawing/2014/main" id="{1A2FBFA5-0D00-148F-3C41-A57CC5C6D8D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858053" y="3269490"/>
            <a:ext cx="681035" cy="681035"/>
          </a:xfrm>
          <a:prstGeom prst="rect">
            <a:avLst/>
          </a:prstGeom>
        </p:spPr>
      </p:pic>
      <p:pic>
        <p:nvPicPr>
          <p:cNvPr id="1088" name="Picture 98">
            <a:extLst>
              <a:ext uri="{FF2B5EF4-FFF2-40B4-BE49-F238E27FC236}">
                <a16:creationId xmlns:a16="http://schemas.microsoft.com/office/drawing/2014/main" id="{3DA7774E-D72E-3384-1288-8AF5B511A71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800000">
            <a:off x="6783542" y="5329575"/>
            <a:ext cx="681035" cy="681035"/>
          </a:xfrm>
          <a:prstGeom prst="rect">
            <a:avLst/>
          </a:prstGeom>
        </p:spPr>
      </p:pic>
      <p:sp>
        <p:nvSpPr>
          <p:cNvPr id="1101" name="CasellaDiTesto 11">
            <a:extLst>
              <a:ext uri="{FF2B5EF4-FFF2-40B4-BE49-F238E27FC236}">
                <a16:creationId xmlns:a16="http://schemas.microsoft.com/office/drawing/2014/main" id="{BAF288C7-3CB5-D37D-D30B-320FBAB3D5C5}"/>
              </a:ext>
            </a:extLst>
          </p:cNvPr>
          <p:cNvSpPr txBox="1"/>
          <p:nvPr/>
        </p:nvSpPr>
        <p:spPr>
          <a:xfrm>
            <a:off x="6565018" y="2939039"/>
            <a:ext cx="1130152" cy="338555"/>
          </a:xfrm>
          <a:prstGeom prst="rect">
            <a:avLst/>
          </a:prstGeom>
          <a:noFill/>
        </p:spPr>
        <p:txBody>
          <a:bodyPr wrap="square" lIns="0" rIns="0" anchor="ctr">
            <a:noAutofit/>
          </a:bodyPr>
          <a:lstStyle/>
          <a:p>
            <a:pPr marL="0" marR="0" lvl="0" indent="0" algn="ctr" defTabSz="914400" rtl="0" eaLnBrk="1" fontAlgn="auto" latinLnBrk="0" hangingPunct="1">
              <a:lnSpc>
                <a:spcPct val="100000"/>
              </a:lnSpc>
              <a:spcBef>
                <a:spcPts val="600"/>
              </a:spcBef>
              <a:spcAft>
                <a:spcPts val="0"/>
              </a:spcAft>
              <a:buClrTx/>
              <a:buSzPts val="1200"/>
              <a:buFontTx/>
              <a:buNone/>
              <a:tabLst/>
              <a:defRPr/>
            </a:pPr>
            <a:r>
              <a:rPr kumimoji="0" lang="it-IT" sz="14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CONDUCENTI</a:t>
            </a:r>
          </a:p>
        </p:txBody>
      </p:sp>
      <p:sp>
        <p:nvSpPr>
          <p:cNvPr id="1102" name="CasellaDiTesto 11">
            <a:extLst>
              <a:ext uri="{FF2B5EF4-FFF2-40B4-BE49-F238E27FC236}">
                <a16:creationId xmlns:a16="http://schemas.microsoft.com/office/drawing/2014/main" id="{5937DF6C-B98D-6EB2-A1B8-0856D142C23B}"/>
              </a:ext>
            </a:extLst>
          </p:cNvPr>
          <p:cNvSpPr txBox="1"/>
          <p:nvPr/>
        </p:nvSpPr>
        <p:spPr>
          <a:xfrm>
            <a:off x="4600751" y="6028442"/>
            <a:ext cx="1130152" cy="307777"/>
          </a:xfrm>
          <a:prstGeom prst="rect">
            <a:avLst/>
          </a:prstGeom>
          <a:noFill/>
        </p:spPr>
        <p:txBody>
          <a:bodyPr wrap="square" lIns="0" rIns="0" anchor="ctr">
            <a:noAutofit/>
          </a:bodyPr>
          <a:lstStyle/>
          <a:p>
            <a:pPr marL="0" marR="0" lvl="0" indent="0" algn="ctr" defTabSz="914400" rtl="0" eaLnBrk="1" fontAlgn="auto" latinLnBrk="0" hangingPunct="1">
              <a:lnSpc>
                <a:spcPct val="100000"/>
              </a:lnSpc>
              <a:spcBef>
                <a:spcPts val="600"/>
              </a:spcBef>
              <a:spcAft>
                <a:spcPts val="0"/>
              </a:spcAft>
              <a:buClrTx/>
              <a:buSzPts val="1200"/>
              <a:buFontTx/>
              <a:buNone/>
              <a:tabLst/>
              <a:defRPr/>
            </a:pPr>
            <a:r>
              <a:rPr kumimoji="0" lang="it-IT" sz="14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NAUTICA</a:t>
            </a:r>
          </a:p>
        </p:txBody>
      </p:sp>
      <p:sp>
        <p:nvSpPr>
          <p:cNvPr id="1103" name="CasellaDiTesto 11">
            <a:extLst>
              <a:ext uri="{FF2B5EF4-FFF2-40B4-BE49-F238E27FC236}">
                <a16:creationId xmlns:a16="http://schemas.microsoft.com/office/drawing/2014/main" id="{855AAEB9-883B-4181-3F58-3175CD44B14D}"/>
              </a:ext>
            </a:extLst>
          </p:cNvPr>
          <p:cNvSpPr txBox="1"/>
          <p:nvPr/>
        </p:nvSpPr>
        <p:spPr>
          <a:xfrm>
            <a:off x="6446352" y="6028442"/>
            <a:ext cx="1367484" cy="307777"/>
          </a:xfrm>
          <a:prstGeom prst="rect">
            <a:avLst/>
          </a:prstGeom>
          <a:noFill/>
        </p:spPr>
        <p:txBody>
          <a:bodyPr wrap="square" lIns="0" rIns="0" anchor="ctr">
            <a:noAutofit/>
          </a:bodyPr>
          <a:lstStyle/>
          <a:p>
            <a:pPr marL="0" marR="0" lvl="0" indent="0" algn="ctr" defTabSz="914400" rtl="0" eaLnBrk="1" fontAlgn="auto" latinLnBrk="0" hangingPunct="1">
              <a:lnSpc>
                <a:spcPct val="100000"/>
              </a:lnSpc>
              <a:spcBef>
                <a:spcPts val="600"/>
              </a:spcBef>
              <a:spcAft>
                <a:spcPts val="0"/>
              </a:spcAft>
              <a:buClrTx/>
              <a:buSzPts val="1200"/>
              <a:buFontTx/>
              <a:buNone/>
              <a:tabLst/>
              <a:defRPr/>
            </a:pPr>
            <a:r>
              <a:rPr kumimoji="0" lang="it-IT" sz="1400" b="1"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AUTOTRASPORTO</a:t>
            </a:r>
          </a:p>
        </p:txBody>
      </p:sp>
      <p:pic>
        <p:nvPicPr>
          <p:cNvPr id="9" name="Elemento grafico 8" descr="Automobile con riempimento a tinta unita">
            <a:extLst>
              <a:ext uri="{FF2B5EF4-FFF2-40B4-BE49-F238E27FC236}">
                <a16:creationId xmlns:a16="http://schemas.microsoft.com/office/drawing/2014/main" id="{E57B3AAE-3A52-53A3-6A15-78D825C9BC9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85283" y="3396720"/>
            <a:ext cx="426575" cy="426575"/>
          </a:xfrm>
          <a:prstGeom prst="rect">
            <a:avLst/>
          </a:prstGeom>
        </p:spPr>
      </p:pic>
      <p:pic>
        <p:nvPicPr>
          <p:cNvPr id="11" name="Elemento grafico 10" descr="Barca a vela con riempimento a tinta unita">
            <a:extLst>
              <a:ext uri="{FF2B5EF4-FFF2-40B4-BE49-F238E27FC236}">
                <a16:creationId xmlns:a16="http://schemas.microsoft.com/office/drawing/2014/main" id="{F278D388-D3D4-01DC-EF04-AEF2B7DF495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09208" y="5476195"/>
            <a:ext cx="387795" cy="387795"/>
          </a:xfrm>
          <a:prstGeom prst="rect">
            <a:avLst/>
          </a:prstGeom>
        </p:spPr>
      </p:pic>
      <p:pic>
        <p:nvPicPr>
          <p:cNvPr id="13" name="Elemento grafico 12" descr="Camion con riempimento a tinta unita">
            <a:extLst>
              <a:ext uri="{FF2B5EF4-FFF2-40B4-BE49-F238E27FC236}">
                <a16:creationId xmlns:a16="http://schemas.microsoft.com/office/drawing/2014/main" id="{D86E77E9-D724-9FE9-2B9F-81A9F4C40AD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30162" y="5476196"/>
            <a:ext cx="387795" cy="387795"/>
          </a:xfrm>
          <a:prstGeom prst="rect">
            <a:avLst/>
          </a:prstGeom>
        </p:spPr>
      </p:pic>
      <p:pic>
        <p:nvPicPr>
          <p:cNvPr id="15" name="Elemento grafico 14" descr="Volante contorno">
            <a:extLst>
              <a:ext uri="{FF2B5EF4-FFF2-40B4-BE49-F238E27FC236}">
                <a16:creationId xmlns:a16="http://schemas.microsoft.com/office/drawing/2014/main" id="{67304DB1-4867-2FC4-C86C-A2CDCFD77E2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925627" y="3416110"/>
            <a:ext cx="387795" cy="387795"/>
          </a:xfrm>
          <a:prstGeom prst="rect">
            <a:avLst/>
          </a:prstGeom>
        </p:spPr>
      </p:pic>
      <p:sp>
        <p:nvSpPr>
          <p:cNvPr id="1109" name="TextBox 37">
            <a:extLst>
              <a:ext uri="{FF2B5EF4-FFF2-40B4-BE49-F238E27FC236}">
                <a16:creationId xmlns:a16="http://schemas.microsoft.com/office/drawing/2014/main" id="{7E6D4577-19C5-9CFA-D022-9E912F50CF55}"/>
              </a:ext>
            </a:extLst>
          </p:cNvPr>
          <p:cNvSpPr txBox="1"/>
          <p:nvPr/>
        </p:nvSpPr>
        <p:spPr>
          <a:xfrm>
            <a:off x="2507434" y="4163431"/>
            <a:ext cx="1418152" cy="226216"/>
          </a:xfrm>
          <a:prstGeom prst="rect">
            <a:avLst/>
          </a:prstGeom>
        </p:spPr>
        <p:txBody>
          <a:bodyPr wrap="square" lIns="0" tIns="0" rIns="0" bIns="0" rtlCol="0" anchor="t">
            <a:spAutoFit/>
          </a:bodyPr>
          <a:lstStyle/>
          <a:p>
            <a:pPr marL="0" marR="0" lvl="0" indent="0" algn="r" defTabSz="609630" rtl="0" eaLnBrk="1" fontAlgn="auto" latinLnBrk="0" hangingPunct="1">
              <a:lnSpc>
                <a:spcPts val="2000"/>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Calibri" panose="020F0502020204030204"/>
                <a:ea typeface="+mn-ea"/>
                <a:cs typeface="+mn-cs"/>
              </a:rPr>
              <a:t>….</a:t>
            </a:r>
          </a:p>
        </p:txBody>
      </p:sp>
      <p:sp>
        <p:nvSpPr>
          <p:cNvPr id="1113" name="TextBox 62">
            <a:extLst>
              <a:ext uri="{FF2B5EF4-FFF2-40B4-BE49-F238E27FC236}">
                <a16:creationId xmlns:a16="http://schemas.microsoft.com/office/drawing/2014/main" id="{58FB2FA3-5BCA-BF2C-E230-C27B488F9E53}"/>
              </a:ext>
            </a:extLst>
          </p:cNvPr>
          <p:cNvSpPr txBox="1"/>
          <p:nvPr/>
        </p:nvSpPr>
        <p:spPr>
          <a:xfrm>
            <a:off x="8288298" y="4168563"/>
            <a:ext cx="1981044" cy="216598"/>
          </a:xfrm>
          <a:prstGeom prst="rect">
            <a:avLst/>
          </a:prstGeom>
        </p:spPr>
        <p:txBody>
          <a:bodyPr wrap="square" lIns="0" tIns="0" rIns="0" bIns="0" rtlCol="0" anchor="ctr">
            <a:spAutoFit/>
          </a:bodyPr>
          <a:lstStyle/>
          <a:p>
            <a:pPr marL="0" marR="0" lvl="0" indent="0" algn="l" defTabSz="609630" rtl="0" eaLnBrk="1" fontAlgn="auto" latinLnBrk="0" hangingPunct="1">
              <a:lnSpc>
                <a:spcPts val="1925"/>
              </a:lnSpc>
              <a:spcBef>
                <a:spcPts val="0"/>
              </a:spcBef>
              <a:spcAft>
                <a:spcPts val="0"/>
              </a:spcAft>
              <a:buClrTx/>
              <a:buSzTx/>
              <a:buFontTx/>
              <a:buNone/>
              <a:tabLst/>
              <a:defRPr/>
            </a:pPr>
            <a:r>
              <a:rPr kumimoji="0" lang="en-US" sz="1000" b="0" i="0" u="none" strike="noStrike" kern="1200" cap="none" spc="0" normalizeH="0" baseline="0" noProof="0">
                <a:ln>
                  <a:noFill/>
                </a:ln>
                <a:solidFill>
                  <a:srgbClr val="191919"/>
                </a:solidFill>
                <a:effectLst/>
                <a:uLnTx/>
                <a:uFillTx/>
                <a:latin typeface="Calibri" panose="020F0502020204030204"/>
                <a:ea typeface="+mn-ea"/>
                <a:cs typeface="+mn-cs"/>
              </a:rPr>
              <a:t>….</a:t>
            </a:r>
          </a:p>
        </p:txBody>
      </p:sp>
      <p:sp>
        <p:nvSpPr>
          <p:cNvPr id="1118" name="TextBox 83">
            <a:extLst>
              <a:ext uri="{FF2B5EF4-FFF2-40B4-BE49-F238E27FC236}">
                <a16:creationId xmlns:a16="http://schemas.microsoft.com/office/drawing/2014/main" id="{8F870658-AA72-9A17-691D-6049C4EF290C}"/>
              </a:ext>
            </a:extLst>
          </p:cNvPr>
          <p:cNvSpPr txBox="1"/>
          <p:nvPr/>
        </p:nvSpPr>
        <p:spPr>
          <a:xfrm>
            <a:off x="8288298" y="6286708"/>
            <a:ext cx="1616556" cy="178126"/>
          </a:xfrm>
          <a:prstGeom prst="rect">
            <a:avLst/>
          </a:prstGeom>
        </p:spPr>
        <p:txBody>
          <a:bodyPr wrap="square" lIns="0" tIns="0" rIns="0" bIns="0" rtlCol="0" anchor="ctr">
            <a:sp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122" name="TextBox 41">
            <a:extLst>
              <a:ext uri="{FF2B5EF4-FFF2-40B4-BE49-F238E27FC236}">
                <a16:creationId xmlns:a16="http://schemas.microsoft.com/office/drawing/2014/main" id="{7239E378-AD1E-CD1A-7A0C-5243F8161F52}"/>
              </a:ext>
            </a:extLst>
          </p:cNvPr>
          <p:cNvSpPr txBox="1"/>
          <p:nvPr/>
        </p:nvSpPr>
        <p:spPr>
          <a:xfrm>
            <a:off x="395573" y="6284168"/>
            <a:ext cx="3530013" cy="178126"/>
          </a:xfrm>
          <a:prstGeom prst="rect">
            <a:avLst/>
          </a:prstGeom>
        </p:spPr>
        <p:txBody>
          <a:bodyPr wrap="square" lIns="0" tIns="0" rIns="0" bIns="0" rtlCol="0" anchor="ctr">
            <a:spAutoFit/>
          </a:bodyPr>
          <a:lstStyle/>
          <a:p>
            <a:pPr marL="0" marR="0" lvl="0" indent="0" algn="r" defTabSz="914400" rtl="0" eaLnBrk="1" fontAlgn="auto" latinLnBrk="0" hangingPunct="1">
              <a:lnSpc>
                <a:spcPts val="1500"/>
              </a:lnSpc>
              <a:spcBef>
                <a:spcPts val="0"/>
              </a:spcBef>
              <a:spcAft>
                <a:spcPts val="0"/>
              </a:spcAft>
              <a:buClrTx/>
              <a:buSzTx/>
              <a:buFontTx/>
              <a:buNone/>
              <a:tabLst/>
              <a:defRPr/>
            </a:pPr>
            <a:r>
              <a:rPr kumimoji="0" lang="it-IT" sz="1000" b="0" i="0" u="none" strike="noStrike" kern="1200" cap="none" spc="0" normalizeH="0" baseline="0" noProof="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a:t>
            </a:r>
            <a:endParaRPr kumimoji="0" lang="it-IT" sz="1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2" name="CasellaDiTesto 4">
            <a:extLst>
              <a:ext uri="{FF2B5EF4-FFF2-40B4-BE49-F238E27FC236}">
                <a16:creationId xmlns:a16="http://schemas.microsoft.com/office/drawing/2014/main" id="{BCD4E5DE-C345-A141-0F6C-FADBB429554F}"/>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Iniziative della Direzione Generale della Motorizzazione (2/5)</a:t>
            </a:r>
          </a:p>
        </p:txBody>
      </p:sp>
      <p:sp>
        <p:nvSpPr>
          <p:cNvPr id="10" name="Rettangolo 9">
            <a:extLst>
              <a:ext uri="{FF2B5EF4-FFF2-40B4-BE49-F238E27FC236}">
                <a16:creationId xmlns:a16="http://schemas.microsoft.com/office/drawing/2014/main" id="{D5BC541E-2698-A4F3-B1EE-018C1BF9ACEF}"/>
              </a:ext>
            </a:extLst>
          </p:cNvPr>
          <p:cNvSpPr/>
          <p:nvPr/>
        </p:nvSpPr>
        <p:spPr>
          <a:xfrm>
            <a:off x="994834" y="895228"/>
            <a:ext cx="10987777" cy="59168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Yu Gothic Light" panose="020B0300000000000000" pitchFamily="34" charset="-128"/>
                <a:cs typeface="Times New Roman" panose="02020603050405020304" pitchFamily="18" charset="0"/>
              </a:rPr>
              <a:t>Servizi della Motorizzazione - Catalogo Prodotti</a:t>
            </a:r>
          </a:p>
        </p:txBody>
      </p:sp>
      <p:sp>
        <p:nvSpPr>
          <p:cNvPr id="14" name="Rettangolo 13">
            <a:extLst>
              <a:ext uri="{FF2B5EF4-FFF2-40B4-BE49-F238E27FC236}">
                <a16:creationId xmlns:a16="http://schemas.microsoft.com/office/drawing/2014/main" id="{DB8B2D9C-A350-2C64-E143-7FDEB4ABFEA0}"/>
              </a:ext>
            </a:extLst>
          </p:cNvPr>
          <p:cNvSpPr/>
          <p:nvPr/>
        </p:nvSpPr>
        <p:spPr>
          <a:xfrm>
            <a:off x="209388" y="895228"/>
            <a:ext cx="704850" cy="583156"/>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4472C4"/>
                </a:solidFill>
                <a:effectLst/>
                <a:uLnTx/>
                <a:uFillTx/>
                <a:latin typeface="Calibri" panose="020F0502020204030204"/>
                <a:ea typeface="+mn-ea"/>
                <a:cs typeface="+mn-cs"/>
              </a:rPr>
              <a:t>1</a:t>
            </a:r>
          </a:p>
        </p:txBody>
      </p:sp>
      <p:sp>
        <p:nvSpPr>
          <p:cNvPr id="17" name="Rettangolo 16">
            <a:extLst>
              <a:ext uri="{FF2B5EF4-FFF2-40B4-BE49-F238E27FC236}">
                <a16:creationId xmlns:a16="http://schemas.microsoft.com/office/drawing/2014/main" id="{027C9D31-894C-F7A4-9F4C-88BB6E7558D8}"/>
              </a:ext>
            </a:extLst>
          </p:cNvPr>
          <p:cNvSpPr/>
          <p:nvPr/>
        </p:nvSpPr>
        <p:spPr>
          <a:xfrm>
            <a:off x="209389" y="1569724"/>
            <a:ext cx="11773222" cy="947307"/>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0000" rtlCol="0" anchor="t" anchorCtr="0"/>
          <a:lstStyle/>
          <a:p>
            <a:pPr marL="0" marR="0" lvl="0" indent="0" algn="just" defTabSz="914400" rtl="0" eaLnBrk="1" fontAlgn="auto" latinLnBrk="0" hangingPunct="1">
              <a:lnSpc>
                <a:spcPct val="100000"/>
              </a:lnSpc>
              <a:spcBef>
                <a:spcPts val="600"/>
              </a:spcBef>
              <a:spcAft>
                <a:spcPts val="0"/>
              </a:spcAft>
              <a:buClrTx/>
              <a:buSzPts val="1200"/>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La Motorizzazione ha avviato con le Direzioni Generali Territoriali un intervento finalizzato al consolidamento di un “Catalogo dei Prodotti”, che </a:t>
            </a:r>
            <a:r>
              <a:rPr kumimoji="0" lang="it-IT" sz="1200" b="0" i="0" u="none" strike="noStrike" kern="1200" cap="none" spc="0" normalizeH="0" baseline="0" noProof="0">
                <a:ln>
                  <a:noFill/>
                </a:ln>
                <a:solidFill>
                  <a:prstClr val="black"/>
                </a:solidFill>
                <a:effectLst/>
                <a:uLnTx/>
                <a:uFillTx/>
                <a:latin typeface="Calibri" panose="020F0502020204030204"/>
                <a:ea typeface="Univers 45 Light"/>
                <a:cs typeface="Arial" panose="020B0604020202020204" pitchFamily="34" charset="0"/>
              </a:rPr>
              <a:t>si articola su </a:t>
            </a:r>
            <a:r>
              <a:rPr kumimoji="0" lang="it-IT" sz="1200" b="1" i="0" u="none" strike="noStrike" kern="1200" cap="none" spc="0" normalizeH="0" baseline="0" noProof="0">
                <a:ln>
                  <a:noFill/>
                </a:ln>
                <a:solidFill>
                  <a:prstClr val="black"/>
                </a:solidFill>
                <a:effectLst/>
                <a:uLnTx/>
                <a:uFillTx/>
                <a:latin typeface="Calibri" panose="020F0502020204030204"/>
                <a:ea typeface="Univers 45 Light"/>
                <a:cs typeface="Arial" panose="020B0604020202020204" pitchFamily="34" charset="0"/>
              </a:rPr>
              <a:t>4 macrocategorie di servizio </a:t>
            </a:r>
            <a:r>
              <a:rPr kumimoji="0" lang="it-IT" sz="1200" b="0" i="0" u="none" strike="noStrike" kern="1200" cap="none" spc="0" normalizeH="0" baseline="0" noProof="0">
                <a:ln>
                  <a:noFill/>
                </a:ln>
                <a:solidFill>
                  <a:prstClr val="black"/>
                </a:solidFill>
                <a:effectLst/>
                <a:uLnTx/>
                <a:uFillTx/>
                <a:latin typeface="Calibri" panose="020F0502020204030204"/>
                <a:ea typeface="Univers 45 Light"/>
                <a:cs typeface="Arial" panose="020B0604020202020204" pitchFamily="34" charset="0"/>
              </a:rPr>
              <a:t>per un totale di </a:t>
            </a:r>
            <a:r>
              <a:rPr kumimoji="0" lang="it-IT" sz="1200" b="1" i="0" u="none" strike="noStrike" kern="1200" cap="none" spc="0" normalizeH="0" baseline="0" noProof="0">
                <a:ln>
                  <a:noFill/>
                </a:ln>
                <a:solidFill>
                  <a:prstClr val="black"/>
                </a:solidFill>
                <a:effectLst/>
                <a:uLnTx/>
                <a:uFillTx/>
                <a:latin typeface="Calibri" panose="020F0502020204030204"/>
                <a:ea typeface="Univers 45 Light"/>
                <a:cs typeface="Arial" panose="020B0604020202020204" pitchFamily="34" charset="0"/>
              </a:rPr>
              <a:t>oltre 500 prodotti </a:t>
            </a:r>
            <a:r>
              <a:rPr kumimoji="0" lang="it-IT" sz="1200" b="0" i="0" u="none" strike="noStrike" kern="1200" cap="none" spc="0" normalizeH="0" baseline="0" noProof="0">
                <a:ln>
                  <a:noFill/>
                </a:ln>
                <a:solidFill>
                  <a:prstClr val="black"/>
                </a:solidFill>
                <a:effectLst/>
                <a:uLnTx/>
                <a:uFillTx/>
                <a:latin typeface="Calibri" panose="020F0502020204030204"/>
                <a:ea typeface="Univers 45 Light"/>
                <a:cs typeface="Arial" panose="020B0604020202020204" pitchFamily="34" charset="0"/>
              </a:rPr>
              <a:t>relativi ai </a:t>
            </a:r>
            <a:r>
              <a:rPr kumimoji="0" lang="it-IT" sz="12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servizi erogati all’utenza.</a:t>
            </a:r>
          </a:p>
          <a:p>
            <a:pPr marL="0" marR="0" lvl="0" indent="0" algn="just" defTabSz="914400" rtl="0" eaLnBrk="1" fontAlgn="auto" latinLnBrk="0" hangingPunct="1">
              <a:lnSpc>
                <a:spcPct val="100000"/>
              </a:lnSpc>
              <a:spcBef>
                <a:spcPts val="600"/>
              </a:spcBef>
              <a:spcAft>
                <a:spcPts val="0"/>
              </a:spcAft>
              <a:buClrTx/>
              <a:buSzPts val="1200"/>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Obiettivo dell’iniziativa è offrire uno strumento di prima proceduralizzazione per gli uffici, supportando l’organizzazione e la standardizzazione delle modalità di lavoro e, per gli utenti esterni, fornendo informazioni e strumenti per l’accesso ai servizi.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endParaRPr>
          </a:p>
        </p:txBody>
      </p:sp>
      <p:pic>
        <p:nvPicPr>
          <p:cNvPr id="20" name="Elemento grafico 19" descr="Elenco di controllo contorno">
            <a:extLst>
              <a:ext uri="{FF2B5EF4-FFF2-40B4-BE49-F238E27FC236}">
                <a16:creationId xmlns:a16="http://schemas.microsoft.com/office/drawing/2014/main" id="{BE057B02-0056-0D2C-9EBA-4A8847F4FDD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117319" y="955864"/>
            <a:ext cx="502951" cy="502951"/>
          </a:xfrm>
          <a:prstGeom prst="rect">
            <a:avLst/>
          </a:prstGeom>
        </p:spPr>
      </p:pic>
    </p:spTree>
    <p:extLst>
      <p:ext uri="{BB962C8B-B14F-4D97-AF65-F5344CB8AC3E}">
        <p14:creationId xmlns:p14="http://schemas.microsoft.com/office/powerpoint/2010/main" val="233993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ttangolo 1">
            <a:extLst>
              <a:ext uri="{FF2B5EF4-FFF2-40B4-BE49-F238E27FC236}">
                <a16:creationId xmlns:a16="http://schemas.microsoft.com/office/drawing/2014/main" id="{EF4F815F-39D3-AA2C-98EA-36668E996579}"/>
              </a:ext>
            </a:extLst>
          </p:cNvPr>
          <p:cNvSpPr/>
          <p:nvPr/>
        </p:nvSpPr>
        <p:spPr>
          <a:xfrm>
            <a:off x="949115" y="989820"/>
            <a:ext cx="5012246" cy="7939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Yu Gothic Light" panose="020B0300000000000000" pitchFamily="34" charset="-128"/>
                <a:cs typeface="Times New Roman" panose="02020603050405020304" pitchFamily="18" charset="0"/>
              </a:rPr>
              <a:t>Trasformazione SIDT e migrazione al cloud</a:t>
            </a:r>
          </a:p>
        </p:txBody>
      </p:sp>
      <p:sp>
        <p:nvSpPr>
          <p:cNvPr id="3" name="Rettangolo 2">
            <a:extLst>
              <a:ext uri="{FF2B5EF4-FFF2-40B4-BE49-F238E27FC236}">
                <a16:creationId xmlns:a16="http://schemas.microsoft.com/office/drawing/2014/main" id="{F1698835-913B-3A6C-B95B-EF1552826B2D}"/>
              </a:ext>
            </a:extLst>
          </p:cNvPr>
          <p:cNvSpPr/>
          <p:nvPr/>
        </p:nvSpPr>
        <p:spPr>
          <a:xfrm>
            <a:off x="145888" y="1874521"/>
            <a:ext cx="5797712" cy="465328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L’intervento mira allo sviluppo di un’infrastruttura tecnologica di tipo «</a:t>
            </a:r>
            <a:r>
              <a:rPr kumimoji="0" lang="it-IT" sz="1200" b="0" i="1"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private cloud</a:t>
            </a: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 al fine supportare al meglio tutte le attività di digitalizzazione e reingegnerizzazione dei servizi, mantenendo il pieno controllo dell’infrastruttura ICT e dei servizi erogati.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In linea con quanto previsto da </a:t>
            </a:r>
            <a:r>
              <a:rPr kumimoji="0" lang="it-IT" sz="1200" b="0" i="0" u="none" strike="noStrike" kern="1200" cap="none" spc="0" normalizeH="0" baseline="0" noProof="0" err="1">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AgID</a:t>
            </a: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 l’obiettivo è quello di fornire servizi progettati nel rispetto delle semplificazioni abilitate, dei principi del «</a:t>
            </a:r>
            <a:r>
              <a:rPr kumimoji="0" lang="it-IT" sz="1200" b="0" i="1"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cloud first</a:t>
            </a: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 «</a:t>
            </a:r>
            <a:r>
              <a:rPr kumimoji="0" lang="it-IT" sz="1200" b="0" i="1"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once </a:t>
            </a:r>
            <a:r>
              <a:rPr kumimoji="0" lang="it-IT" sz="1200" b="0" i="1" u="none" strike="noStrike" kern="1200" cap="none" spc="0" normalizeH="0" baseline="0" noProof="0" err="1">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only</a:t>
            </a: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 «</a:t>
            </a:r>
            <a:r>
              <a:rPr kumimoji="0" lang="it-IT" sz="1200" b="0" i="1"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digital e mobile first</a:t>
            </a: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 «</a:t>
            </a:r>
            <a:r>
              <a:rPr kumimoji="0" lang="it-IT" sz="1200" b="0" i="1"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sicurezza e privacy by design</a:t>
            </a: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 e con tecnologie di tipo «</a:t>
            </a:r>
            <a:r>
              <a:rPr kumimoji="0" lang="it-IT" sz="1200" b="0" i="1"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open source</a:t>
            </a: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La nuova infrastruttura tecnologica sarà pertanto abilitante all’implementazione del nuovo modello di servizio della Motorizzazione, concettualizzato con il coinvolgimento delle strutture centrali e territoriali tramite un apposito organo (Gruppo di Consultazione e Monitoraggio).</a:t>
            </a:r>
          </a:p>
        </p:txBody>
      </p:sp>
      <p:sp>
        <p:nvSpPr>
          <p:cNvPr id="10" name="Rettangolo 9">
            <a:extLst>
              <a:ext uri="{FF2B5EF4-FFF2-40B4-BE49-F238E27FC236}">
                <a16:creationId xmlns:a16="http://schemas.microsoft.com/office/drawing/2014/main" id="{9BA4A2B8-1DDA-212B-7D58-8DB0F8DD1BB8}"/>
              </a:ext>
            </a:extLst>
          </p:cNvPr>
          <p:cNvSpPr/>
          <p:nvPr/>
        </p:nvSpPr>
        <p:spPr>
          <a:xfrm>
            <a:off x="6951555" y="989820"/>
            <a:ext cx="5032784" cy="7939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Yu Gothic Light" panose="020B0300000000000000" pitchFamily="34" charset="-128"/>
                <a:cs typeface="Times New Roman" panose="02020603050405020304" pitchFamily="18" charset="0"/>
              </a:rPr>
              <a:t>Implementazione della piattaforma per la gestione delle revisioni dei mezzi pesanti trasporto merci con ispettori autorizzati</a:t>
            </a:r>
          </a:p>
        </p:txBody>
      </p:sp>
      <p:sp>
        <p:nvSpPr>
          <p:cNvPr id="12" name="Rettangolo 11">
            <a:extLst>
              <a:ext uri="{FF2B5EF4-FFF2-40B4-BE49-F238E27FC236}">
                <a16:creationId xmlns:a16="http://schemas.microsoft.com/office/drawing/2014/main" id="{A176E558-DAC4-2A7A-2C11-AD1D1527C1ED}"/>
              </a:ext>
            </a:extLst>
          </p:cNvPr>
          <p:cNvSpPr/>
          <p:nvPr/>
        </p:nvSpPr>
        <p:spPr>
          <a:xfrm>
            <a:off x="6184739" y="1874521"/>
            <a:ext cx="5799600" cy="465328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L’intervento ha l’obiettivo di creare, con riferimento alla gestione delle revisioni dei mezzi pesanti da parte di ispettori autorizzati, un nuovo modello operativo che favorisca l’incontro tra la domanda e l’offerta, rappresentata dalla disponibilità delle officine di ospitare sedute e degli ispettori autorizzati ad effettuare le stesse, con modalità trasparenti, regole standard centralmente definite, portando all’automazione delle assegnazioni, che oggi pesano sull’operatività dei singoli uffici.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endParaRPr>
          </a:p>
        </p:txBody>
      </p:sp>
      <p:sp>
        <p:nvSpPr>
          <p:cNvPr id="13" name="Rettangolo 12">
            <a:extLst>
              <a:ext uri="{FF2B5EF4-FFF2-40B4-BE49-F238E27FC236}">
                <a16:creationId xmlns:a16="http://schemas.microsoft.com/office/drawing/2014/main" id="{5D658258-5AA4-4DE7-8339-364A228DB06B}"/>
              </a:ext>
            </a:extLst>
          </p:cNvPr>
          <p:cNvSpPr/>
          <p:nvPr/>
        </p:nvSpPr>
        <p:spPr>
          <a:xfrm>
            <a:off x="145888" y="989820"/>
            <a:ext cx="704850" cy="79393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4472C4"/>
                </a:solidFill>
                <a:effectLst/>
                <a:uLnTx/>
                <a:uFillTx/>
                <a:latin typeface="Calibri" panose="020F0502020204030204"/>
                <a:ea typeface="+mn-ea"/>
                <a:cs typeface="+mn-cs"/>
              </a:rPr>
              <a:t>2</a:t>
            </a:r>
          </a:p>
        </p:txBody>
      </p:sp>
      <p:sp>
        <p:nvSpPr>
          <p:cNvPr id="14" name="Rettangolo 13">
            <a:extLst>
              <a:ext uri="{FF2B5EF4-FFF2-40B4-BE49-F238E27FC236}">
                <a16:creationId xmlns:a16="http://schemas.microsoft.com/office/drawing/2014/main" id="{16ACB16B-73E5-054F-CC31-FCBB28C6A2A2}"/>
              </a:ext>
            </a:extLst>
          </p:cNvPr>
          <p:cNvSpPr/>
          <p:nvPr/>
        </p:nvSpPr>
        <p:spPr>
          <a:xfrm>
            <a:off x="6184921" y="989820"/>
            <a:ext cx="704850" cy="79393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4472C4"/>
                </a:solidFill>
                <a:effectLst/>
                <a:uLnTx/>
                <a:uFillTx/>
                <a:latin typeface="Calibri" panose="020F0502020204030204"/>
                <a:ea typeface="+mn-ea"/>
                <a:cs typeface="+mn-cs"/>
              </a:rPr>
              <a:t>3</a:t>
            </a:r>
          </a:p>
        </p:txBody>
      </p:sp>
      <p:pic>
        <p:nvPicPr>
          <p:cNvPr id="16" name="Elemento grafico 15" descr="Sincronizzazione cloud contorno">
            <a:extLst>
              <a:ext uri="{FF2B5EF4-FFF2-40B4-BE49-F238E27FC236}">
                <a16:creationId xmlns:a16="http://schemas.microsoft.com/office/drawing/2014/main" id="{BD1DED4C-E9C7-E1BE-1872-AA8B0A0590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6173" y="1060004"/>
            <a:ext cx="624548" cy="624548"/>
          </a:xfrm>
          <a:prstGeom prst="rect">
            <a:avLst/>
          </a:prstGeom>
        </p:spPr>
      </p:pic>
      <p:pic>
        <p:nvPicPr>
          <p:cNvPr id="18" name="Elemento grafico 17" descr="Camion contorno">
            <a:extLst>
              <a:ext uri="{FF2B5EF4-FFF2-40B4-BE49-F238E27FC236}">
                <a16:creationId xmlns:a16="http://schemas.microsoft.com/office/drawing/2014/main" id="{AD51045D-ECDE-46FC-2DE9-4C3A0ED701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67593" y="1039469"/>
            <a:ext cx="755703" cy="755703"/>
          </a:xfrm>
          <a:prstGeom prst="rect">
            <a:avLst/>
          </a:prstGeom>
        </p:spPr>
      </p:pic>
      <p:sp>
        <p:nvSpPr>
          <p:cNvPr id="9" name="CasellaDiTesto 4">
            <a:extLst>
              <a:ext uri="{FF2B5EF4-FFF2-40B4-BE49-F238E27FC236}">
                <a16:creationId xmlns:a16="http://schemas.microsoft.com/office/drawing/2014/main" id="{DE78C750-8F4D-B3D4-C7D7-B5C47E54EB29}"/>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Iniziative della Direzione Generale della Motorizzazione (3/5)</a:t>
            </a:r>
          </a:p>
        </p:txBody>
      </p:sp>
    </p:spTree>
    <p:extLst>
      <p:ext uri="{BB962C8B-B14F-4D97-AF65-F5344CB8AC3E}">
        <p14:creationId xmlns:p14="http://schemas.microsoft.com/office/powerpoint/2010/main" val="1737923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ttangolo 1">
            <a:extLst>
              <a:ext uri="{FF2B5EF4-FFF2-40B4-BE49-F238E27FC236}">
                <a16:creationId xmlns:a16="http://schemas.microsoft.com/office/drawing/2014/main" id="{EF4F815F-39D3-AA2C-98EA-36668E996579}"/>
              </a:ext>
            </a:extLst>
          </p:cNvPr>
          <p:cNvSpPr/>
          <p:nvPr/>
        </p:nvSpPr>
        <p:spPr>
          <a:xfrm>
            <a:off x="931334" y="989820"/>
            <a:ext cx="3019001" cy="7939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Yu Gothic Light" panose="020B0300000000000000" pitchFamily="34" charset="-128"/>
                <a:cs typeface="Times New Roman" panose="02020603050405020304" pitchFamily="18" charset="0"/>
              </a:rPr>
              <a:t>Implementazione piattaforma Albo Richiami</a:t>
            </a:r>
          </a:p>
        </p:txBody>
      </p:sp>
      <p:sp>
        <p:nvSpPr>
          <p:cNvPr id="3" name="Rettangolo 2">
            <a:extLst>
              <a:ext uri="{FF2B5EF4-FFF2-40B4-BE49-F238E27FC236}">
                <a16:creationId xmlns:a16="http://schemas.microsoft.com/office/drawing/2014/main" id="{F1698835-913B-3A6C-B95B-EF1552826B2D}"/>
              </a:ext>
            </a:extLst>
          </p:cNvPr>
          <p:cNvSpPr/>
          <p:nvPr/>
        </p:nvSpPr>
        <p:spPr>
          <a:xfrm>
            <a:off x="145889" y="1874521"/>
            <a:ext cx="3804446" cy="45770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L’intervento ha lo scopo di realizzare un sistema per la rilevazione e la comunicazione delle campagne di richiamo dei veicoli e, in generale, di dispositivi di varia natura.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Il perimetro delle attività gestite dalla piattaforma con modalità digitali ed ottimizzate comprende la pubblicazione delle campagne di richiamo, con l’indicazione di tutti i veicoli o dispositivi coinvolti, e la successiva esposizione di tali informazioni ad uso dei cittadini e dei referenti del Dipartimento, per le attività di competenza.</a:t>
            </a:r>
          </a:p>
        </p:txBody>
      </p:sp>
      <p:sp>
        <p:nvSpPr>
          <p:cNvPr id="13" name="Rettangolo 12">
            <a:extLst>
              <a:ext uri="{FF2B5EF4-FFF2-40B4-BE49-F238E27FC236}">
                <a16:creationId xmlns:a16="http://schemas.microsoft.com/office/drawing/2014/main" id="{5D658258-5AA4-4DE7-8339-364A228DB06B}"/>
              </a:ext>
            </a:extLst>
          </p:cNvPr>
          <p:cNvSpPr/>
          <p:nvPr/>
        </p:nvSpPr>
        <p:spPr>
          <a:xfrm>
            <a:off x="145888" y="989820"/>
            <a:ext cx="704850" cy="79393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4472C4"/>
                </a:solidFill>
                <a:effectLst/>
                <a:uLnTx/>
                <a:uFillTx/>
                <a:latin typeface="Calibri" panose="020F0502020204030204"/>
                <a:ea typeface="+mn-ea"/>
                <a:cs typeface="+mn-cs"/>
              </a:rPr>
              <a:t>4</a:t>
            </a:r>
          </a:p>
        </p:txBody>
      </p:sp>
      <p:pic>
        <p:nvPicPr>
          <p:cNvPr id="18" name="Elemento grafico 17" descr="Camion contorno">
            <a:extLst>
              <a:ext uri="{FF2B5EF4-FFF2-40B4-BE49-F238E27FC236}">
                <a16:creationId xmlns:a16="http://schemas.microsoft.com/office/drawing/2014/main" id="{AD51045D-ECDE-46FC-2DE9-4C3A0ED701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6693" y="1039469"/>
            <a:ext cx="755703" cy="755703"/>
          </a:xfrm>
          <a:prstGeom prst="rect">
            <a:avLst/>
          </a:prstGeom>
        </p:spPr>
      </p:pic>
      <p:sp>
        <p:nvSpPr>
          <p:cNvPr id="25" name="Rettangolo 24">
            <a:extLst>
              <a:ext uri="{FF2B5EF4-FFF2-40B4-BE49-F238E27FC236}">
                <a16:creationId xmlns:a16="http://schemas.microsoft.com/office/drawing/2014/main" id="{13FB8029-B0BF-4793-DF15-5A35B563410F}"/>
              </a:ext>
            </a:extLst>
          </p:cNvPr>
          <p:cNvSpPr/>
          <p:nvPr/>
        </p:nvSpPr>
        <p:spPr>
          <a:xfrm>
            <a:off x="4969414" y="989820"/>
            <a:ext cx="3019001" cy="7939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Yu Gothic Light" panose="020B0300000000000000" pitchFamily="34" charset="-128"/>
                <a:cs typeface="Times New Roman" panose="02020603050405020304" pitchFamily="18" charset="0"/>
              </a:rPr>
              <a:t>Integrazione con ANPR e la PDND</a:t>
            </a:r>
          </a:p>
        </p:txBody>
      </p:sp>
      <p:sp>
        <p:nvSpPr>
          <p:cNvPr id="26" name="Rettangolo 25">
            <a:extLst>
              <a:ext uri="{FF2B5EF4-FFF2-40B4-BE49-F238E27FC236}">
                <a16:creationId xmlns:a16="http://schemas.microsoft.com/office/drawing/2014/main" id="{7E675AB8-3272-68EA-39C3-DF8647089DCE}"/>
              </a:ext>
            </a:extLst>
          </p:cNvPr>
          <p:cNvSpPr/>
          <p:nvPr/>
        </p:nvSpPr>
        <p:spPr>
          <a:xfrm>
            <a:off x="4183969" y="1874521"/>
            <a:ext cx="3804446" cy="45770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L'intervento è volto a perseguire l’integrazione tra la Piattaforma Digitale Nazionale Dati (PDND) e i sistemi della Motorizzazione, al fine di garantire l'interoperabilità dei sistemi informativi per abilitare la fruizione di servizi da altri Enti e Pubbliche Amministrazioni e l’erogazione di servizi verso gli stessi a cura della Motorizzazione.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Particolare rilevanza assume l’integrazione tra l’Anagrafe Nazionale della Popolazione Residente e l’anagrafica della Motorizzazione, al fine di assicurare la qualità e l’univocità dei dati associati alle istanze presentate e ai documenti rilasciati (tipicamente patenti di guida e Carte di circolazione).</a:t>
            </a:r>
          </a:p>
        </p:txBody>
      </p:sp>
      <p:sp>
        <p:nvSpPr>
          <p:cNvPr id="27" name="Rettangolo 26">
            <a:extLst>
              <a:ext uri="{FF2B5EF4-FFF2-40B4-BE49-F238E27FC236}">
                <a16:creationId xmlns:a16="http://schemas.microsoft.com/office/drawing/2014/main" id="{C6C8F62F-8F8F-016F-5EE2-62182234D556}"/>
              </a:ext>
            </a:extLst>
          </p:cNvPr>
          <p:cNvSpPr/>
          <p:nvPr/>
        </p:nvSpPr>
        <p:spPr>
          <a:xfrm>
            <a:off x="4183968" y="989820"/>
            <a:ext cx="704850" cy="79393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4472C4"/>
                </a:solidFill>
                <a:effectLst/>
                <a:uLnTx/>
                <a:uFillTx/>
                <a:latin typeface="Calibri" panose="020F0502020204030204"/>
                <a:ea typeface="+mn-ea"/>
                <a:cs typeface="+mn-cs"/>
              </a:rPr>
              <a:t>5</a:t>
            </a:r>
          </a:p>
        </p:txBody>
      </p:sp>
      <p:sp>
        <p:nvSpPr>
          <p:cNvPr id="28" name="Rettangolo 27">
            <a:extLst>
              <a:ext uri="{FF2B5EF4-FFF2-40B4-BE49-F238E27FC236}">
                <a16:creationId xmlns:a16="http://schemas.microsoft.com/office/drawing/2014/main" id="{50EF034B-06F1-CC1E-55BE-4943A2D57AB5}"/>
              </a:ext>
            </a:extLst>
          </p:cNvPr>
          <p:cNvSpPr/>
          <p:nvPr/>
        </p:nvSpPr>
        <p:spPr>
          <a:xfrm>
            <a:off x="9015680" y="989820"/>
            <a:ext cx="3052025" cy="7939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Yu Gothic Light" panose="020B0300000000000000" pitchFamily="34" charset="-128"/>
                <a:cs typeface="Times New Roman" panose="02020603050405020304" pitchFamily="18" charset="0"/>
              </a:rPr>
              <a:t>Piattaforma CUDE </a:t>
            </a:r>
          </a:p>
        </p:txBody>
      </p:sp>
      <p:sp>
        <p:nvSpPr>
          <p:cNvPr id="29" name="Rettangolo 28">
            <a:extLst>
              <a:ext uri="{FF2B5EF4-FFF2-40B4-BE49-F238E27FC236}">
                <a16:creationId xmlns:a16="http://schemas.microsoft.com/office/drawing/2014/main" id="{9EE4ED6D-5DCA-8141-E7D7-31473BBA055B}"/>
              </a:ext>
            </a:extLst>
          </p:cNvPr>
          <p:cNvSpPr/>
          <p:nvPr/>
        </p:nvSpPr>
        <p:spPr>
          <a:xfrm>
            <a:off x="8230235" y="1874521"/>
            <a:ext cx="3804446" cy="457708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L’intervento in oggetto ha condotto all’implementazione e all’esposizione in esercizio di una piattaforma informatica (oggi raggiungibile via web sul portale dell’automobilista e sull’APP I-patente per poi approdare sull’APP IO) che abilita una gestione centralizzata e coordinata delle autorizzazioni di accesso alle zone a traffico limitato dei comuni che permette ai disabili con veicoli registrati di spostarsi dal comune di riferimento senza dover effettuare ulteriori comunicazioni.</a:t>
            </a:r>
          </a:p>
        </p:txBody>
      </p:sp>
      <p:sp>
        <p:nvSpPr>
          <p:cNvPr id="30" name="Rettangolo 29">
            <a:extLst>
              <a:ext uri="{FF2B5EF4-FFF2-40B4-BE49-F238E27FC236}">
                <a16:creationId xmlns:a16="http://schemas.microsoft.com/office/drawing/2014/main" id="{4CF7EFA8-592A-70A2-DB8D-D6B8A95C7392}"/>
              </a:ext>
            </a:extLst>
          </p:cNvPr>
          <p:cNvSpPr/>
          <p:nvPr/>
        </p:nvSpPr>
        <p:spPr>
          <a:xfrm>
            <a:off x="8230234" y="989820"/>
            <a:ext cx="704850" cy="79393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4472C4"/>
                </a:solidFill>
                <a:effectLst/>
                <a:uLnTx/>
                <a:uFillTx/>
                <a:latin typeface="Calibri" panose="020F0502020204030204"/>
                <a:ea typeface="+mn-ea"/>
                <a:cs typeface="+mn-cs"/>
              </a:rPr>
              <a:t>6</a:t>
            </a:r>
          </a:p>
        </p:txBody>
      </p:sp>
      <p:pic>
        <p:nvPicPr>
          <p:cNvPr id="32" name="Elemento grafico 31" descr="Marketing contorno">
            <a:extLst>
              <a:ext uri="{FF2B5EF4-FFF2-40B4-BE49-F238E27FC236}">
                <a16:creationId xmlns:a16="http://schemas.microsoft.com/office/drawing/2014/main" id="{0B0558A7-0DD9-5B05-1669-BE9D39B38B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1070" y="1047689"/>
            <a:ext cx="687003" cy="687003"/>
          </a:xfrm>
          <a:prstGeom prst="rect">
            <a:avLst/>
          </a:prstGeom>
        </p:spPr>
      </p:pic>
      <p:pic>
        <p:nvPicPr>
          <p:cNvPr id="34" name="Elemento grafico 33" descr="Freccia circolare contorno">
            <a:extLst>
              <a:ext uri="{FF2B5EF4-FFF2-40B4-BE49-F238E27FC236}">
                <a16:creationId xmlns:a16="http://schemas.microsoft.com/office/drawing/2014/main" id="{E6C789BA-BB9D-3CFE-FCEF-6DD8F68508E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47259" y="1021638"/>
            <a:ext cx="755703" cy="755703"/>
          </a:xfrm>
          <a:prstGeom prst="rect">
            <a:avLst/>
          </a:prstGeom>
        </p:spPr>
      </p:pic>
      <p:pic>
        <p:nvPicPr>
          <p:cNvPr id="36" name="Elemento grafico 35" descr="Accesso sedia a rotelle contorno">
            <a:extLst>
              <a:ext uri="{FF2B5EF4-FFF2-40B4-BE49-F238E27FC236}">
                <a16:creationId xmlns:a16="http://schemas.microsoft.com/office/drawing/2014/main" id="{DFA951AF-DA1F-0043-398A-41E2D2EBA5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29379" y="1035719"/>
            <a:ext cx="687003" cy="687003"/>
          </a:xfrm>
          <a:prstGeom prst="rect">
            <a:avLst/>
          </a:prstGeom>
        </p:spPr>
      </p:pic>
      <p:sp>
        <p:nvSpPr>
          <p:cNvPr id="11" name="CasellaDiTesto 4">
            <a:extLst>
              <a:ext uri="{FF2B5EF4-FFF2-40B4-BE49-F238E27FC236}">
                <a16:creationId xmlns:a16="http://schemas.microsoft.com/office/drawing/2014/main" id="{B11D93AF-61CF-1EAC-7BC6-31F3AEC5F224}"/>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Iniziative della Direzione Generale della Motorizzazione (4/5)</a:t>
            </a:r>
          </a:p>
        </p:txBody>
      </p:sp>
    </p:spTree>
    <p:extLst>
      <p:ext uri="{BB962C8B-B14F-4D97-AF65-F5344CB8AC3E}">
        <p14:creationId xmlns:p14="http://schemas.microsoft.com/office/powerpoint/2010/main" val="992927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ttangolo 1">
            <a:extLst>
              <a:ext uri="{FF2B5EF4-FFF2-40B4-BE49-F238E27FC236}">
                <a16:creationId xmlns:a16="http://schemas.microsoft.com/office/drawing/2014/main" id="{EF4F815F-39D3-AA2C-98EA-36668E996579}"/>
              </a:ext>
            </a:extLst>
          </p:cNvPr>
          <p:cNvSpPr/>
          <p:nvPr/>
        </p:nvSpPr>
        <p:spPr>
          <a:xfrm>
            <a:off x="931334" y="989820"/>
            <a:ext cx="3019001" cy="7939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Yu Gothic Light" panose="020B0300000000000000" pitchFamily="34" charset="-128"/>
                <a:cs typeface="Times New Roman" panose="02020603050405020304" pitchFamily="18" charset="0"/>
              </a:rPr>
              <a:t>Introduzione di nuove soluzioni di firma digitale</a:t>
            </a:r>
          </a:p>
        </p:txBody>
      </p:sp>
      <p:sp>
        <p:nvSpPr>
          <p:cNvPr id="3" name="Rettangolo 2">
            <a:extLst>
              <a:ext uri="{FF2B5EF4-FFF2-40B4-BE49-F238E27FC236}">
                <a16:creationId xmlns:a16="http://schemas.microsoft.com/office/drawing/2014/main" id="{F1698835-913B-3A6C-B95B-EF1552826B2D}"/>
              </a:ext>
            </a:extLst>
          </p:cNvPr>
          <p:cNvSpPr/>
          <p:nvPr/>
        </p:nvSpPr>
        <p:spPr>
          <a:xfrm>
            <a:off x="145889" y="1874520"/>
            <a:ext cx="3804446" cy="4568581"/>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L’intervento riguarda l’integrazione di soluzioni di firma elettronica avanzata/qualificata nell’ambito della progressiva digitalizzazione dei processi e dei servizi di Motorizzazione.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L’obiettivo è quello di continuare a perseguire logiche operative evolute secondo il paradigma del “digital first” rafforzando al contempo la responsabilizzazione di tutti gli stakeholders che operano sui servizi di Motorizzazione, a partire dai soggetti impegnati sulle attività di erogazione degli esami e delle operazioni tecniche. </a:t>
            </a:r>
          </a:p>
        </p:txBody>
      </p:sp>
      <p:sp>
        <p:nvSpPr>
          <p:cNvPr id="13" name="Rettangolo 12">
            <a:extLst>
              <a:ext uri="{FF2B5EF4-FFF2-40B4-BE49-F238E27FC236}">
                <a16:creationId xmlns:a16="http://schemas.microsoft.com/office/drawing/2014/main" id="{5D658258-5AA4-4DE7-8339-364A228DB06B}"/>
              </a:ext>
            </a:extLst>
          </p:cNvPr>
          <p:cNvSpPr/>
          <p:nvPr/>
        </p:nvSpPr>
        <p:spPr>
          <a:xfrm>
            <a:off x="145888" y="989820"/>
            <a:ext cx="704850" cy="79393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4472C4"/>
                </a:solidFill>
                <a:effectLst/>
                <a:uLnTx/>
                <a:uFillTx/>
                <a:latin typeface="Calibri" panose="020F0502020204030204"/>
                <a:ea typeface="+mn-ea"/>
                <a:cs typeface="+mn-cs"/>
              </a:rPr>
              <a:t>7</a:t>
            </a:r>
          </a:p>
        </p:txBody>
      </p:sp>
      <p:pic>
        <p:nvPicPr>
          <p:cNvPr id="18" name="Elemento grafico 17" descr="Camion contorno">
            <a:extLst>
              <a:ext uri="{FF2B5EF4-FFF2-40B4-BE49-F238E27FC236}">
                <a16:creationId xmlns:a16="http://schemas.microsoft.com/office/drawing/2014/main" id="{AD51045D-ECDE-46FC-2DE9-4C3A0ED701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86693" y="1039469"/>
            <a:ext cx="755703" cy="755703"/>
          </a:xfrm>
          <a:prstGeom prst="rect">
            <a:avLst/>
          </a:prstGeom>
        </p:spPr>
      </p:pic>
      <p:sp>
        <p:nvSpPr>
          <p:cNvPr id="25" name="Rettangolo 24">
            <a:extLst>
              <a:ext uri="{FF2B5EF4-FFF2-40B4-BE49-F238E27FC236}">
                <a16:creationId xmlns:a16="http://schemas.microsoft.com/office/drawing/2014/main" id="{13FB8029-B0BF-4793-DF15-5A35B563410F}"/>
              </a:ext>
            </a:extLst>
          </p:cNvPr>
          <p:cNvSpPr/>
          <p:nvPr/>
        </p:nvSpPr>
        <p:spPr>
          <a:xfrm>
            <a:off x="4969414" y="989820"/>
            <a:ext cx="3019001" cy="7939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Yu Gothic Light" panose="020B0300000000000000" pitchFamily="34" charset="-128"/>
                <a:cs typeface="Times New Roman" panose="02020603050405020304" pitchFamily="18" charset="0"/>
              </a:rPr>
              <a:t>Sistema di gestione dei processi per i demolitori </a:t>
            </a:r>
          </a:p>
        </p:txBody>
      </p:sp>
      <p:sp>
        <p:nvSpPr>
          <p:cNvPr id="26" name="Rettangolo 25">
            <a:extLst>
              <a:ext uri="{FF2B5EF4-FFF2-40B4-BE49-F238E27FC236}">
                <a16:creationId xmlns:a16="http://schemas.microsoft.com/office/drawing/2014/main" id="{7E675AB8-3272-68EA-39C3-DF8647089DCE}"/>
              </a:ext>
            </a:extLst>
          </p:cNvPr>
          <p:cNvSpPr/>
          <p:nvPr/>
        </p:nvSpPr>
        <p:spPr>
          <a:xfrm>
            <a:off x="4183969" y="1874520"/>
            <a:ext cx="3804446" cy="4568581"/>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L’intervento riguarda l’implementazione di un sistema per la gestione della pratica di Accreditamento dei Demolitori e Concessionari per la successiva apertura del registro dei veicoli fuori uso.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Obiettivo dell’intervento è quello di ridurre i volumi di accesso agli sportelli fisici da parte dell’utenza, semplificando i processi di interazione e ottimizzando i processi di lavorazione delle pratiche.</a:t>
            </a:r>
          </a:p>
        </p:txBody>
      </p:sp>
      <p:sp>
        <p:nvSpPr>
          <p:cNvPr id="27" name="Rettangolo 26">
            <a:extLst>
              <a:ext uri="{FF2B5EF4-FFF2-40B4-BE49-F238E27FC236}">
                <a16:creationId xmlns:a16="http://schemas.microsoft.com/office/drawing/2014/main" id="{C6C8F62F-8F8F-016F-5EE2-62182234D556}"/>
              </a:ext>
            </a:extLst>
          </p:cNvPr>
          <p:cNvSpPr/>
          <p:nvPr/>
        </p:nvSpPr>
        <p:spPr>
          <a:xfrm>
            <a:off x="4183968" y="989820"/>
            <a:ext cx="704850" cy="79393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4472C4"/>
                </a:solidFill>
                <a:effectLst/>
                <a:uLnTx/>
                <a:uFillTx/>
                <a:latin typeface="Calibri" panose="020F0502020204030204"/>
                <a:ea typeface="+mn-ea"/>
                <a:cs typeface="+mn-cs"/>
              </a:rPr>
              <a:t>8</a:t>
            </a:r>
          </a:p>
        </p:txBody>
      </p:sp>
      <p:sp>
        <p:nvSpPr>
          <p:cNvPr id="28" name="Rettangolo 27">
            <a:extLst>
              <a:ext uri="{FF2B5EF4-FFF2-40B4-BE49-F238E27FC236}">
                <a16:creationId xmlns:a16="http://schemas.microsoft.com/office/drawing/2014/main" id="{50EF034B-06F1-CC1E-55BE-4943A2D57AB5}"/>
              </a:ext>
            </a:extLst>
          </p:cNvPr>
          <p:cNvSpPr/>
          <p:nvPr/>
        </p:nvSpPr>
        <p:spPr>
          <a:xfrm>
            <a:off x="9015680" y="989820"/>
            <a:ext cx="3052025" cy="7939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prstClr val="white"/>
                </a:solidFill>
                <a:effectLst/>
                <a:uLnTx/>
                <a:uFillTx/>
                <a:latin typeface="Calibri" panose="020F0502020204030204"/>
                <a:ea typeface="Yu Gothic Light" panose="020B0300000000000000" pitchFamily="34" charset="-128"/>
                <a:cs typeface="Times New Roman" panose="02020603050405020304" pitchFamily="18" charset="0"/>
              </a:rPr>
              <a:t>Interventi di miglioramento della piattaforma Documento Unico</a:t>
            </a:r>
          </a:p>
        </p:txBody>
      </p:sp>
      <p:sp>
        <p:nvSpPr>
          <p:cNvPr id="29" name="Rettangolo 28">
            <a:extLst>
              <a:ext uri="{FF2B5EF4-FFF2-40B4-BE49-F238E27FC236}">
                <a16:creationId xmlns:a16="http://schemas.microsoft.com/office/drawing/2014/main" id="{9EE4ED6D-5DCA-8141-E7D7-31473BBA055B}"/>
              </a:ext>
            </a:extLst>
          </p:cNvPr>
          <p:cNvSpPr/>
          <p:nvPr/>
        </p:nvSpPr>
        <p:spPr>
          <a:xfrm>
            <a:off x="8230235" y="1874520"/>
            <a:ext cx="3804446" cy="4568581"/>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solidFill>
                <a:effectLst/>
                <a:uLnTx/>
                <a:uFillTx/>
                <a:latin typeface="Calibri" panose="020F0502020204030204"/>
                <a:ea typeface="Yu Gothic Light" panose="020B0300000000000000" pitchFamily="34" charset="-128"/>
                <a:cs typeface="Times New Roman" panose="02020603050405020304" pitchFamily="18" charset="0"/>
              </a:rPr>
              <a:t>Nuova release migliorata della piattaforma Documento Unico, rilasciata nel 2020, che permette agli Sportelli Telematici dell’Automobilista di svolgere le attività funzionali al rilascio del   nuovo Documento Unico di Circolazione e di Proprietà, a seguito di analisi che hanno coinvolto tutti gli attori interessati dai processi in ambito (UMC, PRA, Studi di consulenza automobilistica abilitati allo STA e Delegazioni ACI) per individuare le aree prioritarie di razionalizzazione e ottimizzazione della piattaforma.</a:t>
            </a:r>
          </a:p>
        </p:txBody>
      </p:sp>
      <p:sp>
        <p:nvSpPr>
          <p:cNvPr id="30" name="Rettangolo 29">
            <a:extLst>
              <a:ext uri="{FF2B5EF4-FFF2-40B4-BE49-F238E27FC236}">
                <a16:creationId xmlns:a16="http://schemas.microsoft.com/office/drawing/2014/main" id="{4CF7EFA8-592A-70A2-DB8D-D6B8A95C7392}"/>
              </a:ext>
            </a:extLst>
          </p:cNvPr>
          <p:cNvSpPr/>
          <p:nvPr/>
        </p:nvSpPr>
        <p:spPr>
          <a:xfrm>
            <a:off x="8230234" y="989820"/>
            <a:ext cx="704850" cy="793938"/>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srgbClr val="4472C4"/>
                </a:solidFill>
                <a:effectLst/>
                <a:uLnTx/>
                <a:uFillTx/>
                <a:latin typeface="Calibri" panose="020F0502020204030204"/>
                <a:ea typeface="+mn-ea"/>
                <a:cs typeface="+mn-cs"/>
              </a:rPr>
              <a:t>9</a:t>
            </a:r>
          </a:p>
        </p:txBody>
      </p:sp>
      <p:pic>
        <p:nvPicPr>
          <p:cNvPr id="10" name="Elemento grafico 9" descr="Firma contorno">
            <a:extLst>
              <a:ext uri="{FF2B5EF4-FFF2-40B4-BE49-F238E27FC236}">
                <a16:creationId xmlns:a16="http://schemas.microsoft.com/office/drawing/2014/main" id="{B267EE1C-C18E-971D-43CE-4CE17D9356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91197" y="1087215"/>
            <a:ext cx="624548" cy="624548"/>
          </a:xfrm>
          <a:prstGeom prst="rect">
            <a:avLst/>
          </a:prstGeom>
        </p:spPr>
      </p:pic>
      <p:pic>
        <p:nvPicPr>
          <p:cNvPr id="12" name="Elemento grafico 11" descr="Martello1 con riempimento a tinta unita">
            <a:extLst>
              <a:ext uri="{FF2B5EF4-FFF2-40B4-BE49-F238E27FC236}">
                <a16:creationId xmlns:a16="http://schemas.microsoft.com/office/drawing/2014/main" id="{6647F717-60A6-29EE-D9BB-5E12E8C0B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02856" y="1070696"/>
            <a:ext cx="624548" cy="624548"/>
          </a:xfrm>
          <a:prstGeom prst="rect">
            <a:avLst/>
          </a:prstGeom>
        </p:spPr>
      </p:pic>
      <p:pic>
        <p:nvPicPr>
          <p:cNvPr id="15" name="Elemento grafico 14" descr="Carta contorno">
            <a:extLst>
              <a:ext uri="{FF2B5EF4-FFF2-40B4-BE49-F238E27FC236}">
                <a16:creationId xmlns:a16="http://schemas.microsoft.com/office/drawing/2014/main" id="{B277D269-E1B0-A50D-752E-E69C4B1A84B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60606" y="1109346"/>
            <a:ext cx="624548" cy="624548"/>
          </a:xfrm>
          <a:prstGeom prst="rect">
            <a:avLst/>
          </a:prstGeom>
        </p:spPr>
      </p:pic>
      <p:sp>
        <p:nvSpPr>
          <p:cNvPr id="9" name="CasellaDiTesto 4">
            <a:extLst>
              <a:ext uri="{FF2B5EF4-FFF2-40B4-BE49-F238E27FC236}">
                <a16:creationId xmlns:a16="http://schemas.microsoft.com/office/drawing/2014/main" id="{F22344B7-26E3-9FFC-B915-8EA3A1E9D164}"/>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Iniziative della Direzione Generale della Motorizzazione (5/5)</a:t>
            </a:r>
          </a:p>
        </p:txBody>
      </p:sp>
    </p:spTree>
    <p:extLst>
      <p:ext uri="{BB962C8B-B14F-4D97-AF65-F5344CB8AC3E}">
        <p14:creationId xmlns:p14="http://schemas.microsoft.com/office/powerpoint/2010/main" val="14993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asellaDiTesto 2">
            <a:extLst>
              <a:ext uri="{FF2B5EF4-FFF2-40B4-BE49-F238E27FC236}">
                <a16:creationId xmlns:a16="http://schemas.microsoft.com/office/drawing/2014/main" id="{6D44AAAD-A260-2209-5FB6-1FD429964EF7}"/>
              </a:ext>
            </a:extLst>
          </p:cNvPr>
          <p:cNvSpPr txBox="1"/>
          <p:nvPr/>
        </p:nvSpPr>
        <p:spPr>
          <a:xfrm>
            <a:off x="331663" y="178334"/>
            <a:ext cx="6604907" cy="523220"/>
          </a:xfrm>
          <a:prstGeom prst="rect">
            <a:avLst/>
          </a:prstGeom>
          <a:noFill/>
        </p:spPr>
        <p:txBody>
          <a:bodyPr wrap="square" rtlCol="0">
            <a:spAutoFit/>
          </a:bodyPr>
          <a:lstStyle/>
          <a:p>
            <a:r>
              <a:rPr lang="it-IT" sz="2800" i="1">
                <a:solidFill>
                  <a:srgbClr val="00338D"/>
                </a:solidFill>
              </a:rPr>
              <a:t>Numeri della Motorizzazione (1/2)</a:t>
            </a:r>
          </a:p>
        </p:txBody>
      </p:sp>
      <p:sp>
        <p:nvSpPr>
          <p:cNvPr id="5" name="Rettangolo 4">
            <a:extLst>
              <a:ext uri="{FF2B5EF4-FFF2-40B4-BE49-F238E27FC236}">
                <a16:creationId xmlns:a16="http://schemas.microsoft.com/office/drawing/2014/main" id="{EE73D23B-A082-1961-FA7E-6560FF786921}"/>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8229E083-ABB0-E9BA-3718-EDC6A72D16EF}"/>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992B2F18-2C49-123E-6AA7-CFD0FB363861}"/>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Automobile con riempimento a tinta unita">
            <a:extLst>
              <a:ext uri="{FF2B5EF4-FFF2-40B4-BE49-F238E27FC236}">
                <a16:creationId xmlns:a16="http://schemas.microsoft.com/office/drawing/2014/main" id="{8FC561C4-03CB-5011-5D6B-AFE0F92F6B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531" y="1551794"/>
            <a:ext cx="469232" cy="469232"/>
          </a:xfrm>
          <a:prstGeom prst="rect">
            <a:avLst/>
          </a:prstGeom>
        </p:spPr>
      </p:pic>
      <p:pic>
        <p:nvPicPr>
          <p:cNvPr id="11" name="Elemento grafico 10" descr="Scooter contorno">
            <a:extLst>
              <a:ext uri="{FF2B5EF4-FFF2-40B4-BE49-F238E27FC236}">
                <a16:creationId xmlns:a16="http://schemas.microsoft.com/office/drawing/2014/main" id="{D2FD5206-F297-669F-5471-D847BBB741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8531" y="2001864"/>
            <a:ext cx="469232" cy="469232"/>
          </a:xfrm>
          <a:prstGeom prst="rect">
            <a:avLst/>
          </a:prstGeom>
        </p:spPr>
      </p:pic>
      <p:pic>
        <p:nvPicPr>
          <p:cNvPr id="12" name="Elemento grafico 11" descr="Camion con riempimento a tinta unita">
            <a:extLst>
              <a:ext uri="{FF2B5EF4-FFF2-40B4-BE49-F238E27FC236}">
                <a16:creationId xmlns:a16="http://schemas.microsoft.com/office/drawing/2014/main" id="{204829BF-19E3-6663-D8DF-25888A66B1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8531" y="1101724"/>
            <a:ext cx="469232" cy="469232"/>
          </a:xfrm>
          <a:prstGeom prst="rect">
            <a:avLst/>
          </a:prstGeom>
        </p:spPr>
      </p:pic>
      <p:sp>
        <p:nvSpPr>
          <p:cNvPr id="13" name="Rettangolo 12">
            <a:extLst>
              <a:ext uri="{FF2B5EF4-FFF2-40B4-BE49-F238E27FC236}">
                <a16:creationId xmlns:a16="http://schemas.microsoft.com/office/drawing/2014/main" id="{8B13D5AA-A22F-FDF6-3959-E3E802D4DFAD}"/>
              </a:ext>
            </a:extLst>
          </p:cNvPr>
          <p:cNvSpPr/>
          <p:nvPr/>
        </p:nvSpPr>
        <p:spPr>
          <a:xfrm>
            <a:off x="1981753" y="1255521"/>
            <a:ext cx="971548" cy="1259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solidFill>
                  <a:srgbClr val="00338D"/>
                </a:solidFill>
                <a:cs typeface="Segoe UI" panose="020B0502040204020203" pitchFamily="34" charset="0"/>
              </a:rPr>
              <a:t>Veicoli</a:t>
            </a:r>
          </a:p>
          <a:p>
            <a:pPr algn="ctr"/>
            <a:r>
              <a:rPr lang="it-IT" sz="1200">
                <a:solidFill>
                  <a:srgbClr val="00338D"/>
                </a:solidFill>
                <a:cs typeface="Segoe UI" panose="020B0502040204020203" pitchFamily="34" charset="0"/>
              </a:rPr>
              <a:t>circolanti</a:t>
            </a:r>
          </a:p>
        </p:txBody>
      </p:sp>
      <p:pic>
        <p:nvPicPr>
          <p:cNvPr id="14" name="Elemento grafico 13" descr="Gruppo di persone con riempimento a tinta unita">
            <a:extLst>
              <a:ext uri="{FF2B5EF4-FFF2-40B4-BE49-F238E27FC236}">
                <a16:creationId xmlns:a16="http://schemas.microsoft.com/office/drawing/2014/main" id="{2C19DDB6-FF80-2BA1-737D-49C91577C2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96423" y="1374506"/>
            <a:ext cx="914400" cy="914400"/>
          </a:xfrm>
          <a:prstGeom prst="rect">
            <a:avLst/>
          </a:prstGeom>
        </p:spPr>
      </p:pic>
      <p:sp>
        <p:nvSpPr>
          <p:cNvPr id="15" name="Rettangolo 14">
            <a:extLst>
              <a:ext uri="{FF2B5EF4-FFF2-40B4-BE49-F238E27FC236}">
                <a16:creationId xmlns:a16="http://schemas.microsoft.com/office/drawing/2014/main" id="{8B37814F-E57E-2A69-AAC8-053E83CE2018}"/>
              </a:ext>
            </a:extLst>
          </p:cNvPr>
          <p:cNvSpPr/>
          <p:nvPr/>
        </p:nvSpPr>
        <p:spPr>
          <a:xfrm>
            <a:off x="1205005" y="1426844"/>
            <a:ext cx="1007154" cy="805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b="1">
                <a:solidFill>
                  <a:schemeClr val="accent1">
                    <a:lumMod val="75000"/>
                  </a:schemeClr>
                </a:solidFill>
              </a:rPr>
              <a:t>50 mln</a:t>
            </a:r>
            <a:endParaRPr kumimoji="0" lang="it-IT" sz="1400" b="1" i="0" u="none" strike="noStrike" kern="1200" cap="none" spc="0" normalizeH="0" baseline="0" noProof="0">
              <a:ln>
                <a:noFill/>
              </a:ln>
              <a:solidFill>
                <a:schemeClr val="accent1">
                  <a:lumMod val="75000"/>
                </a:schemeClr>
              </a:solidFill>
              <a:effectLst/>
              <a:uLnTx/>
              <a:uFillTx/>
            </a:endParaRPr>
          </a:p>
        </p:txBody>
      </p:sp>
      <p:sp>
        <p:nvSpPr>
          <p:cNvPr id="16" name="Rettangolo 15">
            <a:extLst>
              <a:ext uri="{FF2B5EF4-FFF2-40B4-BE49-F238E27FC236}">
                <a16:creationId xmlns:a16="http://schemas.microsoft.com/office/drawing/2014/main" id="{6FA29791-BDB0-8910-9F93-00F4108EC652}"/>
              </a:ext>
            </a:extLst>
          </p:cNvPr>
          <p:cNvSpPr/>
          <p:nvPr/>
        </p:nvSpPr>
        <p:spPr>
          <a:xfrm>
            <a:off x="4594412" y="1695104"/>
            <a:ext cx="1328134" cy="364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solidFill>
                  <a:srgbClr val="00338D"/>
                </a:solidFill>
                <a:cs typeface="Segoe UI" panose="020B0502040204020203" pitchFamily="34" charset="0"/>
              </a:rPr>
              <a:t>Conducenti</a:t>
            </a:r>
          </a:p>
        </p:txBody>
      </p:sp>
      <p:sp>
        <p:nvSpPr>
          <p:cNvPr id="17" name="Rettangolo 16">
            <a:extLst>
              <a:ext uri="{FF2B5EF4-FFF2-40B4-BE49-F238E27FC236}">
                <a16:creationId xmlns:a16="http://schemas.microsoft.com/office/drawing/2014/main" id="{F771F6DA-7568-4157-2A4E-116EAC9CC99B}"/>
              </a:ext>
            </a:extLst>
          </p:cNvPr>
          <p:cNvSpPr/>
          <p:nvPr/>
        </p:nvSpPr>
        <p:spPr>
          <a:xfrm>
            <a:off x="3910857" y="1437477"/>
            <a:ext cx="1007154" cy="805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b="1">
                <a:solidFill>
                  <a:schemeClr val="accent1">
                    <a:lumMod val="75000"/>
                  </a:schemeClr>
                </a:solidFill>
              </a:rPr>
              <a:t>38 mln</a:t>
            </a:r>
            <a:endParaRPr kumimoji="0" lang="it-IT" sz="1400" b="1" i="0" u="none" strike="noStrike" kern="1200" cap="none" spc="0" normalizeH="0" baseline="0" noProof="0">
              <a:ln>
                <a:noFill/>
              </a:ln>
              <a:solidFill>
                <a:schemeClr val="accent1">
                  <a:lumMod val="75000"/>
                </a:schemeClr>
              </a:solidFill>
              <a:effectLst/>
              <a:uLnTx/>
              <a:uFillTx/>
            </a:endParaRPr>
          </a:p>
        </p:txBody>
      </p:sp>
      <p:cxnSp>
        <p:nvCxnSpPr>
          <p:cNvPr id="18" name="Connettore diritto 17">
            <a:extLst>
              <a:ext uri="{FF2B5EF4-FFF2-40B4-BE49-F238E27FC236}">
                <a16:creationId xmlns:a16="http://schemas.microsoft.com/office/drawing/2014/main" id="{053B1357-F921-EED4-D067-73257C7FB78F}"/>
              </a:ext>
            </a:extLst>
          </p:cNvPr>
          <p:cNvCxnSpPr>
            <a:cxnSpLocks/>
          </p:cNvCxnSpPr>
          <p:nvPr/>
        </p:nvCxnSpPr>
        <p:spPr>
          <a:xfrm>
            <a:off x="495160" y="2855973"/>
            <a:ext cx="5072727"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59E11474-A4BA-A4C3-3A18-ABF45BDA81C6}"/>
              </a:ext>
            </a:extLst>
          </p:cNvPr>
          <p:cNvSpPr/>
          <p:nvPr/>
        </p:nvSpPr>
        <p:spPr>
          <a:xfrm>
            <a:off x="472114" y="2613578"/>
            <a:ext cx="1656000" cy="2181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a:solidFill>
                  <a:srgbClr val="00338D"/>
                </a:solidFill>
                <a:cs typeface="Segoe UI" panose="020B0502040204020203" pitchFamily="34" charset="0"/>
              </a:rPr>
              <a:t>Servizi </a:t>
            </a:r>
            <a:endParaRPr lang="it-IT" sz="1400">
              <a:solidFill>
                <a:srgbClr val="00338D"/>
              </a:solidFill>
              <a:cs typeface="Segoe UI" panose="020B0502040204020203" pitchFamily="34" charset="0"/>
            </a:endParaRPr>
          </a:p>
        </p:txBody>
      </p:sp>
      <p:cxnSp>
        <p:nvCxnSpPr>
          <p:cNvPr id="20" name="Connettore diritto 19">
            <a:extLst>
              <a:ext uri="{FF2B5EF4-FFF2-40B4-BE49-F238E27FC236}">
                <a16:creationId xmlns:a16="http://schemas.microsoft.com/office/drawing/2014/main" id="{2C6EEEA5-6E0D-E6C0-F41E-350CA3F2EE23}"/>
              </a:ext>
            </a:extLst>
          </p:cNvPr>
          <p:cNvCxnSpPr>
            <a:cxnSpLocks/>
          </p:cNvCxnSpPr>
          <p:nvPr/>
        </p:nvCxnSpPr>
        <p:spPr>
          <a:xfrm flipV="1">
            <a:off x="2999009" y="3227291"/>
            <a:ext cx="0" cy="1562547"/>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437D0014-C09C-8201-7A48-F7C60CFC39EE}"/>
              </a:ext>
            </a:extLst>
          </p:cNvPr>
          <p:cNvSpPr/>
          <p:nvPr/>
        </p:nvSpPr>
        <p:spPr>
          <a:xfrm>
            <a:off x="894080" y="4180341"/>
            <a:ext cx="2016574" cy="41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1">
                <a:solidFill>
                  <a:schemeClr val="accent1">
                    <a:lumMod val="75000"/>
                  </a:schemeClr>
                </a:solidFill>
              </a:rPr>
              <a:t>138 mila</a:t>
            </a:r>
            <a:endParaRPr kumimoji="0" lang="it-IT" sz="1600" b="1" i="0" u="none" strike="noStrike" kern="1200" cap="none" spc="0" normalizeH="0" baseline="0" noProof="0">
              <a:ln>
                <a:noFill/>
              </a:ln>
              <a:solidFill>
                <a:schemeClr val="accent1">
                  <a:lumMod val="75000"/>
                </a:schemeClr>
              </a:solidFill>
              <a:effectLst/>
              <a:uLnTx/>
              <a:uFillTx/>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44546A">
                    <a:lumMod val="75000"/>
                  </a:srgbClr>
                </a:solidFill>
                <a:effectLst/>
                <a:uLnTx/>
                <a:uFillTx/>
                <a:cs typeface="Segoe UI" panose="020B0502040204020203" pitchFamily="34" charset="0"/>
              </a:rPr>
              <a:t>Collaudi </a:t>
            </a:r>
            <a:r>
              <a:rPr kumimoji="0" lang="it-IT" sz="1200" b="0" i="0" u="none" strike="noStrike" kern="1200" cap="none" spc="0" normalizeH="0" baseline="0" noProof="0">
                <a:ln>
                  <a:noFill/>
                </a:ln>
                <a:solidFill>
                  <a:srgbClr val="44546A">
                    <a:lumMod val="75000"/>
                  </a:srgbClr>
                </a:solidFill>
                <a:effectLst/>
                <a:uLnTx/>
                <a:uFillTx/>
                <a:cs typeface="Segoe UI" panose="020B0502040204020203" pitchFamily="34" charset="0"/>
              </a:rPr>
              <a:t>effettuati</a:t>
            </a:r>
          </a:p>
        </p:txBody>
      </p:sp>
      <p:sp>
        <p:nvSpPr>
          <p:cNvPr id="22" name="Rettangolo 21">
            <a:extLst>
              <a:ext uri="{FF2B5EF4-FFF2-40B4-BE49-F238E27FC236}">
                <a16:creationId xmlns:a16="http://schemas.microsoft.com/office/drawing/2014/main" id="{A85468A0-6CD5-E7CA-E503-46DFAE367624}"/>
              </a:ext>
            </a:extLst>
          </p:cNvPr>
          <p:cNvSpPr/>
          <p:nvPr/>
        </p:nvSpPr>
        <p:spPr>
          <a:xfrm>
            <a:off x="243540" y="3739467"/>
            <a:ext cx="2016574" cy="371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1">
                <a:solidFill>
                  <a:schemeClr val="accent1">
                    <a:lumMod val="75000"/>
                  </a:schemeClr>
                </a:solidFill>
              </a:rPr>
              <a:t>19,5 mln</a:t>
            </a:r>
            <a:endParaRPr kumimoji="0" lang="it-IT" sz="1400" b="1" i="0" u="none" strike="noStrike" kern="1200" cap="none" spc="0" normalizeH="0" baseline="0" noProof="0">
              <a:ln>
                <a:noFill/>
              </a:ln>
              <a:solidFill>
                <a:schemeClr val="accent1">
                  <a:lumMod val="75000"/>
                </a:schemeClr>
              </a:solidFill>
              <a:effectLst/>
              <a:uLnTx/>
              <a:uFillTx/>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44546A">
                    <a:lumMod val="75000"/>
                  </a:srgbClr>
                </a:solidFill>
                <a:effectLst/>
                <a:uLnTx/>
                <a:uFillTx/>
                <a:cs typeface="Segoe UI" panose="020B0502040204020203" pitchFamily="34" charset="0"/>
              </a:rPr>
              <a:t>Revisioni </a:t>
            </a:r>
            <a:r>
              <a:rPr kumimoji="0" lang="it-IT" sz="1200" b="0" i="0" u="none" strike="noStrike" kern="1200" cap="none" spc="0" normalizeH="0" baseline="0" noProof="0">
                <a:ln>
                  <a:noFill/>
                </a:ln>
                <a:solidFill>
                  <a:srgbClr val="44546A">
                    <a:lumMod val="75000"/>
                  </a:srgbClr>
                </a:solidFill>
                <a:effectLst/>
                <a:uLnTx/>
                <a:uFillTx/>
                <a:cs typeface="Segoe UI" panose="020B0502040204020203" pitchFamily="34" charset="0"/>
              </a:rPr>
              <a:t>effettuate</a:t>
            </a:r>
          </a:p>
        </p:txBody>
      </p:sp>
      <p:pic>
        <p:nvPicPr>
          <p:cNvPr id="23" name="Elemento grafico 22" descr="Strumenti con riempimento a tinta unita">
            <a:extLst>
              <a:ext uri="{FF2B5EF4-FFF2-40B4-BE49-F238E27FC236}">
                <a16:creationId xmlns:a16="http://schemas.microsoft.com/office/drawing/2014/main" id="{08E7B102-80B5-8382-9255-7ED17EB765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96594" y="3801236"/>
            <a:ext cx="291356" cy="291356"/>
          </a:xfrm>
          <a:prstGeom prst="rect">
            <a:avLst/>
          </a:prstGeom>
        </p:spPr>
      </p:pic>
      <p:sp>
        <p:nvSpPr>
          <p:cNvPr id="24" name="Rettangolo 23">
            <a:extLst>
              <a:ext uri="{FF2B5EF4-FFF2-40B4-BE49-F238E27FC236}">
                <a16:creationId xmlns:a16="http://schemas.microsoft.com/office/drawing/2014/main" id="{63440245-B522-A86E-8EF8-A982E2994873}"/>
              </a:ext>
            </a:extLst>
          </p:cNvPr>
          <p:cNvSpPr/>
          <p:nvPr/>
        </p:nvSpPr>
        <p:spPr>
          <a:xfrm>
            <a:off x="1054535" y="3236590"/>
            <a:ext cx="1775389" cy="293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b="1">
                <a:solidFill>
                  <a:schemeClr val="accent1">
                    <a:lumMod val="75000"/>
                  </a:schemeClr>
                </a:solidFill>
              </a:rPr>
              <a:t>10,2 mln</a:t>
            </a:r>
            <a:endParaRPr kumimoji="0" lang="it-IT" sz="1400" b="1" i="0" u="none" strike="noStrike" kern="1200" cap="none" spc="0" normalizeH="0" baseline="0" noProof="0">
              <a:ln>
                <a:noFill/>
              </a:ln>
              <a:solidFill>
                <a:schemeClr val="accent1">
                  <a:lumMod val="75000"/>
                </a:schemeClr>
              </a:solidFill>
              <a:effectLst/>
              <a:uLnTx/>
              <a:uFillTx/>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44546A">
                    <a:lumMod val="75000"/>
                  </a:srgbClr>
                </a:solidFill>
                <a:effectLst/>
                <a:uLnTx/>
                <a:uFillTx/>
                <a:cs typeface="Segoe UI" panose="020B0502040204020203" pitchFamily="34" charset="0"/>
              </a:rPr>
              <a:t>Doc. circolazione</a:t>
            </a:r>
            <a:r>
              <a:rPr kumimoji="0" lang="it-IT" sz="1200" b="0" i="0" u="none" strike="noStrike" kern="1200" cap="none" spc="0" normalizeH="0" baseline="0" noProof="0">
                <a:ln>
                  <a:noFill/>
                </a:ln>
                <a:solidFill>
                  <a:srgbClr val="44546A">
                    <a:lumMod val="75000"/>
                  </a:srgbClr>
                </a:solidFill>
                <a:effectLst/>
                <a:uLnTx/>
                <a:uFillTx/>
                <a:cs typeface="Segoe UI" panose="020B0502040204020203" pitchFamily="34" charset="0"/>
              </a:rPr>
              <a:t> emessi</a:t>
            </a:r>
          </a:p>
        </p:txBody>
      </p:sp>
      <p:pic>
        <p:nvPicPr>
          <p:cNvPr id="25" name="Elemento grafico 24" descr="Carta con riempimento a tinta unita">
            <a:extLst>
              <a:ext uri="{FF2B5EF4-FFF2-40B4-BE49-F238E27FC236}">
                <a16:creationId xmlns:a16="http://schemas.microsoft.com/office/drawing/2014/main" id="{0E2C23BE-6160-BB73-6F42-AABE44BE66E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9899" y="3235704"/>
            <a:ext cx="291273" cy="291273"/>
          </a:xfrm>
          <a:prstGeom prst="rect">
            <a:avLst/>
          </a:prstGeom>
        </p:spPr>
      </p:pic>
      <p:pic>
        <p:nvPicPr>
          <p:cNvPr id="26" name="Elemento grafico 25" descr="Ingranaggi con riempimento a tinta unita">
            <a:extLst>
              <a:ext uri="{FF2B5EF4-FFF2-40B4-BE49-F238E27FC236}">
                <a16:creationId xmlns:a16="http://schemas.microsoft.com/office/drawing/2014/main" id="{C433A591-3EC0-5EB6-0A4A-0A579B2E0B4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93299" y="4228400"/>
            <a:ext cx="327273" cy="327273"/>
          </a:xfrm>
          <a:prstGeom prst="rect">
            <a:avLst/>
          </a:prstGeom>
        </p:spPr>
      </p:pic>
      <p:sp>
        <p:nvSpPr>
          <p:cNvPr id="27" name="Rettangolo 26">
            <a:extLst>
              <a:ext uri="{FF2B5EF4-FFF2-40B4-BE49-F238E27FC236}">
                <a16:creationId xmlns:a16="http://schemas.microsoft.com/office/drawing/2014/main" id="{F4025EB4-00F7-5F04-8E62-4740C6037C99}"/>
              </a:ext>
            </a:extLst>
          </p:cNvPr>
          <p:cNvSpPr/>
          <p:nvPr/>
        </p:nvSpPr>
        <p:spPr>
          <a:xfrm>
            <a:off x="3667950" y="4244695"/>
            <a:ext cx="1364344" cy="34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a:solidFill>
                  <a:schemeClr val="tx2">
                    <a:lumMod val="75000"/>
                  </a:schemeClr>
                </a:solidFill>
                <a:cs typeface="Segoe UI" panose="020B0502040204020203" pitchFamily="34" charset="0"/>
              </a:rPr>
              <a:t>Iscrizioni </a:t>
            </a:r>
            <a:r>
              <a:rPr lang="it-IT" sz="1200" b="1">
                <a:solidFill>
                  <a:schemeClr val="tx2">
                    <a:lumMod val="75000"/>
                  </a:schemeClr>
                </a:solidFill>
                <a:cs typeface="Segoe UI" panose="020B0502040204020203" pitchFamily="34" charset="0"/>
              </a:rPr>
              <a:t>ALBO/REN</a:t>
            </a:r>
          </a:p>
        </p:txBody>
      </p:sp>
      <p:pic>
        <p:nvPicPr>
          <p:cNvPr id="28" name="Elemento grafico 27" descr="Autobus con riempimento a tinta unita">
            <a:extLst>
              <a:ext uri="{FF2B5EF4-FFF2-40B4-BE49-F238E27FC236}">
                <a16:creationId xmlns:a16="http://schemas.microsoft.com/office/drawing/2014/main" id="{22B53EE0-4516-C035-EA4F-FC3B867EA5F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975785" y="3302739"/>
            <a:ext cx="360000" cy="360000"/>
          </a:xfrm>
          <a:prstGeom prst="rect">
            <a:avLst/>
          </a:prstGeom>
        </p:spPr>
      </p:pic>
      <p:pic>
        <p:nvPicPr>
          <p:cNvPr id="29" name="Elemento grafico 28" descr="Camion con riempimento a tinta unita">
            <a:extLst>
              <a:ext uri="{FF2B5EF4-FFF2-40B4-BE49-F238E27FC236}">
                <a16:creationId xmlns:a16="http://schemas.microsoft.com/office/drawing/2014/main" id="{740B1484-E213-1F58-9A51-79137B5141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26870" y="3269452"/>
            <a:ext cx="426575" cy="426575"/>
          </a:xfrm>
          <a:prstGeom prst="rect">
            <a:avLst/>
          </a:prstGeom>
        </p:spPr>
      </p:pic>
      <p:pic>
        <p:nvPicPr>
          <p:cNvPr id="30" name="Picture 2">
            <a:extLst>
              <a:ext uri="{FF2B5EF4-FFF2-40B4-BE49-F238E27FC236}">
                <a16:creationId xmlns:a16="http://schemas.microsoft.com/office/drawing/2014/main" id="{DEA161C0-1440-A0E9-FECF-99A94F2A6E54}"/>
              </a:ext>
            </a:extLst>
          </p:cNvPr>
          <p:cNvPicPr>
            <a:picLocks noChangeAspect="1" noChangeArrowheads="1"/>
          </p:cNvPicPr>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72102" y="3302739"/>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31" name="Rettangolo 30">
            <a:extLst>
              <a:ext uri="{FF2B5EF4-FFF2-40B4-BE49-F238E27FC236}">
                <a16:creationId xmlns:a16="http://schemas.microsoft.com/office/drawing/2014/main" id="{C08B1FF5-1FE5-DCF7-6F31-6FA35F43439B}"/>
              </a:ext>
            </a:extLst>
          </p:cNvPr>
          <p:cNvSpPr/>
          <p:nvPr/>
        </p:nvSpPr>
        <p:spPr>
          <a:xfrm>
            <a:off x="3670685" y="3754019"/>
            <a:ext cx="1364344" cy="723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solidFill>
                  <a:srgbClr val="00338D"/>
                </a:solidFill>
                <a:cs typeface="Segoe UI" panose="020B0502040204020203" pitchFamily="34" charset="0"/>
              </a:rPr>
              <a:t>11 mila</a:t>
            </a:r>
            <a:endParaRPr lang="it-IT" sz="1100">
              <a:solidFill>
                <a:srgbClr val="00338D"/>
              </a:solidFill>
              <a:cs typeface="Segoe UI" panose="020B0502040204020203" pitchFamily="34" charset="0"/>
            </a:endParaRPr>
          </a:p>
        </p:txBody>
      </p:sp>
      <p:sp>
        <p:nvSpPr>
          <p:cNvPr id="32" name="Parentesi graffa chiusa 31">
            <a:extLst>
              <a:ext uri="{FF2B5EF4-FFF2-40B4-BE49-F238E27FC236}">
                <a16:creationId xmlns:a16="http://schemas.microsoft.com/office/drawing/2014/main" id="{0A123545-FA27-B130-A0C3-A61457E60AF1}"/>
              </a:ext>
            </a:extLst>
          </p:cNvPr>
          <p:cNvSpPr/>
          <p:nvPr/>
        </p:nvSpPr>
        <p:spPr>
          <a:xfrm rot="5400000">
            <a:off x="4226361" y="2779004"/>
            <a:ext cx="222604" cy="2032241"/>
          </a:xfrm>
          <a:prstGeom prst="rightBrace">
            <a:avLst>
              <a:gd name="adj1" fmla="val 4685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3" name="CasellaDiTesto 32">
            <a:extLst>
              <a:ext uri="{FF2B5EF4-FFF2-40B4-BE49-F238E27FC236}">
                <a16:creationId xmlns:a16="http://schemas.microsoft.com/office/drawing/2014/main" id="{F76FB167-6350-0018-427F-93A23146F65B}"/>
              </a:ext>
            </a:extLst>
          </p:cNvPr>
          <p:cNvSpPr txBox="1"/>
          <p:nvPr/>
        </p:nvSpPr>
        <p:spPr>
          <a:xfrm>
            <a:off x="1108600" y="2623314"/>
            <a:ext cx="3378213" cy="246221"/>
          </a:xfrm>
          <a:prstGeom prst="rect">
            <a:avLst/>
          </a:prstGeom>
          <a:noFill/>
        </p:spPr>
        <p:txBody>
          <a:bodyPr wrap="square" rtlCol="0">
            <a:spAutoFit/>
          </a:bodyPr>
          <a:lstStyle/>
          <a:p>
            <a:r>
              <a:rPr lang="it-IT" sz="1000" i="1">
                <a:solidFill>
                  <a:schemeClr val="bg1">
                    <a:lumMod val="50000"/>
                  </a:schemeClr>
                </a:solidFill>
              </a:rPr>
              <a:t>Dati ultimi 12 mesi</a:t>
            </a:r>
          </a:p>
        </p:txBody>
      </p:sp>
      <p:cxnSp>
        <p:nvCxnSpPr>
          <p:cNvPr id="34" name="Connettore diritto 33">
            <a:extLst>
              <a:ext uri="{FF2B5EF4-FFF2-40B4-BE49-F238E27FC236}">
                <a16:creationId xmlns:a16="http://schemas.microsoft.com/office/drawing/2014/main" id="{541958F1-C0D8-2D81-F394-9AF5F678F210}"/>
              </a:ext>
            </a:extLst>
          </p:cNvPr>
          <p:cNvCxnSpPr>
            <a:cxnSpLocks/>
          </p:cNvCxnSpPr>
          <p:nvPr/>
        </p:nvCxnSpPr>
        <p:spPr>
          <a:xfrm>
            <a:off x="648592" y="4841031"/>
            <a:ext cx="4561448"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CasellaDiTesto 34">
            <a:extLst>
              <a:ext uri="{FF2B5EF4-FFF2-40B4-BE49-F238E27FC236}">
                <a16:creationId xmlns:a16="http://schemas.microsoft.com/office/drawing/2014/main" id="{4BF67D99-BC3A-754A-0F8A-6F3B8AD11F64}"/>
              </a:ext>
            </a:extLst>
          </p:cNvPr>
          <p:cNvSpPr txBox="1"/>
          <p:nvPr/>
        </p:nvSpPr>
        <p:spPr>
          <a:xfrm>
            <a:off x="749027" y="6102784"/>
            <a:ext cx="4878738" cy="230832"/>
          </a:xfrm>
          <a:prstGeom prst="rect">
            <a:avLst/>
          </a:prstGeom>
          <a:noFill/>
        </p:spPr>
        <p:txBody>
          <a:bodyPr wrap="square">
            <a:spAutoFit/>
          </a:bodyPr>
          <a:lstStyle/>
          <a:p>
            <a:pPr algn="just"/>
            <a:r>
              <a:rPr lang="it-IT" sz="900" i="1">
                <a:solidFill>
                  <a:schemeClr val="accent1">
                    <a:lumMod val="50000"/>
                  </a:schemeClr>
                </a:solidFill>
                <a:cs typeface="Segoe UI" panose="020B0502040204020203" pitchFamily="34" charset="0"/>
              </a:rPr>
              <a:t>*patenti di guida, CQC, CAP KA/KB, CFP ADR</a:t>
            </a:r>
            <a:endParaRPr lang="it-IT" sz="800" i="1">
              <a:solidFill>
                <a:schemeClr val="accent1">
                  <a:lumMod val="50000"/>
                </a:schemeClr>
              </a:solidFill>
              <a:cs typeface="Segoe UI" panose="020B0502040204020203" pitchFamily="34" charset="0"/>
            </a:endParaRPr>
          </a:p>
        </p:txBody>
      </p:sp>
      <p:grpSp>
        <p:nvGrpSpPr>
          <p:cNvPr id="36" name="Gruppo 35">
            <a:extLst>
              <a:ext uri="{FF2B5EF4-FFF2-40B4-BE49-F238E27FC236}">
                <a16:creationId xmlns:a16="http://schemas.microsoft.com/office/drawing/2014/main" id="{04E9F6CB-5207-C3F5-201B-4F2637A85903}"/>
              </a:ext>
            </a:extLst>
          </p:cNvPr>
          <p:cNvGrpSpPr/>
          <p:nvPr/>
        </p:nvGrpSpPr>
        <p:grpSpPr>
          <a:xfrm>
            <a:off x="1282861" y="5033996"/>
            <a:ext cx="1914229" cy="736405"/>
            <a:chOff x="2019637" y="5371735"/>
            <a:chExt cx="1914229" cy="736405"/>
          </a:xfrm>
        </p:grpSpPr>
        <p:sp>
          <p:nvSpPr>
            <p:cNvPr id="37" name="Rettangolo 36">
              <a:extLst>
                <a:ext uri="{FF2B5EF4-FFF2-40B4-BE49-F238E27FC236}">
                  <a16:creationId xmlns:a16="http://schemas.microsoft.com/office/drawing/2014/main" id="{8C160846-46DA-B066-8F34-4F11A084AB74}"/>
                </a:ext>
              </a:extLst>
            </p:cNvPr>
            <p:cNvSpPr/>
            <p:nvPr/>
          </p:nvSpPr>
          <p:spPr>
            <a:xfrm>
              <a:off x="2150913" y="5371735"/>
              <a:ext cx="1597065" cy="736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solidFill>
                    <a:srgbClr val="00338D"/>
                  </a:solidFill>
                  <a:cs typeface="Segoe UI" panose="020B0502040204020203" pitchFamily="34" charset="0"/>
                </a:rPr>
                <a:t>5,5 mln</a:t>
              </a:r>
            </a:p>
          </p:txBody>
        </p:sp>
        <p:sp>
          <p:nvSpPr>
            <p:cNvPr id="38" name="CasellaDiTesto 37">
              <a:extLst>
                <a:ext uri="{FF2B5EF4-FFF2-40B4-BE49-F238E27FC236}">
                  <a16:creationId xmlns:a16="http://schemas.microsoft.com/office/drawing/2014/main" id="{BA967034-6E78-D389-054F-1ABC470EC5B5}"/>
                </a:ext>
              </a:extLst>
            </p:cNvPr>
            <p:cNvSpPr txBox="1"/>
            <p:nvPr/>
          </p:nvSpPr>
          <p:spPr>
            <a:xfrm>
              <a:off x="2019637" y="5810714"/>
              <a:ext cx="1914229" cy="276999"/>
            </a:xfrm>
            <a:prstGeom prst="rect">
              <a:avLst/>
            </a:prstGeom>
            <a:noFill/>
          </p:spPr>
          <p:txBody>
            <a:bodyPr wrap="square">
              <a:spAutoFit/>
            </a:bodyPr>
            <a:lstStyle/>
            <a:p>
              <a:pPr algn="ctr"/>
              <a:r>
                <a:rPr lang="it-IT" sz="1200" b="1">
                  <a:solidFill>
                    <a:schemeClr val="accent1">
                      <a:lumMod val="50000"/>
                    </a:schemeClr>
                  </a:solidFill>
                  <a:cs typeface="Segoe UI" panose="020B0502040204020203" pitchFamily="34" charset="0"/>
                </a:rPr>
                <a:t>Rinnovi</a:t>
              </a:r>
              <a:r>
                <a:rPr lang="it-IT" sz="1200">
                  <a:solidFill>
                    <a:schemeClr val="accent1">
                      <a:lumMod val="50000"/>
                    </a:schemeClr>
                  </a:solidFill>
                  <a:cs typeface="Segoe UI" panose="020B0502040204020203" pitchFamily="34" charset="0"/>
                </a:rPr>
                <a:t> *</a:t>
              </a:r>
            </a:p>
          </p:txBody>
        </p:sp>
      </p:grpSp>
      <p:grpSp>
        <p:nvGrpSpPr>
          <p:cNvPr id="39" name="Gruppo 38">
            <a:extLst>
              <a:ext uri="{FF2B5EF4-FFF2-40B4-BE49-F238E27FC236}">
                <a16:creationId xmlns:a16="http://schemas.microsoft.com/office/drawing/2014/main" id="{15767105-7324-8E7C-DA26-69634116F2EE}"/>
              </a:ext>
            </a:extLst>
          </p:cNvPr>
          <p:cNvGrpSpPr/>
          <p:nvPr/>
        </p:nvGrpSpPr>
        <p:grpSpPr>
          <a:xfrm>
            <a:off x="3061694" y="5033996"/>
            <a:ext cx="1188585" cy="736405"/>
            <a:chOff x="7612401" y="4416001"/>
            <a:chExt cx="1914229" cy="736405"/>
          </a:xfrm>
        </p:grpSpPr>
        <p:sp>
          <p:nvSpPr>
            <p:cNvPr id="40" name="CasellaDiTesto 39">
              <a:extLst>
                <a:ext uri="{FF2B5EF4-FFF2-40B4-BE49-F238E27FC236}">
                  <a16:creationId xmlns:a16="http://schemas.microsoft.com/office/drawing/2014/main" id="{3422E767-F989-AD1B-6942-75DA4A913E0E}"/>
                </a:ext>
              </a:extLst>
            </p:cNvPr>
            <p:cNvSpPr txBox="1"/>
            <p:nvPr/>
          </p:nvSpPr>
          <p:spPr>
            <a:xfrm>
              <a:off x="7612401" y="4855231"/>
              <a:ext cx="1914229" cy="276999"/>
            </a:xfrm>
            <a:prstGeom prst="rect">
              <a:avLst/>
            </a:prstGeom>
            <a:noFill/>
          </p:spPr>
          <p:txBody>
            <a:bodyPr wrap="square">
              <a:spAutoFit/>
            </a:bodyPr>
            <a:lstStyle/>
            <a:p>
              <a:pPr algn="ctr"/>
              <a:r>
                <a:rPr lang="it-IT" sz="1200" b="1">
                  <a:solidFill>
                    <a:schemeClr val="accent1">
                      <a:lumMod val="50000"/>
                    </a:schemeClr>
                  </a:solidFill>
                  <a:cs typeface="Segoe UI" panose="020B0502040204020203" pitchFamily="34" charset="0"/>
                </a:rPr>
                <a:t>Rilasci</a:t>
              </a:r>
              <a:r>
                <a:rPr lang="it-IT" sz="1200">
                  <a:solidFill>
                    <a:schemeClr val="accent1">
                      <a:lumMod val="50000"/>
                    </a:schemeClr>
                  </a:solidFill>
                  <a:cs typeface="Segoe UI" panose="020B0502040204020203" pitchFamily="34" charset="0"/>
                </a:rPr>
                <a:t> *</a:t>
              </a:r>
            </a:p>
          </p:txBody>
        </p:sp>
        <p:sp>
          <p:nvSpPr>
            <p:cNvPr id="41" name="Rettangolo 40">
              <a:extLst>
                <a:ext uri="{FF2B5EF4-FFF2-40B4-BE49-F238E27FC236}">
                  <a16:creationId xmlns:a16="http://schemas.microsoft.com/office/drawing/2014/main" id="{CB9DC37D-0127-C397-DE9A-804CEEC1D5AE}"/>
                </a:ext>
              </a:extLst>
            </p:cNvPr>
            <p:cNvSpPr/>
            <p:nvPr/>
          </p:nvSpPr>
          <p:spPr>
            <a:xfrm>
              <a:off x="7714001" y="4416001"/>
              <a:ext cx="1597065" cy="736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solidFill>
                    <a:srgbClr val="00338D"/>
                  </a:solidFill>
                  <a:cs typeface="Segoe UI" panose="020B0502040204020203" pitchFamily="34" charset="0"/>
                </a:rPr>
                <a:t>911 mil</a:t>
              </a:r>
              <a:r>
                <a:rPr lang="it-IT" sz="1400" b="1">
                  <a:solidFill>
                    <a:srgbClr val="00338D"/>
                  </a:solidFill>
                  <a:cs typeface="Segoe UI" panose="020B0502040204020203" pitchFamily="34" charset="0"/>
                </a:rPr>
                <a:t>a</a:t>
              </a:r>
            </a:p>
          </p:txBody>
        </p:sp>
      </p:grpSp>
      <p:grpSp>
        <p:nvGrpSpPr>
          <p:cNvPr id="42" name="Gruppo 41">
            <a:extLst>
              <a:ext uri="{FF2B5EF4-FFF2-40B4-BE49-F238E27FC236}">
                <a16:creationId xmlns:a16="http://schemas.microsoft.com/office/drawing/2014/main" id="{6A49EE22-0B35-8398-FAFD-FECA8862049A}"/>
              </a:ext>
            </a:extLst>
          </p:cNvPr>
          <p:cNvGrpSpPr/>
          <p:nvPr/>
        </p:nvGrpSpPr>
        <p:grpSpPr>
          <a:xfrm>
            <a:off x="4318082" y="5033996"/>
            <a:ext cx="1398249" cy="736405"/>
            <a:chOff x="9757418" y="4447470"/>
            <a:chExt cx="2128125" cy="736405"/>
          </a:xfrm>
        </p:grpSpPr>
        <p:sp>
          <p:nvSpPr>
            <p:cNvPr id="43" name="Rettangolo 42">
              <a:extLst>
                <a:ext uri="{FF2B5EF4-FFF2-40B4-BE49-F238E27FC236}">
                  <a16:creationId xmlns:a16="http://schemas.microsoft.com/office/drawing/2014/main" id="{1BAC7A5A-7ABA-1EAE-5A02-9C6A1D7298EB}"/>
                </a:ext>
              </a:extLst>
            </p:cNvPr>
            <p:cNvSpPr/>
            <p:nvPr/>
          </p:nvSpPr>
          <p:spPr>
            <a:xfrm>
              <a:off x="9971151" y="4447470"/>
              <a:ext cx="1597065" cy="736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solidFill>
                    <a:srgbClr val="00338D"/>
                  </a:solidFill>
                  <a:cs typeface="Segoe UI" panose="020B0502040204020203" pitchFamily="34" charset="0"/>
                </a:rPr>
                <a:t>139 mila</a:t>
              </a:r>
            </a:p>
          </p:txBody>
        </p:sp>
        <p:sp>
          <p:nvSpPr>
            <p:cNvPr id="44" name="CasellaDiTesto 43">
              <a:extLst>
                <a:ext uri="{FF2B5EF4-FFF2-40B4-BE49-F238E27FC236}">
                  <a16:creationId xmlns:a16="http://schemas.microsoft.com/office/drawing/2014/main" id="{2CD99E4E-5CBE-FC92-D849-B902056D159E}"/>
                </a:ext>
              </a:extLst>
            </p:cNvPr>
            <p:cNvSpPr txBox="1"/>
            <p:nvPr/>
          </p:nvSpPr>
          <p:spPr>
            <a:xfrm>
              <a:off x="9757418" y="4868332"/>
              <a:ext cx="2128125" cy="276999"/>
            </a:xfrm>
            <a:prstGeom prst="rect">
              <a:avLst/>
            </a:prstGeom>
            <a:noFill/>
          </p:spPr>
          <p:txBody>
            <a:bodyPr wrap="square">
              <a:spAutoFit/>
            </a:bodyPr>
            <a:lstStyle/>
            <a:p>
              <a:pPr algn="ctr"/>
              <a:r>
                <a:rPr lang="it-IT" sz="1200" b="1">
                  <a:solidFill>
                    <a:schemeClr val="accent1">
                      <a:lumMod val="50000"/>
                    </a:schemeClr>
                  </a:solidFill>
                  <a:cs typeface="Segoe UI" panose="020B0502040204020203" pitchFamily="34" charset="0"/>
                </a:rPr>
                <a:t>Duplicati</a:t>
              </a:r>
              <a:r>
                <a:rPr lang="it-IT" sz="1200">
                  <a:solidFill>
                    <a:schemeClr val="accent1">
                      <a:lumMod val="50000"/>
                    </a:schemeClr>
                  </a:solidFill>
                  <a:cs typeface="Segoe UI" panose="020B0502040204020203" pitchFamily="34" charset="0"/>
                </a:rPr>
                <a:t> *</a:t>
              </a:r>
            </a:p>
          </p:txBody>
        </p:sp>
      </p:grpSp>
      <p:sp>
        <p:nvSpPr>
          <p:cNvPr id="45" name="Rettangolo 44">
            <a:extLst>
              <a:ext uri="{FF2B5EF4-FFF2-40B4-BE49-F238E27FC236}">
                <a16:creationId xmlns:a16="http://schemas.microsoft.com/office/drawing/2014/main" id="{160C300C-04AA-D0A3-262A-1E525A206DB2}"/>
              </a:ext>
            </a:extLst>
          </p:cNvPr>
          <p:cNvSpPr/>
          <p:nvPr/>
        </p:nvSpPr>
        <p:spPr>
          <a:xfrm>
            <a:off x="634760" y="4858492"/>
            <a:ext cx="1656000" cy="2181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i="1">
                <a:solidFill>
                  <a:srgbClr val="00338D"/>
                </a:solidFill>
                <a:cs typeface="Segoe UI" panose="020B0502040204020203" pitchFamily="34" charset="0"/>
              </a:rPr>
              <a:t>Conducenti</a:t>
            </a:r>
            <a:endParaRPr lang="it-IT" sz="1400" i="1">
              <a:solidFill>
                <a:srgbClr val="00338D"/>
              </a:solidFill>
              <a:cs typeface="Segoe UI" panose="020B0502040204020203" pitchFamily="34" charset="0"/>
            </a:endParaRPr>
          </a:p>
        </p:txBody>
      </p:sp>
      <p:sp>
        <p:nvSpPr>
          <p:cNvPr id="46" name="Rettangolo 45">
            <a:extLst>
              <a:ext uri="{FF2B5EF4-FFF2-40B4-BE49-F238E27FC236}">
                <a16:creationId xmlns:a16="http://schemas.microsoft.com/office/drawing/2014/main" id="{59ADA5D0-04CE-BC1A-7F88-C1584B84BEC4}"/>
              </a:ext>
            </a:extLst>
          </p:cNvPr>
          <p:cNvSpPr/>
          <p:nvPr/>
        </p:nvSpPr>
        <p:spPr>
          <a:xfrm>
            <a:off x="2943665" y="2877582"/>
            <a:ext cx="1513327" cy="2294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i="1">
                <a:solidFill>
                  <a:srgbClr val="00338D"/>
                </a:solidFill>
                <a:cs typeface="Segoe UI" panose="020B0502040204020203" pitchFamily="34" charset="0"/>
              </a:rPr>
              <a:t>Autotrasporto</a:t>
            </a:r>
            <a:endParaRPr lang="it-IT" sz="1400" i="1">
              <a:solidFill>
                <a:srgbClr val="00338D"/>
              </a:solidFill>
              <a:cs typeface="Segoe UI" panose="020B0502040204020203" pitchFamily="34" charset="0"/>
            </a:endParaRPr>
          </a:p>
        </p:txBody>
      </p:sp>
      <p:sp>
        <p:nvSpPr>
          <p:cNvPr id="47" name="Rettangolo 46">
            <a:extLst>
              <a:ext uri="{FF2B5EF4-FFF2-40B4-BE49-F238E27FC236}">
                <a16:creationId xmlns:a16="http://schemas.microsoft.com/office/drawing/2014/main" id="{C8EBB19C-7EF9-498C-5008-5123FFE7FE4C}"/>
              </a:ext>
            </a:extLst>
          </p:cNvPr>
          <p:cNvSpPr/>
          <p:nvPr/>
        </p:nvSpPr>
        <p:spPr>
          <a:xfrm>
            <a:off x="634760" y="2875859"/>
            <a:ext cx="1656000" cy="21812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i="1">
                <a:solidFill>
                  <a:srgbClr val="00338D"/>
                </a:solidFill>
                <a:cs typeface="Segoe UI" panose="020B0502040204020203" pitchFamily="34" charset="0"/>
              </a:rPr>
              <a:t>Veicoli</a:t>
            </a:r>
            <a:endParaRPr lang="it-IT" sz="1400" i="1">
              <a:solidFill>
                <a:srgbClr val="00338D"/>
              </a:solidFill>
              <a:cs typeface="Segoe UI" panose="020B0502040204020203" pitchFamily="34" charset="0"/>
            </a:endParaRPr>
          </a:p>
        </p:txBody>
      </p:sp>
      <p:sp>
        <p:nvSpPr>
          <p:cNvPr id="48" name="Rettangolo 47">
            <a:extLst>
              <a:ext uri="{FF2B5EF4-FFF2-40B4-BE49-F238E27FC236}">
                <a16:creationId xmlns:a16="http://schemas.microsoft.com/office/drawing/2014/main" id="{7063F4F1-1E38-9385-3014-82F0C3FAEC9E}"/>
              </a:ext>
            </a:extLst>
          </p:cNvPr>
          <p:cNvSpPr/>
          <p:nvPr/>
        </p:nvSpPr>
        <p:spPr>
          <a:xfrm>
            <a:off x="834677" y="5062013"/>
            <a:ext cx="622263" cy="293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44546A">
                    <a:lumMod val="75000"/>
                  </a:srgbClr>
                </a:solidFill>
                <a:effectLst/>
                <a:uLnTx/>
                <a:uFillTx/>
                <a:ea typeface="+mn-ea"/>
                <a:cs typeface="Segoe UI" panose="020B0502040204020203" pitchFamily="34" charset="0"/>
              </a:rPr>
              <a:t>Patenti</a:t>
            </a:r>
          </a:p>
        </p:txBody>
      </p:sp>
      <p:sp>
        <p:nvSpPr>
          <p:cNvPr id="49" name="Shape 771">
            <a:extLst>
              <a:ext uri="{FF2B5EF4-FFF2-40B4-BE49-F238E27FC236}">
                <a16:creationId xmlns:a16="http://schemas.microsoft.com/office/drawing/2014/main" id="{4063A755-E22B-5A0A-6E21-8EB5E302DB1C}"/>
              </a:ext>
            </a:extLst>
          </p:cNvPr>
          <p:cNvSpPr/>
          <p:nvPr/>
        </p:nvSpPr>
        <p:spPr>
          <a:xfrm flipH="1">
            <a:off x="1135155" y="5793223"/>
            <a:ext cx="1049971" cy="1614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12700">
            <a:solidFill>
              <a:srgbClr val="00338D"/>
            </a:solidFill>
            <a:prstDash val="solid"/>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50" name="Shape 771">
            <a:extLst>
              <a:ext uri="{FF2B5EF4-FFF2-40B4-BE49-F238E27FC236}">
                <a16:creationId xmlns:a16="http://schemas.microsoft.com/office/drawing/2014/main" id="{2624CFD4-D523-5A70-857D-EDD05C53E947}"/>
              </a:ext>
            </a:extLst>
          </p:cNvPr>
          <p:cNvSpPr/>
          <p:nvPr/>
        </p:nvSpPr>
        <p:spPr>
          <a:xfrm flipH="1">
            <a:off x="2185129" y="5793223"/>
            <a:ext cx="1435476" cy="1614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12700">
            <a:solidFill>
              <a:srgbClr val="00338D"/>
            </a:solidFill>
            <a:prstDash val="solid"/>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51" name="Shape 771">
            <a:extLst>
              <a:ext uri="{FF2B5EF4-FFF2-40B4-BE49-F238E27FC236}">
                <a16:creationId xmlns:a16="http://schemas.microsoft.com/office/drawing/2014/main" id="{A2D23F79-38AF-F1D5-DD71-485176012505}"/>
              </a:ext>
            </a:extLst>
          </p:cNvPr>
          <p:cNvSpPr/>
          <p:nvPr/>
        </p:nvSpPr>
        <p:spPr>
          <a:xfrm flipH="1">
            <a:off x="3558258" y="5793223"/>
            <a:ext cx="1435476" cy="1614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12700">
            <a:solidFill>
              <a:srgbClr val="00338D"/>
            </a:solidFill>
            <a:prstDash val="solid"/>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52" name="Shape 771">
            <a:extLst>
              <a:ext uri="{FF2B5EF4-FFF2-40B4-BE49-F238E27FC236}">
                <a16:creationId xmlns:a16="http://schemas.microsoft.com/office/drawing/2014/main" id="{FD7805B0-C7C5-7C47-35DC-99AF5040C116}"/>
              </a:ext>
            </a:extLst>
          </p:cNvPr>
          <p:cNvSpPr/>
          <p:nvPr/>
        </p:nvSpPr>
        <p:spPr>
          <a:xfrm>
            <a:off x="1140432" y="5628140"/>
            <a:ext cx="1049971" cy="326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12700">
            <a:solidFill>
              <a:srgbClr val="00338D"/>
            </a:solidFill>
            <a:prstDash val="solid"/>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53" name="Rettangolo 52">
            <a:extLst>
              <a:ext uri="{FF2B5EF4-FFF2-40B4-BE49-F238E27FC236}">
                <a16:creationId xmlns:a16="http://schemas.microsoft.com/office/drawing/2014/main" id="{19C8E42B-4B9D-F48D-E626-D01107987751}"/>
              </a:ext>
            </a:extLst>
          </p:cNvPr>
          <p:cNvSpPr/>
          <p:nvPr/>
        </p:nvSpPr>
        <p:spPr>
          <a:xfrm>
            <a:off x="505575" y="5472975"/>
            <a:ext cx="726794" cy="280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4" name="Picture 4">
            <a:extLst>
              <a:ext uri="{FF2B5EF4-FFF2-40B4-BE49-F238E27FC236}">
                <a16:creationId xmlns:a16="http://schemas.microsoft.com/office/drawing/2014/main" id="{9F265ED4-625A-EA93-959E-F278223F50A4}"/>
              </a:ext>
            </a:extLst>
          </p:cNvPr>
          <p:cNvPicPr>
            <a:picLocks noChangeAspect="1" noChangeArrowheads="1"/>
          </p:cNvPicPr>
          <p:nvPr/>
        </p:nvPicPr>
        <p:blipFill>
          <a:blip r:embed="rId22">
            <a:alphaModFix/>
            <a:duotone>
              <a:schemeClr val="accent1">
                <a:shade val="45000"/>
                <a:satMod val="135000"/>
              </a:schemeClr>
              <a:prstClr val="white"/>
            </a:duotone>
            <a:extLst>
              <a:ext uri="{BEBA8EAE-BF5A-486C-A8C5-ECC9F3942E4B}">
                <a14:imgProps xmlns:a14="http://schemas.microsoft.com/office/drawing/2010/main">
                  <a14:imgLayer r:embed="rId2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53169" y="5257435"/>
            <a:ext cx="574992" cy="574992"/>
          </a:xfrm>
          <a:prstGeom prst="rect">
            <a:avLst/>
          </a:prstGeom>
          <a:noFill/>
          <a:extLst>
            <a:ext uri="{909E8E84-426E-40DD-AFC4-6F175D3DCCD1}">
              <a14:hiddenFill xmlns:a14="http://schemas.microsoft.com/office/drawing/2010/main">
                <a:solidFill>
                  <a:srgbClr val="FFFFFF"/>
                </a:solidFill>
              </a14:hiddenFill>
            </a:ext>
          </a:extLst>
        </p:spPr>
      </p:pic>
      <p:sp>
        <p:nvSpPr>
          <p:cNvPr id="55" name="Rettangolo 54">
            <a:extLst>
              <a:ext uri="{FF2B5EF4-FFF2-40B4-BE49-F238E27FC236}">
                <a16:creationId xmlns:a16="http://schemas.microsoft.com/office/drawing/2014/main" id="{8601D1CF-70FE-2EA5-EEC8-628D4C205D7D}"/>
              </a:ext>
            </a:extLst>
          </p:cNvPr>
          <p:cNvSpPr/>
          <p:nvPr/>
        </p:nvSpPr>
        <p:spPr>
          <a:xfrm>
            <a:off x="6598945" y="1244685"/>
            <a:ext cx="1090816" cy="736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solidFill>
                  <a:srgbClr val="00338D"/>
                </a:solidFill>
                <a:cs typeface="Segoe UI" panose="020B0502040204020203" pitchFamily="34" charset="0"/>
              </a:rPr>
              <a:t>47,7 mln</a:t>
            </a:r>
            <a:endParaRPr lang="it-IT" sz="1400" b="1">
              <a:solidFill>
                <a:srgbClr val="00338D"/>
              </a:solidFill>
              <a:cs typeface="Segoe UI" panose="020B0502040204020203" pitchFamily="34" charset="0"/>
            </a:endParaRPr>
          </a:p>
        </p:txBody>
      </p:sp>
      <p:cxnSp>
        <p:nvCxnSpPr>
          <p:cNvPr id="56" name="Connettore diritto 55">
            <a:extLst>
              <a:ext uri="{FF2B5EF4-FFF2-40B4-BE49-F238E27FC236}">
                <a16:creationId xmlns:a16="http://schemas.microsoft.com/office/drawing/2014/main" id="{5536AFF1-79E1-13C5-7F13-E8E8F059ED7A}"/>
              </a:ext>
            </a:extLst>
          </p:cNvPr>
          <p:cNvCxnSpPr>
            <a:cxnSpLocks/>
          </p:cNvCxnSpPr>
          <p:nvPr/>
        </p:nvCxnSpPr>
        <p:spPr>
          <a:xfrm>
            <a:off x="6045936" y="1243342"/>
            <a:ext cx="55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ttangolo 56">
            <a:extLst>
              <a:ext uri="{FF2B5EF4-FFF2-40B4-BE49-F238E27FC236}">
                <a16:creationId xmlns:a16="http://schemas.microsoft.com/office/drawing/2014/main" id="{035BD8A1-7DA7-418D-3917-2C4FFC101D6C}"/>
              </a:ext>
            </a:extLst>
          </p:cNvPr>
          <p:cNvSpPr/>
          <p:nvPr/>
        </p:nvSpPr>
        <p:spPr>
          <a:xfrm>
            <a:off x="6037801" y="1010036"/>
            <a:ext cx="2343551" cy="2024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a:solidFill>
                  <a:srgbClr val="00338D"/>
                </a:solidFill>
                <a:cs typeface="Segoe UI" panose="020B0502040204020203" pitchFamily="34" charset="0"/>
              </a:rPr>
              <a:t>Transazioni PagoPA </a:t>
            </a:r>
            <a:r>
              <a:rPr lang="it-IT" sz="1400">
                <a:solidFill>
                  <a:srgbClr val="00338D"/>
                </a:solidFill>
                <a:cs typeface="Segoe UI" panose="020B0502040204020203" pitchFamily="34" charset="0"/>
              </a:rPr>
              <a:t>  </a:t>
            </a:r>
          </a:p>
        </p:txBody>
      </p:sp>
      <p:sp>
        <p:nvSpPr>
          <p:cNvPr id="58" name="CasellaDiTesto 57">
            <a:extLst>
              <a:ext uri="{FF2B5EF4-FFF2-40B4-BE49-F238E27FC236}">
                <a16:creationId xmlns:a16="http://schemas.microsoft.com/office/drawing/2014/main" id="{7FF1F993-8294-8636-49F2-429BE45D816F}"/>
              </a:ext>
            </a:extLst>
          </p:cNvPr>
          <p:cNvSpPr txBox="1"/>
          <p:nvPr/>
        </p:nvSpPr>
        <p:spPr>
          <a:xfrm>
            <a:off x="6156844" y="1651188"/>
            <a:ext cx="1914229" cy="461665"/>
          </a:xfrm>
          <a:prstGeom prst="rect">
            <a:avLst/>
          </a:prstGeom>
          <a:noFill/>
        </p:spPr>
        <p:txBody>
          <a:bodyPr wrap="square">
            <a:spAutoFit/>
          </a:bodyPr>
          <a:lstStyle/>
          <a:p>
            <a:pPr algn="ctr"/>
            <a:r>
              <a:rPr lang="it-IT" sz="1200" b="1">
                <a:solidFill>
                  <a:schemeClr val="accent1">
                    <a:lumMod val="50000"/>
                  </a:schemeClr>
                </a:solidFill>
                <a:cs typeface="Segoe UI" panose="020B0502040204020203" pitchFamily="34" charset="0"/>
              </a:rPr>
              <a:t>Numero </a:t>
            </a:r>
            <a:r>
              <a:rPr lang="it-IT" sz="1200">
                <a:solidFill>
                  <a:schemeClr val="accent1">
                    <a:lumMod val="50000"/>
                  </a:schemeClr>
                </a:solidFill>
                <a:cs typeface="Segoe UI" panose="020B0502040204020203" pitchFamily="34" charset="0"/>
              </a:rPr>
              <a:t>transazioni annue</a:t>
            </a:r>
          </a:p>
          <a:p>
            <a:pPr algn="ctr"/>
            <a:r>
              <a:rPr lang="it-IT" sz="1200">
                <a:solidFill>
                  <a:schemeClr val="accent1">
                    <a:lumMod val="50000"/>
                  </a:schemeClr>
                </a:solidFill>
                <a:cs typeface="Segoe UI" panose="020B0502040204020203" pitchFamily="34" charset="0"/>
              </a:rPr>
              <a:t>Motorizzazione</a:t>
            </a:r>
          </a:p>
        </p:txBody>
      </p:sp>
      <p:graphicFrame>
        <p:nvGraphicFramePr>
          <p:cNvPr id="59" name="Chart 778">
            <a:extLst>
              <a:ext uri="{FF2B5EF4-FFF2-40B4-BE49-F238E27FC236}">
                <a16:creationId xmlns:a16="http://schemas.microsoft.com/office/drawing/2014/main" id="{E4CAA8FA-D5EC-0F95-0555-3B0639598044}"/>
              </a:ext>
            </a:extLst>
          </p:cNvPr>
          <p:cNvGraphicFramePr/>
          <p:nvPr>
            <p:extLst>
              <p:ext uri="{D42A27DB-BD31-4B8C-83A1-F6EECF244321}">
                <p14:modId xmlns:p14="http://schemas.microsoft.com/office/powerpoint/2010/main" val="705391684"/>
              </p:ext>
            </p:extLst>
          </p:nvPr>
        </p:nvGraphicFramePr>
        <p:xfrm>
          <a:off x="7188118" y="2154168"/>
          <a:ext cx="855371" cy="901931"/>
        </p:xfrm>
        <a:graphic>
          <a:graphicData uri="http://schemas.openxmlformats.org/drawingml/2006/chart">
            <c:chart xmlns:c="http://schemas.openxmlformats.org/drawingml/2006/chart" xmlns:r="http://schemas.openxmlformats.org/officeDocument/2006/relationships" r:id="rId24"/>
          </a:graphicData>
        </a:graphic>
      </p:graphicFrame>
      <p:sp>
        <p:nvSpPr>
          <p:cNvPr id="60" name="TextBox 19">
            <a:extLst>
              <a:ext uri="{FF2B5EF4-FFF2-40B4-BE49-F238E27FC236}">
                <a16:creationId xmlns:a16="http://schemas.microsoft.com/office/drawing/2014/main" id="{DB615588-4193-E6BB-53F6-681E65875808}"/>
              </a:ext>
            </a:extLst>
          </p:cNvPr>
          <p:cNvSpPr txBox="1"/>
          <p:nvPr/>
        </p:nvSpPr>
        <p:spPr>
          <a:xfrm>
            <a:off x="6152347" y="2263286"/>
            <a:ext cx="1052300" cy="524311"/>
          </a:xfrm>
          <a:prstGeom prst="rect">
            <a:avLst/>
          </a:prstGeom>
          <a:noFill/>
        </p:spPr>
        <p:txBody>
          <a:bodyPr wrap="square" lIns="0" tIns="0" rIns="0" bIns="0" rtlCol="0">
            <a:spAutoFit/>
          </a:bodyPr>
          <a:lstStyle/>
          <a:p>
            <a:pPr marR="0" lvl="0" defTabSz="914400" eaLnBrk="1" fontAlgn="auto" latinLnBrk="0" hangingPunct="1">
              <a:lnSpc>
                <a:spcPct val="110000"/>
              </a:lnSpc>
              <a:spcBef>
                <a:spcPts val="0"/>
              </a:spcBef>
              <a:spcAft>
                <a:spcPts val="300"/>
              </a:spcAft>
              <a:buClrTx/>
              <a:buSzTx/>
              <a:tabLst/>
              <a:defRPr/>
            </a:pPr>
            <a:r>
              <a:rPr lang="it-IT" sz="1050">
                <a:solidFill>
                  <a:schemeClr val="accent1">
                    <a:lumMod val="50000"/>
                  </a:schemeClr>
                </a:solidFill>
                <a:cs typeface="Segoe UI" panose="020B0502040204020203" pitchFamily="34" charset="0"/>
              </a:rPr>
              <a:t>Incidenza sulle transazioni totali PagoPA</a:t>
            </a:r>
          </a:p>
        </p:txBody>
      </p:sp>
      <p:grpSp>
        <p:nvGrpSpPr>
          <p:cNvPr id="61" name="Group 255">
            <a:extLst>
              <a:ext uri="{FF2B5EF4-FFF2-40B4-BE49-F238E27FC236}">
                <a16:creationId xmlns:a16="http://schemas.microsoft.com/office/drawing/2014/main" id="{AD4AD999-BC1C-F675-1ED6-4023E1A571A6}"/>
              </a:ext>
            </a:extLst>
          </p:cNvPr>
          <p:cNvGrpSpPr/>
          <p:nvPr/>
        </p:nvGrpSpPr>
        <p:grpSpPr>
          <a:xfrm>
            <a:off x="8139819" y="1512029"/>
            <a:ext cx="282767" cy="272362"/>
            <a:chOff x="1611313" y="7362826"/>
            <a:chExt cx="733425" cy="706438"/>
          </a:xfrm>
          <a:solidFill>
            <a:srgbClr val="00338D"/>
          </a:solidFill>
        </p:grpSpPr>
        <p:sp>
          <p:nvSpPr>
            <p:cNvPr id="62" name="Freeform 234">
              <a:extLst>
                <a:ext uri="{FF2B5EF4-FFF2-40B4-BE49-F238E27FC236}">
                  <a16:creationId xmlns:a16="http://schemas.microsoft.com/office/drawing/2014/main" id="{7F0824AD-E042-8E36-0137-2A4B5A956F35}"/>
                </a:ext>
              </a:extLst>
            </p:cNvPr>
            <p:cNvSpPr>
              <a:spLocks noEditPoints="1"/>
            </p:cNvSpPr>
            <p:nvPr/>
          </p:nvSpPr>
          <p:spPr bwMode="auto">
            <a:xfrm>
              <a:off x="1611313" y="7362826"/>
              <a:ext cx="733425" cy="608013"/>
            </a:xfrm>
            <a:custGeom>
              <a:avLst/>
              <a:gdLst/>
              <a:ahLst/>
              <a:cxnLst>
                <a:cxn ang="0">
                  <a:pos x="373" y="12"/>
                </a:cxn>
                <a:cxn ang="0">
                  <a:pos x="373" y="299"/>
                </a:cxn>
                <a:cxn ang="0">
                  <a:pos x="362" y="310"/>
                </a:cxn>
                <a:cxn ang="0">
                  <a:pos x="11" y="310"/>
                </a:cxn>
                <a:cxn ang="0">
                  <a:pos x="0" y="299"/>
                </a:cxn>
                <a:cxn ang="0">
                  <a:pos x="0" y="12"/>
                </a:cxn>
                <a:cxn ang="0">
                  <a:pos x="11" y="0"/>
                </a:cxn>
                <a:cxn ang="0">
                  <a:pos x="362" y="0"/>
                </a:cxn>
                <a:cxn ang="0">
                  <a:pos x="373" y="12"/>
                </a:cxn>
                <a:cxn ang="0">
                  <a:pos x="359" y="261"/>
                </a:cxn>
                <a:cxn ang="0">
                  <a:pos x="359" y="20"/>
                </a:cxn>
                <a:cxn ang="0">
                  <a:pos x="349" y="10"/>
                </a:cxn>
                <a:cxn ang="0">
                  <a:pos x="24" y="10"/>
                </a:cxn>
                <a:cxn ang="0">
                  <a:pos x="13" y="20"/>
                </a:cxn>
                <a:cxn ang="0">
                  <a:pos x="13" y="261"/>
                </a:cxn>
                <a:cxn ang="0">
                  <a:pos x="24" y="270"/>
                </a:cxn>
                <a:cxn ang="0">
                  <a:pos x="349" y="270"/>
                </a:cxn>
                <a:cxn ang="0">
                  <a:pos x="359" y="261"/>
                </a:cxn>
                <a:cxn ang="0">
                  <a:pos x="203" y="290"/>
                </a:cxn>
                <a:cxn ang="0">
                  <a:pos x="190" y="277"/>
                </a:cxn>
                <a:cxn ang="0">
                  <a:pos x="177" y="290"/>
                </a:cxn>
                <a:cxn ang="0">
                  <a:pos x="190" y="303"/>
                </a:cxn>
                <a:cxn ang="0">
                  <a:pos x="203" y="290"/>
                </a:cxn>
              </a:cxnLst>
              <a:rect l="0" t="0" r="r" b="b"/>
              <a:pathLst>
                <a:path w="373" h="310">
                  <a:moveTo>
                    <a:pt x="373" y="12"/>
                  </a:moveTo>
                  <a:cubicBezTo>
                    <a:pt x="373" y="299"/>
                    <a:pt x="373" y="299"/>
                    <a:pt x="373" y="299"/>
                  </a:cubicBezTo>
                  <a:cubicBezTo>
                    <a:pt x="373" y="305"/>
                    <a:pt x="368" y="310"/>
                    <a:pt x="362" y="310"/>
                  </a:cubicBezTo>
                  <a:cubicBezTo>
                    <a:pt x="11" y="310"/>
                    <a:pt x="11" y="310"/>
                    <a:pt x="11" y="310"/>
                  </a:cubicBezTo>
                  <a:cubicBezTo>
                    <a:pt x="5" y="310"/>
                    <a:pt x="0" y="305"/>
                    <a:pt x="0" y="299"/>
                  </a:cubicBezTo>
                  <a:cubicBezTo>
                    <a:pt x="0" y="12"/>
                    <a:pt x="0" y="12"/>
                    <a:pt x="0" y="12"/>
                  </a:cubicBezTo>
                  <a:cubicBezTo>
                    <a:pt x="0" y="5"/>
                    <a:pt x="5" y="0"/>
                    <a:pt x="11" y="0"/>
                  </a:cubicBezTo>
                  <a:cubicBezTo>
                    <a:pt x="362" y="0"/>
                    <a:pt x="362" y="0"/>
                    <a:pt x="362" y="0"/>
                  </a:cubicBezTo>
                  <a:cubicBezTo>
                    <a:pt x="368" y="0"/>
                    <a:pt x="373" y="5"/>
                    <a:pt x="373" y="12"/>
                  </a:cubicBezTo>
                  <a:close/>
                  <a:moveTo>
                    <a:pt x="359" y="261"/>
                  </a:moveTo>
                  <a:cubicBezTo>
                    <a:pt x="359" y="20"/>
                    <a:pt x="359" y="20"/>
                    <a:pt x="359" y="20"/>
                  </a:cubicBezTo>
                  <a:cubicBezTo>
                    <a:pt x="359" y="15"/>
                    <a:pt x="355" y="10"/>
                    <a:pt x="349" y="10"/>
                  </a:cubicBezTo>
                  <a:cubicBezTo>
                    <a:pt x="24" y="10"/>
                    <a:pt x="24" y="10"/>
                    <a:pt x="24" y="10"/>
                  </a:cubicBezTo>
                  <a:cubicBezTo>
                    <a:pt x="18" y="10"/>
                    <a:pt x="13" y="15"/>
                    <a:pt x="13" y="20"/>
                  </a:cubicBezTo>
                  <a:cubicBezTo>
                    <a:pt x="13" y="261"/>
                    <a:pt x="13" y="261"/>
                    <a:pt x="13" y="261"/>
                  </a:cubicBezTo>
                  <a:cubicBezTo>
                    <a:pt x="13" y="266"/>
                    <a:pt x="18" y="270"/>
                    <a:pt x="24" y="270"/>
                  </a:cubicBezTo>
                  <a:cubicBezTo>
                    <a:pt x="349" y="270"/>
                    <a:pt x="349" y="270"/>
                    <a:pt x="349" y="270"/>
                  </a:cubicBezTo>
                  <a:cubicBezTo>
                    <a:pt x="355" y="270"/>
                    <a:pt x="359" y="266"/>
                    <a:pt x="359" y="261"/>
                  </a:cubicBezTo>
                  <a:close/>
                  <a:moveTo>
                    <a:pt x="203" y="290"/>
                  </a:moveTo>
                  <a:cubicBezTo>
                    <a:pt x="203" y="283"/>
                    <a:pt x="197" y="277"/>
                    <a:pt x="190" y="277"/>
                  </a:cubicBezTo>
                  <a:cubicBezTo>
                    <a:pt x="182" y="277"/>
                    <a:pt x="177" y="283"/>
                    <a:pt x="177" y="290"/>
                  </a:cubicBezTo>
                  <a:cubicBezTo>
                    <a:pt x="177" y="297"/>
                    <a:pt x="182" y="303"/>
                    <a:pt x="190" y="303"/>
                  </a:cubicBezTo>
                  <a:cubicBezTo>
                    <a:pt x="197" y="303"/>
                    <a:pt x="203" y="297"/>
                    <a:pt x="203" y="2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235">
              <a:extLst>
                <a:ext uri="{FF2B5EF4-FFF2-40B4-BE49-F238E27FC236}">
                  <a16:creationId xmlns:a16="http://schemas.microsoft.com/office/drawing/2014/main" id="{168090D1-A595-5C0D-109B-41E42ED7D7E5}"/>
                </a:ext>
              </a:extLst>
            </p:cNvPr>
            <p:cNvSpPr>
              <a:spLocks/>
            </p:cNvSpPr>
            <p:nvPr/>
          </p:nvSpPr>
          <p:spPr bwMode="auto">
            <a:xfrm>
              <a:off x="1768476" y="8053389"/>
              <a:ext cx="431800" cy="15875"/>
            </a:xfrm>
            <a:custGeom>
              <a:avLst/>
              <a:gdLst/>
              <a:ahLst/>
              <a:cxnLst>
                <a:cxn ang="0">
                  <a:pos x="220" y="0"/>
                </a:cxn>
                <a:cxn ang="0">
                  <a:pos x="220" y="3"/>
                </a:cxn>
                <a:cxn ang="0">
                  <a:pos x="188" y="8"/>
                </a:cxn>
                <a:cxn ang="0">
                  <a:pos x="139" y="8"/>
                </a:cxn>
                <a:cxn ang="0">
                  <a:pos x="81" y="8"/>
                </a:cxn>
                <a:cxn ang="0">
                  <a:pos x="32" y="8"/>
                </a:cxn>
                <a:cxn ang="0">
                  <a:pos x="0" y="3"/>
                </a:cxn>
                <a:cxn ang="0">
                  <a:pos x="0" y="0"/>
                </a:cxn>
                <a:cxn ang="0">
                  <a:pos x="220" y="0"/>
                </a:cxn>
              </a:cxnLst>
              <a:rect l="0" t="0" r="r" b="b"/>
              <a:pathLst>
                <a:path w="220" h="8">
                  <a:moveTo>
                    <a:pt x="220" y="0"/>
                  </a:moveTo>
                  <a:cubicBezTo>
                    <a:pt x="220" y="3"/>
                    <a:pt x="220" y="3"/>
                    <a:pt x="220" y="3"/>
                  </a:cubicBezTo>
                  <a:cubicBezTo>
                    <a:pt x="220" y="3"/>
                    <a:pt x="218" y="8"/>
                    <a:pt x="188" y="8"/>
                  </a:cubicBezTo>
                  <a:cubicBezTo>
                    <a:pt x="158" y="8"/>
                    <a:pt x="139" y="8"/>
                    <a:pt x="139" y="8"/>
                  </a:cubicBezTo>
                  <a:cubicBezTo>
                    <a:pt x="81" y="8"/>
                    <a:pt x="81" y="8"/>
                    <a:pt x="81" y="8"/>
                  </a:cubicBezTo>
                  <a:cubicBezTo>
                    <a:pt x="81" y="8"/>
                    <a:pt x="62" y="8"/>
                    <a:pt x="32" y="8"/>
                  </a:cubicBezTo>
                  <a:cubicBezTo>
                    <a:pt x="2" y="8"/>
                    <a:pt x="0" y="3"/>
                    <a:pt x="0" y="3"/>
                  </a:cubicBezTo>
                  <a:cubicBezTo>
                    <a:pt x="0" y="0"/>
                    <a:pt x="0" y="0"/>
                    <a:pt x="0" y="0"/>
                  </a:cubicBezTo>
                  <a:lnTo>
                    <a:pt x="2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236">
              <a:extLst>
                <a:ext uri="{FF2B5EF4-FFF2-40B4-BE49-F238E27FC236}">
                  <a16:creationId xmlns:a16="http://schemas.microsoft.com/office/drawing/2014/main" id="{0EF572A2-B8BF-24FA-07AD-FC6C3E08E374}"/>
                </a:ext>
              </a:extLst>
            </p:cNvPr>
            <p:cNvSpPr>
              <a:spLocks/>
            </p:cNvSpPr>
            <p:nvPr/>
          </p:nvSpPr>
          <p:spPr bwMode="auto">
            <a:xfrm>
              <a:off x="1774826" y="8023226"/>
              <a:ext cx="420688" cy="14288"/>
            </a:xfrm>
            <a:custGeom>
              <a:avLst/>
              <a:gdLst/>
              <a:ahLst/>
              <a:cxnLst>
                <a:cxn ang="0">
                  <a:pos x="265" y="9"/>
                </a:cxn>
                <a:cxn ang="0">
                  <a:pos x="0" y="9"/>
                </a:cxn>
                <a:cxn ang="0">
                  <a:pos x="42" y="0"/>
                </a:cxn>
                <a:cxn ang="0">
                  <a:pos x="132" y="0"/>
                </a:cxn>
                <a:cxn ang="0">
                  <a:pos x="132" y="0"/>
                </a:cxn>
                <a:cxn ang="0">
                  <a:pos x="223" y="0"/>
                </a:cxn>
                <a:cxn ang="0">
                  <a:pos x="265" y="9"/>
                </a:cxn>
              </a:cxnLst>
              <a:rect l="0" t="0" r="r" b="b"/>
              <a:pathLst>
                <a:path w="265" h="9">
                  <a:moveTo>
                    <a:pt x="265" y="9"/>
                  </a:moveTo>
                  <a:lnTo>
                    <a:pt x="0" y="9"/>
                  </a:lnTo>
                  <a:lnTo>
                    <a:pt x="42" y="0"/>
                  </a:lnTo>
                  <a:lnTo>
                    <a:pt x="132" y="0"/>
                  </a:lnTo>
                  <a:lnTo>
                    <a:pt x="132" y="0"/>
                  </a:lnTo>
                  <a:lnTo>
                    <a:pt x="223" y="0"/>
                  </a:lnTo>
                  <a:lnTo>
                    <a:pt x="265"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Rectangle 237">
              <a:extLst>
                <a:ext uri="{FF2B5EF4-FFF2-40B4-BE49-F238E27FC236}">
                  <a16:creationId xmlns:a16="http://schemas.microsoft.com/office/drawing/2014/main" id="{6DC9305D-66D2-7F63-04FC-BBDAFBA29794}"/>
                </a:ext>
              </a:extLst>
            </p:cNvPr>
            <p:cNvSpPr>
              <a:spLocks noChangeArrowheads="1"/>
            </p:cNvSpPr>
            <p:nvPr/>
          </p:nvSpPr>
          <p:spPr bwMode="auto">
            <a:xfrm>
              <a:off x="1841501" y="7986714"/>
              <a:ext cx="287338"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6" name="Oval 238">
              <a:extLst>
                <a:ext uri="{FF2B5EF4-FFF2-40B4-BE49-F238E27FC236}">
                  <a16:creationId xmlns:a16="http://schemas.microsoft.com/office/drawing/2014/main" id="{D2504F3B-FCFB-79F4-26D7-4662E6F9EBF9}"/>
                </a:ext>
              </a:extLst>
            </p:cNvPr>
            <p:cNvSpPr>
              <a:spLocks noChangeArrowheads="1"/>
            </p:cNvSpPr>
            <p:nvPr/>
          </p:nvSpPr>
          <p:spPr bwMode="auto">
            <a:xfrm>
              <a:off x="2238376" y="7510464"/>
              <a:ext cx="57150" cy="571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239">
              <a:extLst>
                <a:ext uri="{FF2B5EF4-FFF2-40B4-BE49-F238E27FC236}">
                  <a16:creationId xmlns:a16="http://schemas.microsoft.com/office/drawing/2014/main" id="{2957927B-5F9C-A9AA-B28C-702B769D5070}"/>
                </a:ext>
              </a:extLst>
            </p:cNvPr>
            <p:cNvSpPr>
              <a:spLocks/>
            </p:cNvSpPr>
            <p:nvPr/>
          </p:nvSpPr>
          <p:spPr bwMode="auto">
            <a:xfrm>
              <a:off x="2162176" y="7569201"/>
              <a:ext cx="85725" cy="127000"/>
            </a:xfrm>
            <a:custGeom>
              <a:avLst/>
              <a:gdLst/>
              <a:ahLst/>
              <a:cxnLst>
                <a:cxn ang="0">
                  <a:pos x="40" y="1"/>
                </a:cxn>
                <a:cxn ang="0">
                  <a:pos x="43" y="10"/>
                </a:cxn>
                <a:cxn ang="0">
                  <a:pos x="13" y="62"/>
                </a:cxn>
                <a:cxn ang="0">
                  <a:pos x="7" y="65"/>
                </a:cxn>
                <a:cxn ang="0">
                  <a:pos x="4" y="64"/>
                </a:cxn>
                <a:cxn ang="0">
                  <a:pos x="1" y="56"/>
                </a:cxn>
                <a:cxn ang="0">
                  <a:pos x="31" y="3"/>
                </a:cxn>
                <a:cxn ang="0">
                  <a:pos x="37" y="0"/>
                </a:cxn>
                <a:cxn ang="0">
                  <a:pos x="40" y="1"/>
                </a:cxn>
              </a:cxnLst>
              <a:rect l="0" t="0" r="r" b="b"/>
              <a:pathLst>
                <a:path w="44" h="65">
                  <a:moveTo>
                    <a:pt x="40" y="1"/>
                  </a:moveTo>
                  <a:cubicBezTo>
                    <a:pt x="43" y="3"/>
                    <a:pt x="44" y="7"/>
                    <a:pt x="43" y="10"/>
                  </a:cubicBezTo>
                  <a:cubicBezTo>
                    <a:pt x="13" y="62"/>
                    <a:pt x="13" y="62"/>
                    <a:pt x="13" y="62"/>
                  </a:cubicBezTo>
                  <a:cubicBezTo>
                    <a:pt x="11" y="64"/>
                    <a:pt x="9" y="65"/>
                    <a:pt x="7" y="65"/>
                  </a:cubicBezTo>
                  <a:cubicBezTo>
                    <a:pt x="6" y="65"/>
                    <a:pt x="5" y="65"/>
                    <a:pt x="4" y="64"/>
                  </a:cubicBezTo>
                  <a:cubicBezTo>
                    <a:pt x="1" y="63"/>
                    <a:pt x="0" y="59"/>
                    <a:pt x="1" y="56"/>
                  </a:cubicBezTo>
                  <a:cubicBezTo>
                    <a:pt x="31" y="3"/>
                    <a:pt x="31" y="3"/>
                    <a:pt x="31" y="3"/>
                  </a:cubicBezTo>
                  <a:cubicBezTo>
                    <a:pt x="33" y="1"/>
                    <a:pt x="35" y="0"/>
                    <a:pt x="37" y="0"/>
                  </a:cubicBezTo>
                  <a:cubicBezTo>
                    <a:pt x="38" y="0"/>
                    <a:pt x="39" y="1"/>
                    <a:pt x="4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Oval 240">
              <a:extLst>
                <a:ext uri="{FF2B5EF4-FFF2-40B4-BE49-F238E27FC236}">
                  <a16:creationId xmlns:a16="http://schemas.microsoft.com/office/drawing/2014/main" id="{C13885BB-6D99-C741-30C2-E806D71C081A}"/>
                </a:ext>
              </a:extLst>
            </p:cNvPr>
            <p:cNvSpPr>
              <a:spLocks noChangeArrowheads="1"/>
            </p:cNvSpPr>
            <p:nvPr/>
          </p:nvSpPr>
          <p:spPr bwMode="auto">
            <a:xfrm>
              <a:off x="2114551" y="7704139"/>
              <a:ext cx="61913" cy="635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41">
              <a:extLst>
                <a:ext uri="{FF2B5EF4-FFF2-40B4-BE49-F238E27FC236}">
                  <a16:creationId xmlns:a16="http://schemas.microsoft.com/office/drawing/2014/main" id="{FEACD0D8-AC56-16AB-F4EF-B4A7D1C0466F}"/>
                </a:ext>
              </a:extLst>
            </p:cNvPr>
            <p:cNvSpPr>
              <a:spLocks/>
            </p:cNvSpPr>
            <p:nvPr/>
          </p:nvSpPr>
          <p:spPr bwMode="auto">
            <a:xfrm>
              <a:off x="1992313" y="7618414"/>
              <a:ext cx="122238" cy="98425"/>
            </a:xfrm>
            <a:custGeom>
              <a:avLst/>
              <a:gdLst/>
              <a:ahLst/>
              <a:cxnLst>
                <a:cxn ang="0">
                  <a:pos x="62" y="43"/>
                </a:cxn>
                <a:cxn ang="0">
                  <a:pos x="61" y="46"/>
                </a:cxn>
                <a:cxn ang="0">
                  <a:pos x="52" y="48"/>
                </a:cxn>
                <a:cxn ang="0">
                  <a:pos x="3" y="13"/>
                </a:cxn>
                <a:cxn ang="0">
                  <a:pos x="0" y="8"/>
                </a:cxn>
                <a:cxn ang="0">
                  <a:pos x="2" y="4"/>
                </a:cxn>
                <a:cxn ang="0">
                  <a:pos x="11" y="3"/>
                </a:cxn>
                <a:cxn ang="0">
                  <a:pos x="60" y="37"/>
                </a:cxn>
                <a:cxn ang="0">
                  <a:pos x="62" y="43"/>
                </a:cxn>
              </a:cxnLst>
              <a:rect l="0" t="0" r="r" b="b"/>
              <a:pathLst>
                <a:path w="62" h="50">
                  <a:moveTo>
                    <a:pt x="62" y="43"/>
                  </a:moveTo>
                  <a:cubicBezTo>
                    <a:pt x="62" y="44"/>
                    <a:pt x="62" y="45"/>
                    <a:pt x="61" y="46"/>
                  </a:cubicBezTo>
                  <a:cubicBezTo>
                    <a:pt x="59" y="49"/>
                    <a:pt x="55" y="50"/>
                    <a:pt x="52" y="48"/>
                  </a:cubicBezTo>
                  <a:cubicBezTo>
                    <a:pt x="3" y="13"/>
                    <a:pt x="3" y="13"/>
                    <a:pt x="3" y="13"/>
                  </a:cubicBezTo>
                  <a:cubicBezTo>
                    <a:pt x="1" y="12"/>
                    <a:pt x="0" y="10"/>
                    <a:pt x="0" y="8"/>
                  </a:cubicBezTo>
                  <a:cubicBezTo>
                    <a:pt x="0" y="6"/>
                    <a:pt x="1" y="5"/>
                    <a:pt x="2" y="4"/>
                  </a:cubicBezTo>
                  <a:cubicBezTo>
                    <a:pt x="4" y="1"/>
                    <a:pt x="8" y="0"/>
                    <a:pt x="11" y="3"/>
                  </a:cubicBezTo>
                  <a:cubicBezTo>
                    <a:pt x="60" y="37"/>
                    <a:pt x="60" y="37"/>
                    <a:pt x="60" y="37"/>
                  </a:cubicBezTo>
                  <a:cubicBezTo>
                    <a:pt x="61" y="39"/>
                    <a:pt x="62" y="41"/>
                    <a:pt x="62" y="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Oval 242">
              <a:extLst>
                <a:ext uri="{FF2B5EF4-FFF2-40B4-BE49-F238E27FC236}">
                  <a16:creationId xmlns:a16="http://schemas.microsoft.com/office/drawing/2014/main" id="{8C837715-7A6D-FEC5-BAC3-BEDE3CE35A8E}"/>
                </a:ext>
              </a:extLst>
            </p:cNvPr>
            <p:cNvSpPr>
              <a:spLocks noChangeArrowheads="1"/>
            </p:cNvSpPr>
            <p:nvPr/>
          </p:nvSpPr>
          <p:spPr bwMode="auto">
            <a:xfrm>
              <a:off x="1870076" y="7531101"/>
              <a:ext cx="120650" cy="1190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243">
              <a:extLst>
                <a:ext uri="{FF2B5EF4-FFF2-40B4-BE49-F238E27FC236}">
                  <a16:creationId xmlns:a16="http://schemas.microsoft.com/office/drawing/2014/main" id="{8C8582AC-44BE-D6E8-BEBB-63D85468EB45}"/>
                </a:ext>
              </a:extLst>
            </p:cNvPr>
            <p:cNvSpPr>
              <a:spLocks/>
            </p:cNvSpPr>
            <p:nvPr/>
          </p:nvSpPr>
          <p:spPr bwMode="auto">
            <a:xfrm>
              <a:off x="1768476" y="7621589"/>
              <a:ext cx="107950" cy="112713"/>
            </a:xfrm>
            <a:custGeom>
              <a:avLst/>
              <a:gdLst/>
              <a:ahLst/>
              <a:cxnLst>
                <a:cxn ang="0">
                  <a:pos x="55" y="7"/>
                </a:cxn>
                <a:cxn ang="0">
                  <a:pos x="53" y="12"/>
                </a:cxn>
                <a:cxn ang="0">
                  <a:pos x="10" y="54"/>
                </a:cxn>
                <a:cxn ang="0">
                  <a:pos x="1" y="55"/>
                </a:cxn>
                <a:cxn ang="0">
                  <a:pos x="0" y="50"/>
                </a:cxn>
                <a:cxn ang="0">
                  <a:pos x="1" y="46"/>
                </a:cxn>
                <a:cxn ang="0">
                  <a:pos x="44" y="3"/>
                </a:cxn>
                <a:cxn ang="0">
                  <a:pos x="53" y="3"/>
                </a:cxn>
                <a:cxn ang="0">
                  <a:pos x="55" y="7"/>
                </a:cxn>
              </a:cxnLst>
              <a:rect l="0" t="0" r="r" b="b"/>
              <a:pathLst>
                <a:path w="55" h="57">
                  <a:moveTo>
                    <a:pt x="55" y="7"/>
                  </a:moveTo>
                  <a:cubicBezTo>
                    <a:pt x="55" y="9"/>
                    <a:pt x="54" y="10"/>
                    <a:pt x="53" y="12"/>
                  </a:cubicBezTo>
                  <a:cubicBezTo>
                    <a:pt x="10" y="54"/>
                    <a:pt x="10" y="54"/>
                    <a:pt x="10" y="54"/>
                  </a:cubicBezTo>
                  <a:cubicBezTo>
                    <a:pt x="8" y="57"/>
                    <a:pt x="4" y="57"/>
                    <a:pt x="1" y="55"/>
                  </a:cubicBezTo>
                  <a:cubicBezTo>
                    <a:pt x="0" y="53"/>
                    <a:pt x="0" y="52"/>
                    <a:pt x="0" y="50"/>
                  </a:cubicBezTo>
                  <a:cubicBezTo>
                    <a:pt x="0" y="48"/>
                    <a:pt x="0" y="47"/>
                    <a:pt x="1" y="46"/>
                  </a:cubicBezTo>
                  <a:cubicBezTo>
                    <a:pt x="44" y="3"/>
                    <a:pt x="44" y="3"/>
                    <a:pt x="44" y="3"/>
                  </a:cubicBezTo>
                  <a:cubicBezTo>
                    <a:pt x="46" y="0"/>
                    <a:pt x="50" y="0"/>
                    <a:pt x="53" y="3"/>
                  </a:cubicBezTo>
                  <a:cubicBezTo>
                    <a:pt x="54" y="4"/>
                    <a:pt x="55" y="6"/>
                    <a:pt x="55"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Oval 244">
              <a:extLst>
                <a:ext uri="{FF2B5EF4-FFF2-40B4-BE49-F238E27FC236}">
                  <a16:creationId xmlns:a16="http://schemas.microsoft.com/office/drawing/2014/main" id="{57204AD7-0BEF-B054-F04A-AC0A7449B7D5}"/>
                </a:ext>
              </a:extLst>
            </p:cNvPr>
            <p:cNvSpPr>
              <a:spLocks noChangeArrowheads="1"/>
            </p:cNvSpPr>
            <p:nvPr/>
          </p:nvSpPr>
          <p:spPr bwMode="auto">
            <a:xfrm>
              <a:off x="1693863" y="7720014"/>
              <a:ext cx="74613" cy="746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Freeform 245">
              <a:extLst>
                <a:ext uri="{FF2B5EF4-FFF2-40B4-BE49-F238E27FC236}">
                  <a16:creationId xmlns:a16="http://schemas.microsoft.com/office/drawing/2014/main" id="{3091DF5D-DD38-0C75-743C-3C7883F7707F}"/>
                </a:ext>
              </a:extLst>
            </p:cNvPr>
            <p:cNvSpPr>
              <a:spLocks/>
            </p:cNvSpPr>
            <p:nvPr/>
          </p:nvSpPr>
          <p:spPr bwMode="auto">
            <a:xfrm>
              <a:off x="1654176" y="7646989"/>
              <a:ext cx="55563" cy="73025"/>
            </a:xfrm>
            <a:custGeom>
              <a:avLst/>
              <a:gdLst/>
              <a:ahLst/>
              <a:cxnLst>
                <a:cxn ang="0">
                  <a:pos x="26" y="28"/>
                </a:cxn>
                <a:cxn ang="0">
                  <a:pos x="23" y="36"/>
                </a:cxn>
                <a:cxn ang="0">
                  <a:pos x="20" y="37"/>
                </a:cxn>
                <a:cxn ang="0">
                  <a:pos x="15" y="33"/>
                </a:cxn>
                <a:cxn ang="0">
                  <a:pos x="2" y="9"/>
                </a:cxn>
                <a:cxn ang="0">
                  <a:pos x="5" y="1"/>
                </a:cxn>
                <a:cxn ang="0">
                  <a:pos x="8" y="0"/>
                </a:cxn>
                <a:cxn ang="0">
                  <a:pos x="13" y="3"/>
                </a:cxn>
                <a:cxn ang="0">
                  <a:pos x="26" y="28"/>
                </a:cxn>
              </a:cxnLst>
              <a:rect l="0" t="0" r="r" b="b"/>
              <a:pathLst>
                <a:path w="28" h="37">
                  <a:moveTo>
                    <a:pt x="26" y="28"/>
                  </a:moveTo>
                  <a:cubicBezTo>
                    <a:pt x="28" y="31"/>
                    <a:pt x="27" y="34"/>
                    <a:pt x="23" y="36"/>
                  </a:cubicBezTo>
                  <a:cubicBezTo>
                    <a:pt x="22" y="37"/>
                    <a:pt x="21" y="37"/>
                    <a:pt x="20" y="37"/>
                  </a:cubicBezTo>
                  <a:cubicBezTo>
                    <a:pt x="18" y="37"/>
                    <a:pt x="16" y="36"/>
                    <a:pt x="15" y="33"/>
                  </a:cubicBezTo>
                  <a:cubicBezTo>
                    <a:pt x="2" y="9"/>
                    <a:pt x="2" y="9"/>
                    <a:pt x="2" y="9"/>
                  </a:cubicBezTo>
                  <a:cubicBezTo>
                    <a:pt x="0" y="6"/>
                    <a:pt x="2" y="2"/>
                    <a:pt x="5" y="1"/>
                  </a:cubicBezTo>
                  <a:cubicBezTo>
                    <a:pt x="6" y="0"/>
                    <a:pt x="7" y="0"/>
                    <a:pt x="8" y="0"/>
                  </a:cubicBezTo>
                  <a:cubicBezTo>
                    <a:pt x="10" y="0"/>
                    <a:pt x="12" y="1"/>
                    <a:pt x="13" y="3"/>
                  </a:cubicBezTo>
                  <a:lnTo>
                    <a:pt x="26"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4" name="Shape 771">
            <a:extLst>
              <a:ext uri="{FF2B5EF4-FFF2-40B4-BE49-F238E27FC236}">
                <a16:creationId xmlns:a16="http://schemas.microsoft.com/office/drawing/2014/main" id="{142FE81D-9AF2-5FC5-C01A-DBE35ACE2ED0}"/>
              </a:ext>
            </a:extLst>
          </p:cNvPr>
          <p:cNvSpPr/>
          <p:nvPr/>
        </p:nvSpPr>
        <p:spPr>
          <a:xfrm rot="16200000">
            <a:off x="7842471" y="2092357"/>
            <a:ext cx="701000" cy="2243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12700">
            <a:solidFill>
              <a:srgbClr val="00338D"/>
            </a:solidFill>
            <a:prstDash val="dash"/>
            <a:miter lim="400000"/>
            <a:headEnd type="oval"/>
          </a:ln>
        </p:spPr>
        <p:txBody>
          <a:bodyPr lIns="0" tIns="0" rIns="0" bIns="0" anchor="ctr"/>
          <a:lstStyle/>
          <a:p>
            <a:pPr lvl="0"/>
            <a:endParaRPr sz="900">
              <a:solidFill>
                <a:schemeClr val="bg1"/>
              </a:solidFill>
              <a:cs typeface="Arial" panose="020B0604020202020204" pitchFamily="34" charset="0"/>
            </a:endParaRPr>
          </a:p>
        </p:txBody>
      </p:sp>
      <p:cxnSp>
        <p:nvCxnSpPr>
          <p:cNvPr id="75" name="Connettore diritto 74">
            <a:extLst>
              <a:ext uri="{FF2B5EF4-FFF2-40B4-BE49-F238E27FC236}">
                <a16:creationId xmlns:a16="http://schemas.microsoft.com/office/drawing/2014/main" id="{DDB5BAF6-ABDA-C9D0-74F1-D45C777471CD}"/>
              </a:ext>
            </a:extLst>
          </p:cNvPr>
          <p:cNvCxnSpPr>
            <a:cxnSpLocks/>
          </p:cNvCxnSpPr>
          <p:nvPr/>
        </p:nvCxnSpPr>
        <p:spPr>
          <a:xfrm flipV="1">
            <a:off x="8767172" y="1430263"/>
            <a:ext cx="0" cy="2516498"/>
          </a:xfrm>
          <a:prstGeom prst="line">
            <a:avLst/>
          </a:prstGeom>
        </p:spPr>
        <p:style>
          <a:lnRef idx="1">
            <a:schemeClr val="accent1"/>
          </a:lnRef>
          <a:fillRef idx="0">
            <a:schemeClr val="accent1"/>
          </a:fillRef>
          <a:effectRef idx="0">
            <a:schemeClr val="accent1"/>
          </a:effectRef>
          <a:fontRef idx="minor">
            <a:schemeClr val="tx1"/>
          </a:fontRef>
        </p:style>
      </p:cxnSp>
      <p:sp>
        <p:nvSpPr>
          <p:cNvPr id="76" name="Rettangolo 75">
            <a:extLst>
              <a:ext uri="{FF2B5EF4-FFF2-40B4-BE49-F238E27FC236}">
                <a16:creationId xmlns:a16="http://schemas.microsoft.com/office/drawing/2014/main" id="{C63CB1A1-B599-550F-C5FE-2C4430A9EACB}"/>
              </a:ext>
            </a:extLst>
          </p:cNvPr>
          <p:cNvSpPr/>
          <p:nvPr/>
        </p:nvSpPr>
        <p:spPr>
          <a:xfrm>
            <a:off x="8807439" y="1010036"/>
            <a:ext cx="2343551" cy="20248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a:solidFill>
                  <a:srgbClr val="00338D"/>
                </a:solidFill>
                <a:cs typeface="Segoe UI" panose="020B0502040204020203" pitchFamily="34" charset="0"/>
              </a:rPr>
              <a:t>Personale sul territorio </a:t>
            </a:r>
          </a:p>
        </p:txBody>
      </p:sp>
      <p:grpSp>
        <p:nvGrpSpPr>
          <p:cNvPr id="77" name="Group 840">
            <a:extLst>
              <a:ext uri="{FF2B5EF4-FFF2-40B4-BE49-F238E27FC236}">
                <a16:creationId xmlns:a16="http://schemas.microsoft.com/office/drawing/2014/main" id="{F4FCB74B-BEB8-170C-933D-F402B5A31341}"/>
              </a:ext>
            </a:extLst>
          </p:cNvPr>
          <p:cNvGrpSpPr/>
          <p:nvPr/>
        </p:nvGrpSpPr>
        <p:grpSpPr>
          <a:xfrm>
            <a:off x="9214081" y="1896774"/>
            <a:ext cx="349737" cy="256161"/>
            <a:chOff x="12023625" y="2549995"/>
            <a:chExt cx="949325" cy="695325"/>
          </a:xfrm>
          <a:solidFill>
            <a:srgbClr val="00338D"/>
          </a:solidFill>
        </p:grpSpPr>
        <p:sp>
          <p:nvSpPr>
            <p:cNvPr id="78" name="Freeform 43">
              <a:extLst>
                <a:ext uri="{FF2B5EF4-FFF2-40B4-BE49-F238E27FC236}">
                  <a16:creationId xmlns:a16="http://schemas.microsoft.com/office/drawing/2014/main" id="{AFEC42EE-B679-7153-21FB-5F6DADDA7E14}"/>
                </a:ext>
              </a:extLst>
            </p:cNvPr>
            <p:cNvSpPr>
              <a:spLocks/>
            </p:cNvSpPr>
            <p:nvPr/>
          </p:nvSpPr>
          <p:spPr bwMode="auto">
            <a:xfrm>
              <a:off x="12080775" y="2549995"/>
              <a:ext cx="838200" cy="203200"/>
            </a:xfrm>
            <a:custGeom>
              <a:avLst/>
              <a:gdLst/>
              <a:ahLst/>
              <a:cxnLst>
                <a:cxn ang="0">
                  <a:pos x="8" y="128"/>
                </a:cxn>
                <a:cxn ang="0">
                  <a:pos x="518" y="128"/>
                </a:cxn>
                <a:cxn ang="0">
                  <a:pos x="518" y="116"/>
                </a:cxn>
                <a:cxn ang="0">
                  <a:pos x="526" y="116"/>
                </a:cxn>
                <a:cxn ang="0">
                  <a:pos x="526" y="88"/>
                </a:cxn>
                <a:cxn ang="0">
                  <a:pos x="528" y="88"/>
                </a:cxn>
                <a:cxn ang="0">
                  <a:pos x="264" y="0"/>
                </a:cxn>
                <a:cxn ang="0">
                  <a:pos x="2" y="88"/>
                </a:cxn>
                <a:cxn ang="0">
                  <a:pos x="0" y="88"/>
                </a:cxn>
                <a:cxn ang="0">
                  <a:pos x="0" y="116"/>
                </a:cxn>
                <a:cxn ang="0">
                  <a:pos x="8" y="116"/>
                </a:cxn>
                <a:cxn ang="0">
                  <a:pos x="8" y="128"/>
                </a:cxn>
              </a:cxnLst>
              <a:rect l="0" t="0" r="r" b="b"/>
              <a:pathLst>
                <a:path w="528" h="128">
                  <a:moveTo>
                    <a:pt x="8" y="128"/>
                  </a:moveTo>
                  <a:lnTo>
                    <a:pt x="518" y="128"/>
                  </a:lnTo>
                  <a:lnTo>
                    <a:pt x="518" y="116"/>
                  </a:lnTo>
                  <a:lnTo>
                    <a:pt x="526" y="116"/>
                  </a:lnTo>
                  <a:lnTo>
                    <a:pt x="526" y="88"/>
                  </a:lnTo>
                  <a:lnTo>
                    <a:pt x="528" y="88"/>
                  </a:lnTo>
                  <a:lnTo>
                    <a:pt x="264" y="0"/>
                  </a:lnTo>
                  <a:lnTo>
                    <a:pt x="2" y="88"/>
                  </a:lnTo>
                  <a:lnTo>
                    <a:pt x="0" y="88"/>
                  </a:lnTo>
                  <a:lnTo>
                    <a:pt x="0" y="116"/>
                  </a:lnTo>
                  <a:lnTo>
                    <a:pt x="8" y="116"/>
                  </a:lnTo>
                  <a:lnTo>
                    <a:pt x="8"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Rectangle 44">
              <a:extLst>
                <a:ext uri="{FF2B5EF4-FFF2-40B4-BE49-F238E27FC236}">
                  <a16:creationId xmlns:a16="http://schemas.microsoft.com/office/drawing/2014/main" id="{0C55E65A-F192-0B8C-4C3D-FA9B6A0AD58E}"/>
                </a:ext>
              </a:extLst>
            </p:cNvPr>
            <p:cNvSpPr>
              <a:spLocks noChangeArrowheads="1"/>
            </p:cNvSpPr>
            <p:nvPr/>
          </p:nvSpPr>
          <p:spPr bwMode="auto">
            <a:xfrm>
              <a:off x="12080775" y="3181820"/>
              <a:ext cx="835025"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 name="Rectangle 45">
              <a:extLst>
                <a:ext uri="{FF2B5EF4-FFF2-40B4-BE49-F238E27FC236}">
                  <a16:creationId xmlns:a16="http://schemas.microsoft.com/office/drawing/2014/main" id="{07E00FE3-4551-D455-4EE8-92E6F2539A5D}"/>
                </a:ext>
              </a:extLst>
            </p:cNvPr>
            <p:cNvSpPr>
              <a:spLocks noChangeArrowheads="1"/>
            </p:cNvSpPr>
            <p:nvPr/>
          </p:nvSpPr>
          <p:spPr bwMode="auto">
            <a:xfrm>
              <a:off x="12023625" y="3213570"/>
              <a:ext cx="949325" cy="31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46">
              <a:extLst>
                <a:ext uri="{FF2B5EF4-FFF2-40B4-BE49-F238E27FC236}">
                  <a16:creationId xmlns:a16="http://schemas.microsoft.com/office/drawing/2014/main" id="{21BEC89D-8446-741A-5F66-ADBA8B2980D1}"/>
                </a:ext>
              </a:extLst>
            </p:cNvPr>
            <p:cNvSpPr>
              <a:spLocks noEditPoints="1"/>
            </p:cNvSpPr>
            <p:nvPr/>
          </p:nvSpPr>
          <p:spPr bwMode="auto">
            <a:xfrm>
              <a:off x="12093475" y="2759545"/>
              <a:ext cx="161925" cy="422275"/>
            </a:xfrm>
            <a:custGeom>
              <a:avLst/>
              <a:gdLst/>
              <a:ahLst/>
              <a:cxnLst>
                <a:cxn ang="0">
                  <a:pos x="100" y="30"/>
                </a:cxn>
                <a:cxn ang="0">
                  <a:pos x="100" y="30"/>
                </a:cxn>
                <a:cxn ang="0">
                  <a:pos x="102" y="30"/>
                </a:cxn>
                <a:cxn ang="0">
                  <a:pos x="102" y="28"/>
                </a:cxn>
                <a:cxn ang="0">
                  <a:pos x="102" y="2"/>
                </a:cxn>
                <a:cxn ang="0">
                  <a:pos x="102" y="2"/>
                </a:cxn>
                <a:cxn ang="0">
                  <a:pos x="102" y="0"/>
                </a:cxn>
                <a:cxn ang="0">
                  <a:pos x="100" y="0"/>
                </a:cxn>
                <a:cxn ang="0">
                  <a:pos x="4" y="0"/>
                </a:cxn>
                <a:cxn ang="0">
                  <a:pos x="4" y="0"/>
                </a:cxn>
                <a:cxn ang="0">
                  <a:pos x="2" y="0"/>
                </a:cxn>
                <a:cxn ang="0">
                  <a:pos x="0" y="2"/>
                </a:cxn>
                <a:cxn ang="0">
                  <a:pos x="0" y="28"/>
                </a:cxn>
                <a:cxn ang="0">
                  <a:pos x="0" y="28"/>
                </a:cxn>
                <a:cxn ang="0">
                  <a:pos x="2" y="30"/>
                </a:cxn>
                <a:cxn ang="0">
                  <a:pos x="4" y="30"/>
                </a:cxn>
                <a:cxn ang="0">
                  <a:pos x="16" y="30"/>
                </a:cxn>
                <a:cxn ang="0">
                  <a:pos x="16" y="234"/>
                </a:cxn>
                <a:cxn ang="0">
                  <a:pos x="4" y="234"/>
                </a:cxn>
                <a:cxn ang="0">
                  <a:pos x="4" y="234"/>
                </a:cxn>
                <a:cxn ang="0">
                  <a:pos x="2" y="236"/>
                </a:cxn>
                <a:cxn ang="0">
                  <a:pos x="0" y="238"/>
                </a:cxn>
                <a:cxn ang="0">
                  <a:pos x="0" y="264"/>
                </a:cxn>
                <a:cxn ang="0">
                  <a:pos x="0" y="264"/>
                </a:cxn>
                <a:cxn ang="0">
                  <a:pos x="2" y="266"/>
                </a:cxn>
                <a:cxn ang="0">
                  <a:pos x="4" y="266"/>
                </a:cxn>
                <a:cxn ang="0">
                  <a:pos x="100" y="266"/>
                </a:cxn>
                <a:cxn ang="0">
                  <a:pos x="100" y="266"/>
                </a:cxn>
                <a:cxn ang="0">
                  <a:pos x="102" y="266"/>
                </a:cxn>
                <a:cxn ang="0">
                  <a:pos x="102" y="264"/>
                </a:cxn>
                <a:cxn ang="0">
                  <a:pos x="102" y="238"/>
                </a:cxn>
                <a:cxn ang="0">
                  <a:pos x="102" y="238"/>
                </a:cxn>
                <a:cxn ang="0">
                  <a:pos x="102" y="236"/>
                </a:cxn>
                <a:cxn ang="0">
                  <a:pos x="100" y="234"/>
                </a:cxn>
                <a:cxn ang="0">
                  <a:pos x="86" y="234"/>
                </a:cxn>
                <a:cxn ang="0">
                  <a:pos x="86" y="30"/>
                </a:cxn>
                <a:cxn ang="0">
                  <a:pos x="100" y="30"/>
                </a:cxn>
                <a:cxn ang="0">
                  <a:pos x="78" y="216"/>
                </a:cxn>
                <a:cxn ang="0">
                  <a:pos x="78" y="216"/>
                </a:cxn>
                <a:cxn ang="0">
                  <a:pos x="78" y="220"/>
                </a:cxn>
                <a:cxn ang="0">
                  <a:pos x="76" y="222"/>
                </a:cxn>
                <a:cxn ang="0">
                  <a:pos x="72" y="224"/>
                </a:cxn>
                <a:cxn ang="0">
                  <a:pos x="70" y="226"/>
                </a:cxn>
                <a:cxn ang="0">
                  <a:pos x="68" y="226"/>
                </a:cxn>
                <a:cxn ang="0">
                  <a:pos x="68" y="226"/>
                </a:cxn>
                <a:cxn ang="0">
                  <a:pos x="64" y="224"/>
                </a:cxn>
                <a:cxn ang="0">
                  <a:pos x="60" y="222"/>
                </a:cxn>
                <a:cxn ang="0">
                  <a:pos x="58" y="220"/>
                </a:cxn>
                <a:cxn ang="0">
                  <a:pos x="58" y="216"/>
                </a:cxn>
                <a:cxn ang="0">
                  <a:pos x="58" y="52"/>
                </a:cxn>
                <a:cxn ang="0">
                  <a:pos x="58" y="52"/>
                </a:cxn>
                <a:cxn ang="0">
                  <a:pos x="58" y="48"/>
                </a:cxn>
                <a:cxn ang="0">
                  <a:pos x="60" y="44"/>
                </a:cxn>
                <a:cxn ang="0">
                  <a:pos x="64" y="42"/>
                </a:cxn>
                <a:cxn ang="0">
                  <a:pos x="68" y="42"/>
                </a:cxn>
                <a:cxn ang="0">
                  <a:pos x="70" y="42"/>
                </a:cxn>
                <a:cxn ang="0">
                  <a:pos x="70" y="42"/>
                </a:cxn>
                <a:cxn ang="0">
                  <a:pos x="72" y="42"/>
                </a:cxn>
                <a:cxn ang="0">
                  <a:pos x="76" y="44"/>
                </a:cxn>
                <a:cxn ang="0">
                  <a:pos x="78" y="48"/>
                </a:cxn>
                <a:cxn ang="0">
                  <a:pos x="78" y="52"/>
                </a:cxn>
                <a:cxn ang="0">
                  <a:pos x="78" y="216"/>
                </a:cxn>
              </a:cxnLst>
              <a:rect l="0" t="0" r="r" b="b"/>
              <a:pathLst>
                <a:path w="102" h="266">
                  <a:moveTo>
                    <a:pt x="100" y="30"/>
                  </a:moveTo>
                  <a:lnTo>
                    <a:pt x="100" y="30"/>
                  </a:lnTo>
                  <a:lnTo>
                    <a:pt x="102" y="30"/>
                  </a:lnTo>
                  <a:lnTo>
                    <a:pt x="102" y="28"/>
                  </a:lnTo>
                  <a:lnTo>
                    <a:pt x="102" y="2"/>
                  </a:lnTo>
                  <a:lnTo>
                    <a:pt x="102" y="2"/>
                  </a:lnTo>
                  <a:lnTo>
                    <a:pt x="102" y="0"/>
                  </a:lnTo>
                  <a:lnTo>
                    <a:pt x="100" y="0"/>
                  </a:lnTo>
                  <a:lnTo>
                    <a:pt x="4" y="0"/>
                  </a:lnTo>
                  <a:lnTo>
                    <a:pt x="4" y="0"/>
                  </a:lnTo>
                  <a:lnTo>
                    <a:pt x="2" y="0"/>
                  </a:lnTo>
                  <a:lnTo>
                    <a:pt x="0" y="2"/>
                  </a:lnTo>
                  <a:lnTo>
                    <a:pt x="0" y="28"/>
                  </a:lnTo>
                  <a:lnTo>
                    <a:pt x="0" y="28"/>
                  </a:lnTo>
                  <a:lnTo>
                    <a:pt x="2" y="30"/>
                  </a:lnTo>
                  <a:lnTo>
                    <a:pt x="4" y="30"/>
                  </a:lnTo>
                  <a:lnTo>
                    <a:pt x="16" y="30"/>
                  </a:lnTo>
                  <a:lnTo>
                    <a:pt x="16" y="234"/>
                  </a:lnTo>
                  <a:lnTo>
                    <a:pt x="4" y="234"/>
                  </a:lnTo>
                  <a:lnTo>
                    <a:pt x="4" y="234"/>
                  </a:lnTo>
                  <a:lnTo>
                    <a:pt x="2" y="236"/>
                  </a:lnTo>
                  <a:lnTo>
                    <a:pt x="0" y="238"/>
                  </a:lnTo>
                  <a:lnTo>
                    <a:pt x="0" y="264"/>
                  </a:lnTo>
                  <a:lnTo>
                    <a:pt x="0" y="264"/>
                  </a:lnTo>
                  <a:lnTo>
                    <a:pt x="2" y="266"/>
                  </a:lnTo>
                  <a:lnTo>
                    <a:pt x="4" y="266"/>
                  </a:lnTo>
                  <a:lnTo>
                    <a:pt x="100" y="266"/>
                  </a:lnTo>
                  <a:lnTo>
                    <a:pt x="100" y="266"/>
                  </a:lnTo>
                  <a:lnTo>
                    <a:pt x="102" y="266"/>
                  </a:lnTo>
                  <a:lnTo>
                    <a:pt x="102" y="264"/>
                  </a:lnTo>
                  <a:lnTo>
                    <a:pt x="102" y="238"/>
                  </a:lnTo>
                  <a:lnTo>
                    <a:pt x="102" y="238"/>
                  </a:lnTo>
                  <a:lnTo>
                    <a:pt x="102" y="236"/>
                  </a:lnTo>
                  <a:lnTo>
                    <a:pt x="100" y="234"/>
                  </a:lnTo>
                  <a:lnTo>
                    <a:pt x="86" y="234"/>
                  </a:lnTo>
                  <a:lnTo>
                    <a:pt x="86" y="30"/>
                  </a:lnTo>
                  <a:lnTo>
                    <a:pt x="100" y="30"/>
                  </a:lnTo>
                  <a:close/>
                  <a:moveTo>
                    <a:pt x="78" y="216"/>
                  </a:moveTo>
                  <a:lnTo>
                    <a:pt x="78" y="216"/>
                  </a:lnTo>
                  <a:lnTo>
                    <a:pt x="78" y="220"/>
                  </a:lnTo>
                  <a:lnTo>
                    <a:pt x="76" y="222"/>
                  </a:lnTo>
                  <a:lnTo>
                    <a:pt x="72" y="224"/>
                  </a:lnTo>
                  <a:lnTo>
                    <a:pt x="70" y="226"/>
                  </a:lnTo>
                  <a:lnTo>
                    <a:pt x="68" y="226"/>
                  </a:lnTo>
                  <a:lnTo>
                    <a:pt x="68" y="226"/>
                  </a:lnTo>
                  <a:lnTo>
                    <a:pt x="64" y="224"/>
                  </a:lnTo>
                  <a:lnTo>
                    <a:pt x="60" y="222"/>
                  </a:lnTo>
                  <a:lnTo>
                    <a:pt x="58" y="220"/>
                  </a:lnTo>
                  <a:lnTo>
                    <a:pt x="58" y="216"/>
                  </a:lnTo>
                  <a:lnTo>
                    <a:pt x="58" y="52"/>
                  </a:lnTo>
                  <a:lnTo>
                    <a:pt x="58" y="52"/>
                  </a:lnTo>
                  <a:lnTo>
                    <a:pt x="58" y="48"/>
                  </a:lnTo>
                  <a:lnTo>
                    <a:pt x="60" y="44"/>
                  </a:lnTo>
                  <a:lnTo>
                    <a:pt x="64" y="42"/>
                  </a:lnTo>
                  <a:lnTo>
                    <a:pt x="68" y="42"/>
                  </a:lnTo>
                  <a:lnTo>
                    <a:pt x="70" y="42"/>
                  </a:lnTo>
                  <a:lnTo>
                    <a:pt x="70" y="42"/>
                  </a:lnTo>
                  <a:lnTo>
                    <a:pt x="72" y="42"/>
                  </a:lnTo>
                  <a:lnTo>
                    <a:pt x="76" y="44"/>
                  </a:lnTo>
                  <a:lnTo>
                    <a:pt x="78" y="48"/>
                  </a:lnTo>
                  <a:lnTo>
                    <a:pt x="78" y="52"/>
                  </a:lnTo>
                  <a:lnTo>
                    <a:pt x="78"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47">
              <a:extLst>
                <a:ext uri="{FF2B5EF4-FFF2-40B4-BE49-F238E27FC236}">
                  <a16:creationId xmlns:a16="http://schemas.microsoft.com/office/drawing/2014/main" id="{7BBAD730-8A44-34FD-B3F7-685721B50841}"/>
                </a:ext>
              </a:extLst>
            </p:cNvPr>
            <p:cNvSpPr>
              <a:spLocks noEditPoints="1"/>
            </p:cNvSpPr>
            <p:nvPr/>
          </p:nvSpPr>
          <p:spPr bwMode="auto">
            <a:xfrm>
              <a:off x="12741175" y="2759545"/>
              <a:ext cx="158750" cy="422275"/>
            </a:xfrm>
            <a:custGeom>
              <a:avLst/>
              <a:gdLst/>
              <a:ahLst/>
              <a:cxnLst>
                <a:cxn ang="0">
                  <a:pos x="98" y="30"/>
                </a:cxn>
                <a:cxn ang="0">
                  <a:pos x="98" y="30"/>
                </a:cxn>
                <a:cxn ang="0">
                  <a:pos x="100" y="30"/>
                </a:cxn>
                <a:cxn ang="0">
                  <a:pos x="98" y="28"/>
                </a:cxn>
                <a:cxn ang="0">
                  <a:pos x="98" y="2"/>
                </a:cxn>
                <a:cxn ang="0">
                  <a:pos x="98" y="2"/>
                </a:cxn>
                <a:cxn ang="0">
                  <a:pos x="100" y="0"/>
                </a:cxn>
                <a:cxn ang="0">
                  <a:pos x="98" y="0"/>
                </a:cxn>
                <a:cxn ang="0">
                  <a:pos x="2" y="0"/>
                </a:cxn>
                <a:cxn ang="0">
                  <a:pos x="2" y="0"/>
                </a:cxn>
                <a:cxn ang="0">
                  <a:pos x="0" y="0"/>
                </a:cxn>
                <a:cxn ang="0">
                  <a:pos x="0" y="2"/>
                </a:cxn>
                <a:cxn ang="0">
                  <a:pos x="0" y="28"/>
                </a:cxn>
                <a:cxn ang="0">
                  <a:pos x="0" y="28"/>
                </a:cxn>
                <a:cxn ang="0">
                  <a:pos x="0" y="30"/>
                </a:cxn>
                <a:cxn ang="0">
                  <a:pos x="2" y="30"/>
                </a:cxn>
                <a:cxn ang="0">
                  <a:pos x="12" y="30"/>
                </a:cxn>
                <a:cxn ang="0">
                  <a:pos x="12" y="234"/>
                </a:cxn>
                <a:cxn ang="0">
                  <a:pos x="2" y="234"/>
                </a:cxn>
                <a:cxn ang="0">
                  <a:pos x="2" y="234"/>
                </a:cxn>
                <a:cxn ang="0">
                  <a:pos x="0" y="236"/>
                </a:cxn>
                <a:cxn ang="0">
                  <a:pos x="0" y="238"/>
                </a:cxn>
                <a:cxn ang="0">
                  <a:pos x="0" y="264"/>
                </a:cxn>
                <a:cxn ang="0">
                  <a:pos x="0" y="264"/>
                </a:cxn>
                <a:cxn ang="0">
                  <a:pos x="0" y="266"/>
                </a:cxn>
                <a:cxn ang="0">
                  <a:pos x="2" y="266"/>
                </a:cxn>
                <a:cxn ang="0">
                  <a:pos x="98" y="266"/>
                </a:cxn>
                <a:cxn ang="0">
                  <a:pos x="98" y="266"/>
                </a:cxn>
                <a:cxn ang="0">
                  <a:pos x="100" y="266"/>
                </a:cxn>
                <a:cxn ang="0">
                  <a:pos x="98" y="264"/>
                </a:cxn>
                <a:cxn ang="0">
                  <a:pos x="98" y="238"/>
                </a:cxn>
                <a:cxn ang="0">
                  <a:pos x="98" y="238"/>
                </a:cxn>
                <a:cxn ang="0">
                  <a:pos x="100" y="236"/>
                </a:cxn>
                <a:cxn ang="0">
                  <a:pos x="98" y="234"/>
                </a:cxn>
                <a:cxn ang="0">
                  <a:pos x="84" y="234"/>
                </a:cxn>
                <a:cxn ang="0">
                  <a:pos x="84" y="30"/>
                </a:cxn>
                <a:cxn ang="0">
                  <a:pos x="98" y="30"/>
                </a:cxn>
                <a:cxn ang="0">
                  <a:pos x="78" y="216"/>
                </a:cxn>
                <a:cxn ang="0">
                  <a:pos x="78" y="216"/>
                </a:cxn>
                <a:cxn ang="0">
                  <a:pos x="78" y="220"/>
                </a:cxn>
                <a:cxn ang="0">
                  <a:pos x="76" y="222"/>
                </a:cxn>
                <a:cxn ang="0">
                  <a:pos x="74" y="224"/>
                </a:cxn>
                <a:cxn ang="0">
                  <a:pos x="70" y="226"/>
                </a:cxn>
                <a:cxn ang="0">
                  <a:pos x="68" y="226"/>
                </a:cxn>
                <a:cxn ang="0">
                  <a:pos x="68" y="226"/>
                </a:cxn>
                <a:cxn ang="0">
                  <a:pos x="64" y="224"/>
                </a:cxn>
                <a:cxn ang="0">
                  <a:pos x="60" y="222"/>
                </a:cxn>
                <a:cxn ang="0">
                  <a:pos x="58" y="220"/>
                </a:cxn>
                <a:cxn ang="0">
                  <a:pos x="58" y="216"/>
                </a:cxn>
                <a:cxn ang="0">
                  <a:pos x="58" y="52"/>
                </a:cxn>
                <a:cxn ang="0">
                  <a:pos x="58" y="52"/>
                </a:cxn>
                <a:cxn ang="0">
                  <a:pos x="58" y="48"/>
                </a:cxn>
                <a:cxn ang="0">
                  <a:pos x="60" y="44"/>
                </a:cxn>
                <a:cxn ang="0">
                  <a:pos x="64" y="42"/>
                </a:cxn>
                <a:cxn ang="0">
                  <a:pos x="68" y="42"/>
                </a:cxn>
                <a:cxn ang="0">
                  <a:pos x="70" y="42"/>
                </a:cxn>
                <a:cxn ang="0">
                  <a:pos x="70" y="42"/>
                </a:cxn>
                <a:cxn ang="0">
                  <a:pos x="74" y="42"/>
                </a:cxn>
                <a:cxn ang="0">
                  <a:pos x="76" y="44"/>
                </a:cxn>
                <a:cxn ang="0">
                  <a:pos x="78" y="48"/>
                </a:cxn>
                <a:cxn ang="0">
                  <a:pos x="78" y="52"/>
                </a:cxn>
                <a:cxn ang="0">
                  <a:pos x="78" y="216"/>
                </a:cxn>
              </a:cxnLst>
              <a:rect l="0" t="0" r="r" b="b"/>
              <a:pathLst>
                <a:path w="100" h="266">
                  <a:moveTo>
                    <a:pt x="98" y="30"/>
                  </a:moveTo>
                  <a:lnTo>
                    <a:pt x="98" y="30"/>
                  </a:lnTo>
                  <a:lnTo>
                    <a:pt x="100" y="30"/>
                  </a:lnTo>
                  <a:lnTo>
                    <a:pt x="98" y="28"/>
                  </a:lnTo>
                  <a:lnTo>
                    <a:pt x="98" y="2"/>
                  </a:lnTo>
                  <a:lnTo>
                    <a:pt x="98" y="2"/>
                  </a:lnTo>
                  <a:lnTo>
                    <a:pt x="100" y="0"/>
                  </a:lnTo>
                  <a:lnTo>
                    <a:pt x="98" y="0"/>
                  </a:lnTo>
                  <a:lnTo>
                    <a:pt x="2" y="0"/>
                  </a:lnTo>
                  <a:lnTo>
                    <a:pt x="2" y="0"/>
                  </a:lnTo>
                  <a:lnTo>
                    <a:pt x="0" y="0"/>
                  </a:lnTo>
                  <a:lnTo>
                    <a:pt x="0" y="2"/>
                  </a:lnTo>
                  <a:lnTo>
                    <a:pt x="0" y="28"/>
                  </a:lnTo>
                  <a:lnTo>
                    <a:pt x="0" y="28"/>
                  </a:lnTo>
                  <a:lnTo>
                    <a:pt x="0" y="30"/>
                  </a:lnTo>
                  <a:lnTo>
                    <a:pt x="2" y="30"/>
                  </a:lnTo>
                  <a:lnTo>
                    <a:pt x="12" y="30"/>
                  </a:lnTo>
                  <a:lnTo>
                    <a:pt x="12" y="234"/>
                  </a:lnTo>
                  <a:lnTo>
                    <a:pt x="2" y="234"/>
                  </a:lnTo>
                  <a:lnTo>
                    <a:pt x="2" y="234"/>
                  </a:lnTo>
                  <a:lnTo>
                    <a:pt x="0" y="236"/>
                  </a:lnTo>
                  <a:lnTo>
                    <a:pt x="0" y="238"/>
                  </a:lnTo>
                  <a:lnTo>
                    <a:pt x="0" y="264"/>
                  </a:lnTo>
                  <a:lnTo>
                    <a:pt x="0" y="264"/>
                  </a:lnTo>
                  <a:lnTo>
                    <a:pt x="0" y="266"/>
                  </a:lnTo>
                  <a:lnTo>
                    <a:pt x="2" y="266"/>
                  </a:lnTo>
                  <a:lnTo>
                    <a:pt x="98" y="266"/>
                  </a:lnTo>
                  <a:lnTo>
                    <a:pt x="98" y="266"/>
                  </a:lnTo>
                  <a:lnTo>
                    <a:pt x="100" y="266"/>
                  </a:lnTo>
                  <a:lnTo>
                    <a:pt x="98" y="264"/>
                  </a:lnTo>
                  <a:lnTo>
                    <a:pt x="98" y="238"/>
                  </a:lnTo>
                  <a:lnTo>
                    <a:pt x="98" y="238"/>
                  </a:lnTo>
                  <a:lnTo>
                    <a:pt x="100" y="236"/>
                  </a:lnTo>
                  <a:lnTo>
                    <a:pt x="98" y="234"/>
                  </a:lnTo>
                  <a:lnTo>
                    <a:pt x="84" y="234"/>
                  </a:lnTo>
                  <a:lnTo>
                    <a:pt x="84" y="30"/>
                  </a:lnTo>
                  <a:lnTo>
                    <a:pt x="98" y="30"/>
                  </a:lnTo>
                  <a:close/>
                  <a:moveTo>
                    <a:pt x="78" y="216"/>
                  </a:moveTo>
                  <a:lnTo>
                    <a:pt x="78" y="216"/>
                  </a:lnTo>
                  <a:lnTo>
                    <a:pt x="78" y="220"/>
                  </a:lnTo>
                  <a:lnTo>
                    <a:pt x="76" y="222"/>
                  </a:lnTo>
                  <a:lnTo>
                    <a:pt x="74" y="224"/>
                  </a:lnTo>
                  <a:lnTo>
                    <a:pt x="70" y="226"/>
                  </a:lnTo>
                  <a:lnTo>
                    <a:pt x="68" y="226"/>
                  </a:lnTo>
                  <a:lnTo>
                    <a:pt x="68" y="226"/>
                  </a:lnTo>
                  <a:lnTo>
                    <a:pt x="64" y="224"/>
                  </a:lnTo>
                  <a:lnTo>
                    <a:pt x="60" y="222"/>
                  </a:lnTo>
                  <a:lnTo>
                    <a:pt x="58" y="220"/>
                  </a:lnTo>
                  <a:lnTo>
                    <a:pt x="58" y="216"/>
                  </a:lnTo>
                  <a:lnTo>
                    <a:pt x="58" y="52"/>
                  </a:lnTo>
                  <a:lnTo>
                    <a:pt x="58" y="52"/>
                  </a:lnTo>
                  <a:lnTo>
                    <a:pt x="58" y="48"/>
                  </a:lnTo>
                  <a:lnTo>
                    <a:pt x="60" y="44"/>
                  </a:lnTo>
                  <a:lnTo>
                    <a:pt x="64" y="42"/>
                  </a:lnTo>
                  <a:lnTo>
                    <a:pt x="68" y="42"/>
                  </a:lnTo>
                  <a:lnTo>
                    <a:pt x="70" y="42"/>
                  </a:lnTo>
                  <a:lnTo>
                    <a:pt x="70" y="42"/>
                  </a:lnTo>
                  <a:lnTo>
                    <a:pt x="74" y="42"/>
                  </a:lnTo>
                  <a:lnTo>
                    <a:pt x="76" y="44"/>
                  </a:lnTo>
                  <a:lnTo>
                    <a:pt x="78" y="48"/>
                  </a:lnTo>
                  <a:lnTo>
                    <a:pt x="78" y="52"/>
                  </a:lnTo>
                  <a:lnTo>
                    <a:pt x="78"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48">
              <a:extLst>
                <a:ext uri="{FF2B5EF4-FFF2-40B4-BE49-F238E27FC236}">
                  <a16:creationId xmlns:a16="http://schemas.microsoft.com/office/drawing/2014/main" id="{04C276C0-FD0C-92AD-B303-A680D8B09DC0}"/>
                </a:ext>
              </a:extLst>
            </p:cNvPr>
            <p:cNvSpPr>
              <a:spLocks noEditPoints="1"/>
            </p:cNvSpPr>
            <p:nvPr/>
          </p:nvSpPr>
          <p:spPr bwMode="auto">
            <a:xfrm>
              <a:off x="12410975" y="2759545"/>
              <a:ext cx="168275" cy="422275"/>
            </a:xfrm>
            <a:custGeom>
              <a:avLst/>
              <a:gdLst/>
              <a:ahLst/>
              <a:cxnLst>
                <a:cxn ang="0">
                  <a:pos x="102" y="30"/>
                </a:cxn>
                <a:cxn ang="0">
                  <a:pos x="102" y="30"/>
                </a:cxn>
                <a:cxn ang="0">
                  <a:pos x="106" y="30"/>
                </a:cxn>
                <a:cxn ang="0">
                  <a:pos x="106" y="28"/>
                </a:cxn>
                <a:cxn ang="0">
                  <a:pos x="106" y="2"/>
                </a:cxn>
                <a:cxn ang="0">
                  <a:pos x="106" y="2"/>
                </a:cxn>
                <a:cxn ang="0">
                  <a:pos x="106" y="0"/>
                </a:cxn>
                <a:cxn ang="0">
                  <a:pos x="102" y="0"/>
                </a:cxn>
                <a:cxn ang="0">
                  <a:pos x="6" y="0"/>
                </a:cxn>
                <a:cxn ang="0">
                  <a:pos x="6" y="0"/>
                </a:cxn>
                <a:cxn ang="0">
                  <a:pos x="2" y="0"/>
                </a:cxn>
                <a:cxn ang="0">
                  <a:pos x="0" y="2"/>
                </a:cxn>
                <a:cxn ang="0">
                  <a:pos x="0" y="28"/>
                </a:cxn>
                <a:cxn ang="0">
                  <a:pos x="0" y="28"/>
                </a:cxn>
                <a:cxn ang="0">
                  <a:pos x="2" y="30"/>
                </a:cxn>
                <a:cxn ang="0">
                  <a:pos x="6" y="30"/>
                </a:cxn>
                <a:cxn ang="0">
                  <a:pos x="20" y="30"/>
                </a:cxn>
                <a:cxn ang="0">
                  <a:pos x="20" y="234"/>
                </a:cxn>
                <a:cxn ang="0">
                  <a:pos x="6" y="234"/>
                </a:cxn>
                <a:cxn ang="0">
                  <a:pos x="6" y="234"/>
                </a:cxn>
                <a:cxn ang="0">
                  <a:pos x="2" y="236"/>
                </a:cxn>
                <a:cxn ang="0">
                  <a:pos x="0" y="238"/>
                </a:cxn>
                <a:cxn ang="0">
                  <a:pos x="0" y="264"/>
                </a:cxn>
                <a:cxn ang="0">
                  <a:pos x="0" y="264"/>
                </a:cxn>
                <a:cxn ang="0">
                  <a:pos x="2" y="266"/>
                </a:cxn>
                <a:cxn ang="0">
                  <a:pos x="6" y="266"/>
                </a:cxn>
                <a:cxn ang="0">
                  <a:pos x="102" y="266"/>
                </a:cxn>
                <a:cxn ang="0">
                  <a:pos x="102" y="266"/>
                </a:cxn>
                <a:cxn ang="0">
                  <a:pos x="106" y="266"/>
                </a:cxn>
                <a:cxn ang="0">
                  <a:pos x="106" y="264"/>
                </a:cxn>
                <a:cxn ang="0">
                  <a:pos x="106" y="238"/>
                </a:cxn>
                <a:cxn ang="0">
                  <a:pos x="106" y="238"/>
                </a:cxn>
                <a:cxn ang="0">
                  <a:pos x="106" y="236"/>
                </a:cxn>
                <a:cxn ang="0">
                  <a:pos x="102" y="234"/>
                </a:cxn>
                <a:cxn ang="0">
                  <a:pos x="90" y="234"/>
                </a:cxn>
                <a:cxn ang="0">
                  <a:pos x="90" y="30"/>
                </a:cxn>
                <a:cxn ang="0">
                  <a:pos x="102" y="30"/>
                </a:cxn>
                <a:cxn ang="0">
                  <a:pos x="82" y="216"/>
                </a:cxn>
                <a:cxn ang="0">
                  <a:pos x="82" y="216"/>
                </a:cxn>
                <a:cxn ang="0">
                  <a:pos x="82" y="220"/>
                </a:cxn>
                <a:cxn ang="0">
                  <a:pos x="80" y="222"/>
                </a:cxn>
                <a:cxn ang="0">
                  <a:pos x="76" y="224"/>
                </a:cxn>
                <a:cxn ang="0">
                  <a:pos x="74" y="226"/>
                </a:cxn>
                <a:cxn ang="0">
                  <a:pos x="72" y="226"/>
                </a:cxn>
                <a:cxn ang="0">
                  <a:pos x="72" y="226"/>
                </a:cxn>
                <a:cxn ang="0">
                  <a:pos x="68" y="224"/>
                </a:cxn>
                <a:cxn ang="0">
                  <a:pos x="64" y="222"/>
                </a:cxn>
                <a:cxn ang="0">
                  <a:pos x="62" y="220"/>
                </a:cxn>
                <a:cxn ang="0">
                  <a:pos x="62" y="216"/>
                </a:cxn>
                <a:cxn ang="0">
                  <a:pos x="62" y="52"/>
                </a:cxn>
                <a:cxn ang="0">
                  <a:pos x="62" y="52"/>
                </a:cxn>
                <a:cxn ang="0">
                  <a:pos x="62" y="48"/>
                </a:cxn>
                <a:cxn ang="0">
                  <a:pos x="64" y="44"/>
                </a:cxn>
                <a:cxn ang="0">
                  <a:pos x="68" y="42"/>
                </a:cxn>
                <a:cxn ang="0">
                  <a:pos x="72" y="42"/>
                </a:cxn>
                <a:cxn ang="0">
                  <a:pos x="74" y="42"/>
                </a:cxn>
                <a:cxn ang="0">
                  <a:pos x="74" y="42"/>
                </a:cxn>
                <a:cxn ang="0">
                  <a:pos x="76" y="42"/>
                </a:cxn>
                <a:cxn ang="0">
                  <a:pos x="80" y="44"/>
                </a:cxn>
                <a:cxn ang="0">
                  <a:pos x="82" y="48"/>
                </a:cxn>
                <a:cxn ang="0">
                  <a:pos x="82" y="52"/>
                </a:cxn>
                <a:cxn ang="0">
                  <a:pos x="82" y="216"/>
                </a:cxn>
              </a:cxnLst>
              <a:rect l="0" t="0" r="r" b="b"/>
              <a:pathLst>
                <a:path w="106" h="266">
                  <a:moveTo>
                    <a:pt x="102" y="30"/>
                  </a:moveTo>
                  <a:lnTo>
                    <a:pt x="102" y="30"/>
                  </a:lnTo>
                  <a:lnTo>
                    <a:pt x="106" y="30"/>
                  </a:lnTo>
                  <a:lnTo>
                    <a:pt x="106" y="28"/>
                  </a:lnTo>
                  <a:lnTo>
                    <a:pt x="106" y="2"/>
                  </a:lnTo>
                  <a:lnTo>
                    <a:pt x="106" y="2"/>
                  </a:lnTo>
                  <a:lnTo>
                    <a:pt x="106" y="0"/>
                  </a:lnTo>
                  <a:lnTo>
                    <a:pt x="102" y="0"/>
                  </a:lnTo>
                  <a:lnTo>
                    <a:pt x="6" y="0"/>
                  </a:lnTo>
                  <a:lnTo>
                    <a:pt x="6" y="0"/>
                  </a:lnTo>
                  <a:lnTo>
                    <a:pt x="2" y="0"/>
                  </a:lnTo>
                  <a:lnTo>
                    <a:pt x="0" y="2"/>
                  </a:lnTo>
                  <a:lnTo>
                    <a:pt x="0" y="28"/>
                  </a:lnTo>
                  <a:lnTo>
                    <a:pt x="0" y="28"/>
                  </a:lnTo>
                  <a:lnTo>
                    <a:pt x="2" y="30"/>
                  </a:lnTo>
                  <a:lnTo>
                    <a:pt x="6" y="30"/>
                  </a:lnTo>
                  <a:lnTo>
                    <a:pt x="20" y="30"/>
                  </a:lnTo>
                  <a:lnTo>
                    <a:pt x="20" y="234"/>
                  </a:lnTo>
                  <a:lnTo>
                    <a:pt x="6" y="234"/>
                  </a:lnTo>
                  <a:lnTo>
                    <a:pt x="6" y="234"/>
                  </a:lnTo>
                  <a:lnTo>
                    <a:pt x="2" y="236"/>
                  </a:lnTo>
                  <a:lnTo>
                    <a:pt x="0" y="238"/>
                  </a:lnTo>
                  <a:lnTo>
                    <a:pt x="0" y="264"/>
                  </a:lnTo>
                  <a:lnTo>
                    <a:pt x="0" y="264"/>
                  </a:lnTo>
                  <a:lnTo>
                    <a:pt x="2" y="266"/>
                  </a:lnTo>
                  <a:lnTo>
                    <a:pt x="6" y="266"/>
                  </a:lnTo>
                  <a:lnTo>
                    <a:pt x="102" y="266"/>
                  </a:lnTo>
                  <a:lnTo>
                    <a:pt x="102" y="266"/>
                  </a:lnTo>
                  <a:lnTo>
                    <a:pt x="106" y="266"/>
                  </a:lnTo>
                  <a:lnTo>
                    <a:pt x="106" y="264"/>
                  </a:lnTo>
                  <a:lnTo>
                    <a:pt x="106" y="238"/>
                  </a:lnTo>
                  <a:lnTo>
                    <a:pt x="106" y="238"/>
                  </a:lnTo>
                  <a:lnTo>
                    <a:pt x="106" y="236"/>
                  </a:lnTo>
                  <a:lnTo>
                    <a:pt x="102" y="234"/>
                  </a:lnTo>
                  <a:lnTo>
                    <a:pt x="90" y="234"/>
                  </a:lnTo>
                  <a:lnTo>
                    <a:pt x="90" y="30"/>
                  </a:lnTo>
                  <a:lnTo>
                    <a:pt x="102" y="30"/>
                  </a:lnTo>
                  <a:close/>
                  <a:moveTo>
                    <a:pt x="82" y="216"/>
                  </a:moveTo>
                  <a:lnTo>
                    <a:pt x="82" y="216"/>
                  </a:lnTo>
                  <a:lnTo>
                    <a:pt x="82" y="220"/>
                  </a:lnTo>
                  <a:lnTo>
                    <a:pt x="80" y="222"/>
                  </a:lnTo>
                  <a:lnTo>
                    <a:pt x="76" y="224"/>
                  </a:lnTo>
                  <a:lnTo>
                    <a:pt x="74" y="226"/>
                  </a:lnTo>
                  <a:lnTo>
                    <a:pt x="72" y="226"/>
                  </a:lnTo>
                  <a:lnTo>
                    <a:pt x="72" y="226"/>
                  </a:lnTo>
                  <a:lnTo>
                    <a:pt x="68" y="224"/>
                  </a:lnTo>
                  <a:lnTo>
                    <a:pt x="64" y="222"/>
                  </a:lnTo>
                  <a:lnTo>
                    <a:pt x="62" y="220"/>
                  </a:lnTo>
                  <a:lnTo>
                    <a:pt x="62" y="216"/>
                  </a:lnTo>
                  <a:lnTo>
                    <a:pt x="62" y="52"/>
                  </a:lnTo>
                  <a:lnTo>
                    <a:pt x="62" y="52"/>
                  </a:lnTo>
                  <a:lnTo>
                    <a:pt x="62" y="48"/>
                  </a:lnTo>
                  <a:lnTo>
                    <a:pt x="64" y="44"/>
                  </a:lnTo>
                  <a:lnTo>
                    <a:pt x="68" y="42"/>
                  </a:lnTo>
                  <a:lnTo>
                    <a:pt x="72" y="42"/>
                  </a:lnTo>
                  <a:lnTo>
                    <a:pt x="74" y="42"/>
                  </a:lnTo>
                  <a:lnTo>
                    <a:pt x="74" y="42"/>
                  </a:lnTo>
                  <a:lnTo>
                    <a:pt x="76" y="42"/>
                  </a:lnTo>
                  <a:lnTo>
                    <a:pt x="80" y="44"/>
                  </a:lnTo>
                  <a:lnTo>
                    <a:pt x="82" y="48"/>
                  </a:lnTo>
                  <a:lnTo>
                    <a:pt x="82" y="52"/>
                  </a:lnTo>
                  <a:lnTo>
                    <a:pt x="82"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49">
              <a:extLst>
                <a:ext uri="{FF2B5EF4-FFF2-40B4-BE49-F238E27FC236}">
                  <a16:creationId xmlns:a16="http://schemas.microsoft.com/office/drawing/2014/main" id="{A424930E-8F4A-15B6-3A8B-0ABD87618861}"/>
                </a:ext>
              </a:extLst>
            </p:cNvPr>
            <p:cNvSpPr>
              <a:spLocks/>
            </p:cNvSpPr>
            <p:nvPr/>
          </p:nvSpPr>
          <p:spPr bwMode="auto">
            <a:xfrm>
              <a:off x="12445900" y="2603970"/>
              <a:ext cx="104775" cy="101600"/>
            </a:xfrm>
            <a:custGeom>
              <a:avLst/>
              <a:gdLst/>
              <a:ahLst/>
              <a:cxnLst>
                <a:cxn ang="0">
                  <a:pos x="66" y="32"/>
                </a:cxn>
                <a:cxn ang="0">
                  <a:pos x="66" y="32"/>
                </a:cxn>
                <a:cxn ang="0">
                  <a:pos x="64" y="38"/>
                </a:cxn>
                <a:cxn ang="0">
                  <a:pos x="64" y="44"/>
                </a:cxn>
                <a:cxn ang="0">
                  <a:pos x="60" y="50"/>
                </a:cxn>
                <a:cxn ang="0">
                  <a:pos x="56" y="54"/>
                </a:cxn>
                <a:cxn ang="0">
                  <a:pos x="52" y="58"/>
                </a:cxn>
                <a:cxn ang="0">
                  <a:pos x="46" y="62"/>
                </a:cxn>
                <a:cxn ang="0">
                  <a:pos x="40" y="64"/>
                </a:cxn>
                <a:cxn ang="0">
                  <a:pos x="34" y="64"/>
                </a:cxn>
                <a:cxn ang="0">
                  <a:pos x="34" y="64"/>
                </a:cxn>
                <a:cxn ang="0">
                  <a:pos x="26" y="64"/>
                </a:cxn>
                <a:cxn ang="0">
                  <a:pos x="20" y="62"/>
                </a:cxn>
                <a:cxn ang="0">
                  <a:pos x="16" y="58"/>
                </a:cxn>
                <a:cxn ang="0">
                  <a:pos x="10" y="54"/>
                </a:cxn>
                <a:cxn ang="0">
                  <a:pos x="6" y="50"/>
                </a:cxn>
                <a:cxn ang="0">
                  <a:pos x="4" y="44"/>
                </a:cxn>
                <a:cxn ang="0">
                  <a:pos x="2" y="38"/>
                </a:cxn>
                <a:cxn ang="0">
                  <a:pos x="0" y="32"/>
                </a:cxn>
                <a:cxn ang="0">
                  <a:pos x="0" y="32"/>
                </a:cxn>
                <a:cxn ang="0">
                  <a:pos x="2" y="26"/>
                </a:cxn>
                <a:cxn ang="0">
                  <a:pos x="4" y="20"/>
                </a:cxn>
                <a:cxn ang="0">
                  <a:pos x="6" y="14"/>
                </a:cxn>
                <a:cxn ang="0">
                  <a:pos x="10" y="8"/>
                </a:cxn>
                <a:cxn ang="0">
                  <a:pos x="16" y="4"/>
                </a:cxn>
                <a:cxn ang="0">
                  <a:pos x="20" y="2"/>
                </a:cxn>
                <a:cxn ang="0">
                  <a:pos x="26" y="0"/>
                </a:cxn>
                <a:cxn ang="0">
                  <a:pos x="34" y="0"/>
                </a:cxn>
                <a:cxn ang="0">
                  <a:pos x="34" y="0"/>
                </a:cxn>
                <a:cxn ang="0">
                  <a:pos x="40" y="0"/>
                </a:cxn>
                <a:cxn ang="0">
                  <a:pos x="46" y="2"/>
                </a:cxn>
                <a:cxn ang="0">
                  <a:pos x="52" y="4"/>
                </a:cxn>
                <a:cxn ang="0">
                  <a:pos x="56" y="8"/>
                </a:cxn>
                <a:cxn ang="0">
                  <a:pos x="60" y="14"/>
                </a:cxn>
                <a:cxn ang="0">
                  <a:pos x="64" y="20"/>
                </a:cxn>
                <a:cxn ang="0">
                  <a:pos x="64" y="26"/>
                </a:cxn>
                <a:cxn ang="0">
                  <a:pos x="66" y="32"/>
                </a:cxn>
                <a:cxn ang="0">
                  <a:pos x="66" y="32"/>
                </a:cxn>
              </a:cxnLst>
              <a:rect l="0" t="0" r="r" b="b"/>
              <a:pathLst>
                <a:path w="66" h="64">
                  <a:moveTo>
                    <a:pt x="66" y="32"/>
                  </a:moveTo>
                  <a:lnTo>
                    <a:pt x="66" y="32"/>
                  </a:lnTo>
                  <a:lnTo>
                    <a:pt x="64" y="38"/>
                  </a:lnTo>
                  <a:lnTo>
                    <a:pt x="64" y="44"/>
                  </a:lnTo>
                  <a:lnTo>
                    <a:pt x="60" y="50"/>
                  </a:lnTo>
                  <a:lnTo>
                    <a:pt x="56" y="54"/>
                  </a:lnTo>
                  <a:lnTo>
                    <a:pt x="52" y="58"/>
                  </a:lnTo>
                  <a:lnTo>
                    <a:pt x="46" y="62"/>
                  </a:lnTo>
                  <a:lnTo>
                    <a:pt x="40" y="64"/>
                  </a:lnTo>
                  <a:lnTo>
                    <a:pt x="34" y="64"/>
                  </a:lnTo>
                  <a:lnTo>
                    <a:pt x="34" y="64"/>
                  </a:lnTo>
                  <a:lnTo>
                    <a:pt x="26" y="64"/>
                  </a:lnTo>
                  <a:lnTo>
                    <a:pt x="20" y="62"/>
                  </a:lnTo>
                  <a:lnTo>
                    <a:pt x="16" y="58"/>
                  </a:lnTo>
                  <a:lnTo>
                    <a:pt x="10" y="54"/>
                  </a:lnTo>
                  <a:lnTo>
                    <a:pt x="6" y="50"/>
                  </a:lnTo>
                  <a:lnTo>
                    <a:pt x="4" y="44"/>
                  </a:lnTo>
                  <a:lnTo>
                    <a:pt x="2" y="38"/>
                  </a:lnTo>
                  <a:lnTo>
                    <a:pt x="0" y="32"/>
                  </a:lnTo>
                  <a:lnTo>
                    <a:pt x="0" y="32"/>
                  </a:lnTo>
                  <a:lnTo>
                    <a:pt x="2" y="26"/>
                  </a:lnTo>
                  <a:lnTo>
                    <a:pt x="4" y="20"/>
                  </a:lnTo>
                  <a:lnTo>
                    <a:pt x="6" y="14"/>
                  </a:lnTo>
                  <a:lnTo>
                    <a:pt x="10" y="8"/>
                  </a:lnTo>
                  <a:lnTo>
                    <a:pt x="16" y="4"/>
                  </a:lnTo>
                  <a:lnTo>
                    <a:pt x="20" y="2"/>
                  </a:lnTo>
                  <a:lnTo>
                    <a:pt x="26" y="0"/>
                  </a:lnTo>
                  <a:lnTo>
                    <a:pt x="34" y="0"/>
                  </a:lnTo>
                  <a:lnTo>
                    <a:pt x="34" y="0"/>
                  </a:lnTo>
                  <a:lnTo>
                    <a:pt x="40" y="0"/>
                  </a:lnTo>
                  <a:lnTo>
                    <a:pt x="46" y="2"/>
                  </a:lnTo>
                  <a:lnTo>
                    <a:pt x="52" y="4"/>
                  </a:lnTo>
                  <a:lnTo>
                    <a:pt x="56" y="8"/>
                  </a:lnTo>
                  <a:lnTo>
                    <a:pt x="60" y="14"/>
                  </a:lnTo>
                  <a:lnTo>
                    <a:pt x="64" y="20"/>
                  </a:lnTo>
                  <a:lnTo>
                    <a:pt x="64" y="26"/>
                  </a:lnTo>
                  <a:lnTo>
                    <a:pt x="66" y="32"/>
                  </a:lnTo>
                  <a:lnTo>
                    <a:pt x="6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5" name="Rettangolo 84">
            <a:extLst>
              <a:ext uri="{FF2B5EF4-FFF2-40B4-BE49-F238E27FC236}">
                <a16:creationId xmlns:a16="http://schemas.microsoft.com/office/drawing/2014/main" id="{FE7E98DC-DDDD-53C4-E332-5B8FDA2F956A}"/>
              </a:ext>
            </a:extLst>
          </p:cNvPr>
          <p:cNvSpPr/>
          <p:nvPr/>
        </p:nvSpPr>
        <p:spPr>
          <a:xfrm>
            <a:off x="8769806" y="1618362"/>
            <a:ext cx="1280002" cy="126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i="1">
                <a:solidFill>
                  <a:srgbClr val="00338D"/>
                </a:solidFill>
                <a:cs typeface="Segoe UI" panose="020B0502040204020203" pitchFamily="34" charset="0"/>
              </a:rPr>
              <a:t>DGT Nord Ovest</a:t>
            </a:r>
          </a:p>
        </p:txBody>
      </p:sp>
      <p:sp>
        <p:nvSpPr>
          <p:cNvPr id="86" name="Ovale 85">
            <a:extLst>
              <a:ext uri="{FF2B5EF4-FFF2-40B4-BE49-F238E27FC236}">
                <a16:creationId xmlns:a16="http://schemas.microsoft.com/office/drawing/2014/main" id="{D55FE351-2299-B02E-2212-E701B0E14680}"/>
              </a:ext>
            </a:extLst>
          </p:cNvPr>
          <p:cNvSpPr/>
          <p:nvPr/>
        </p:nvSpPr>
        <p:spPr>
          <a:xfrm>
            <a:off x="9694314" y="1964687"/>
            <a:ext cx="1352367" cy="13523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7" name="Rettangolo 86">
            <a:extLst>
              <a:ext uri="{FF2B5EF4-FFF2-40B4-BE49-F238E27FC236}">
                <a16:creationId xmlns:a16="http://schemas.microsoft.com/office/drawing/2014/main" id="{17D2EDA2-B073-968E-CA87-B30C748FE915}"/>
              </a:ext>
            </a:extLst>
          </p:cNvPr>
          <p:cNvSpPr/>
          <p:nvPr/>
        </p:nvSpPr>
        <p:spPr>
          <a:xfrm>
            <a:off x="9792892" y="2477456"/>
            <a:ext cx="1140379" cy="73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solidFill>
                  <a:srgbClr val="00338D"/>
                </a:solidFill>
                <a:cs typeface="Segoe UI" panose="020B0502040204020203" pitchFamily="34" charset="0"/>
              </a:rPr>
              <a:t>2,5 mila</a:t>
            </a:r>
          </a:p>
          <a:p>
            <a:pPr algn="ctr"/>
            <a:r>
              <a:rPr lang="it-IT" sz="1200" b="1">
                <a:solidFill>
                  <a:schemeClr val="accent1">
                    <a:lumMod val="50000"/>
                  </a:schemeClr>
                </a:solidFill>
                <a:cs typeface="Segoe UI" panose="020B0502040204020203" pitchFamily="34" charset="0"/>
              </a:rPr>
              <a:t>Dipendenti</a:t>
            </a:r>
            <a:endParaRPr lang="it-IT" sz="1200" b="1">
              <a:solidFill>
                <a:schemeClr val="accent1">
                  <a:lumMod val="50000"/>
                </a:schemeClr>
              </a:solidFill>
              <a:highlight>
                <a:srgbClr val="FFFF00"/>
              </a:highlight>
              <a:cs typeface="Segoe UI" panose="020B0502040204020203" pitchFamily="34" charset="0"/>
            </a:endParaRPr>
          </a:p>
        </p:txBody>
      </p:sp>
      <p:pic>
        <p:nvPicPr>
          <p:cNvPr id="88" name="Elemento grafico 87" descr="Gruppo con riempimento a tinta unita">
            <a:extLst>
              <a:ext uri="{FF2B5EF4-FFF2-40B4-BE49-F238E27FC236}">
                <a16:creationId xmlns:a16="http://schemas.microsoft.com/office/drawing/2014/main" id="{28CF536F-3156-FAA8-ADA2-C92DD0D3720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112420" y="2061258"/>
            <a:ext cx="516155" cy="516155"/>
          </a:xfrm>
          <a:prstGeom prst="rect">
            <a:avLst/>
          </a:prstGeom>
        </p:spPr>
      </p:pic>
      <p:sp>
        <p:nvSpPr>
          <p:cNvPr id="89" name="CasellaDiTesto 88">
            <a:extLst>
              <a:ext uri="{FF2B5EF4-FFF2-40B4-BE49-F238E27FC236}">
                <a16:creationId xmlns:a16="http://schemas.microsoft.com/office/drawing/2014/main" id="{8804B8F8-BAD4-58A0-0DD8-C5B9A9720026}"/>
              </a:ext>
            </a:extLst>
          </p:cNvPr>
          <p:cNvSpPr txBox="1"/>
          <p:nvPr/>
        </p:nvSpPr>
        <p:spPr>
          <a:xfrm>
            <a:off x="7544284" y="1001742"/>
            <a:ext cx="1439464" cy="246221"/>
          </a:xfrm>
          <a:prstGeom prst="rect">
            <a:avLst/>
          </a:prstGeom>
          <a:noFill/>
        </p:spPr>
        <p:txBody>
          <a:bodyPr wrap="square" rtlCol="0">
            <a:spAutoFit/>
          </a:bodyPr>
          <a:lstStyle/>
          <a:p>
            <a:r>
              <a:rPr lang="it-IT" sz="1000" i="1">
                <a:solidFill>
                  <a:schemeClr val="bg1">
                    <a:lumMod val="50000"/>
                  </a:schemeClr>
                </a:solidFill>
              </a:rPr>
              <a:t>Dati 2022</a:t>
            </a:r>
          </a:p>
        </p:txBody>
      </p:sp>
      <p:grpSp>
        <p:nvGrpSpPr>
          <p:cNvPr id="90" name="Group 840">
            <a:extLst>
              <a:ext uri="{FF2B5EF4-FFF2-40B4-BE49-F238E27FC236}">
                <a16:creationId xmlns:a16="http://schemas.microsoft.com/office/drawing/2014/main" id="{3AE41AD5-5BF6-83CE-8279-AECD0E313B00}"/>
              </a:ext>
            </a:extLst>
          </p:cNvPr>
          <p:cNvGrpSpPr/>
          <p:nvPr/>
        </p:nvGrpSpPr>
        <p:grpSpPr>
          <a:xfrm>
            <a:off x="11065479" y="1896774"/>
            <a:ext cx="349737" cy="256161"/>
            <a:chOff x="12023625" y="2549995"/>
            <a:chExt cx="949325" cy="695325"/>
          </a:xfrm>
          <a:solidFill>
            <a:srgbClr val="00338D"/>
          </a:solidFill>
        </p:grpSpPr>
        <p:sp>
          <p:nvSpPr>
            <p:cNvPr id="91" name="Freeform 43">
              <a:extLst>
                <a:ext uri="{FF2B5EF4-FFF2-40B4-BE49-F238E27FC236}">
                  <a16:creationId xmlns:a16="http://schemas.microsoft.com/office/drawing/2014/main" id="{49A1F2A7-51C1-4C74-4F6B-A907FCC4A12D}"/>
                </a:ext>
              </a:extLst>
            </p:cNvPr>
            <p:cNvSpPr>
              <a:spLocks/>
            </p:cNvSpPr>
            <p:nvPr/>
          </p:nvSpPr>
          <p:spPr bwMode="auto">
            <a:xfrm>
              <a:off x="12080775" y="2549995"/>
              <a:ext cx="838200" cy="203200"/>
            </a:xfrm>
            <a:custGeom>
              <a:avLst/>
              <a:gdLst/>
              <a:ahLst/>
              <a:cxnLst>
                <a:cxn ang="0">
                  <a:pos x="8" y="128"/>
                </a:cxn>
                <a:cxn ang="0">
                  <a:pos x="518" y="128"/>
                </a:cxn>
                <a:cxn ang="0">
                  <a:pos x="518" y="116"/>
                </a:cxn>
                <a:cxn ang="0">
                  <a:pos x="526" y="116"/>
                </a:cxn>
                <a:cxn ang="0">
                  <a:pos x="526" y="88"/>
                </a:cxn>
                <a:cxn ang="0">
                  <a:pos x="528" y="88"/>
                </a:cxn>
                <a:cxn ang="0">
                  <a:pos x="264" y="0"/>
                </a:cxn>
                <a:cxn ang="0">
                  <a:pos x="2" y="88"/>
                </a:cxn>
                <a:cxn ang="0">
                  <a:pos x="0" y="88"/>
                </a:cxn>
                <a:cxn ang="0">
                  <a:pos x="0" y="116"/>
                </a:cxn>
                <a:cxn ang="0">
                  <a:pos x="8" y="116"/>
                </a:cxn>
                <a:cxn ang="0">
                  <a:pos x="8" y="128"/>
                </a:cxn>
              </a:cxnLst>
              <a:rect l="0" t="0" r="r" b="b"/>
              <a:pathLst>
                <a:path w="528" h="128">
                  <a:moveTo>
                    <a:pt x="8" y="128"/>
                  </a:moveTo>
                  <a:lnTo>
                    <a:pt x="518" y="128"/>
                  </a:lnTo>
                  <a:lnTo>
                    <a:pt x="518" y="116"/>
                  </a:lnTo>
                  <a:lnTo>
                    <a:pt x="526" y="116"/>
                  </a:lnTo>
                  <a:lnTo>
                    <a:pt x="526" y="88"/>
                  </a:lnTo>
                  <a:lnTo>
                    <a:pt x="528" y="88"/>
                  </a:lnTo>
                  <a:lnTo>
                    <a:pt x="264" y="0"/>
                  </a:lnTo>
                  <a:lnTo>
                    <a:pt x="2" y="88"/>
                  </a:lnTo>
                  <a:lnTo>
                    <a:pt x="0" y="88"/>
                  </a:lnTo>
                  <a:lnTo>
                    <a:pt x="0" y="116"/>
                  </a:lnTo>
                  <a:lnTo>
                    <a:pt x="8" y="116"/>
                  </a:lnTo>
                  <a:lnTo>
                    <a:pt x="8"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Rectangle 44">
              <a:extLst>
                <a:ext uri="{FF2B5EF4-FFF2-40B4-BE49-F238E27FC236}">
                  <a16:creationId xmlns:a16="http://schemas.microsoft.com/office/drawing/2014/main" id="{2EB95B21-D2C6-042D-C0E5-F2CEDA6E98DD}"/>
                </a:ext>
              </a:extLst>
            </p:cNvPr>
            <p:cNvSpPr>
              <a:spLocks noChangeArrowheads="1"/>
            </p:cNvSpPr>
            <p:nvPr/>
          </p:nvSpPr>
          <p:spPr bwMode="auto">
            <a:xfrm>
              <a:off x="12080775" y="3181820"/>
              <a:ext cx="835025"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3" name="Rectangle 45">
              <a:extLst>
                <a:ext uri="{FF2B5EF4-FFF2-40B4-BE49-F238E27FC236}">
                  <a16:creationId xmlns:a16="http://schemas.microsoft.com/office/drawing/2014/main" id="{3FE2ABEF-97F6-C730-EAC3-F42467BCFF59}"/>
                </a:ext>
              </a:extLst>
            </p:cNvPr>
            <p:cNvSpPr>
              <a:spLocks noChangeArrowheads="1"/>
            </p:cNvSpPr>
            <p:nvPr/>
          </p:nvSpPr>
          <p:spPr bwMode="auto">
            <a:xfrm>
              <a:off x="12023625" y="3213570"/>
              <a:ext cx="949325" cy="31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46">
              <a:extLst>
                <a:ext uri="{FF2B5EF4-FFF2-40B4-BE49-F238E27FC236}">
                  <a16:creationId xmlns:a16="http://schemas.microsoft.com/office/drawing/2014/main" id="{BBC6E38D-BE20-3C57-8552-94F4913CC60B}"/>
                </a:ext>
              </a:extLst>
            </p:cNvPr>
            <p:cNvSpPr>
              <a:spLocks noEditPoints="1"/>
            </p:cNvSpPr>
            <p:nvPr/>
          </p:nvSpPr>
          <p:spPr bwMode="auto">
            <a:xfrm>
              <a:off x="12093475" y="2759545"/>
              <a:ext cx="161925" cy="422275"/>
            </a:xfrm>
            <a:custGeom>
              <a:avLst/>
              <a:gdLst/>
              <a:ahLst/>
              <a:cxnLst>
                <a:cxn ang="0">
                  <a:pos x="100" y="30"/>
                </a:cxn>
                <a:cxn ang="0">
                  <a:pos x="100" y="30"/>
                </a:cxn>
                <a:cxn ang="0">
                  <a:pos x="102" y="30"/>
                </a:cxn>
                <a:cxn ang="0">
                  <a:pos x="102" y="28"/>
                </a:cxn>
                <a:cxn ang="0">
                  <a:pos x="102" y="2"/>
                </a:cxn>
                <a:cxn ang="0">
                  <a:pos x="102" y="2"/>
                </a:cxn>
                <a:cxn ang="0">
                  <a:pos x="102" y="0"/>
                </a:cxn>
                <a:cxn ang="0">
                  <a:pos x="100" y="0"/>
                </a:cxn>
                <a:cxn ang="0">
                  <a:pos x="4" y="0"/>
                </a:cxn>
                <a:cxn ang="0">
                  <a:pos x="4" y="0"/>
                </a:cxn>
                <a:cxn ang="0">
                  <a:pos x="2" y="0"/>
                </a:cxn>
                <a:cxn ang="0">
                  <a:pos x="0" y="2"/>
                </a:cxn>
                <a:cxn ang="0">
                  <a:pos x="0" y="28"/>
                </a:cxn>
                <a:cxn ang="0">
                  <a:pos x="0" y="28"/>
                </a:cxn>
                <a:cxn ang="0">
                  <a:pos x="2" y="30"/>
                </a:cxn>
                <a:cxn ang="0">
                  <a:pos x="4" y="30"/>
                </a:cxn>
                <a:cxn ang="0">
                  <a:pos x="16" y="30"/>
                </a:cxn>
                <a:cxn ang="0">
                  <a:pos x="16" y="234"/>
                </a:cxn>
                <a:cxn ang="0">
                  <a:pos x="4" y="234"/>
                </a:cxn>
                <a:cxn ang="0">
                  <a:pos x="4" y="234"/>
                </a:cxn>
                <a:cxn ang="0">
                  <a:pos x="2" y="236"/>
                </a:cxn>
                <a:cxn ang="0">
                  <a:pos x="0" y="238"/>
                </a:cxn>
                <a:cxn ang="0">
                  <a:pos x="0" y="264"/>
                </a:cxn>
                <a:cxn ang="0">
                  <a:pos x="0" y="264"/>
                </a:cxn>
                <a:cxn ang="0">
                  <a:pos x="2" y="266"/>
                </a:cxn>
                <a:cxn ang="0">
                  <a:pos x="4" y="266"/>
                </a:cxn>
                <a:cxn ang="0">
                  <a:pos x="100" y="266"/>
                </a:cxn>
                <a:cxn ang="0">
                  <a:pos x="100" y="266"/>
                </a:cxn>
                <a:cxn ang="0">
                  <a:pos x="102" y="266"/>
                </a:cxn>
                <a:cxn ang="0">
                  <a:pos x="102" y="264"/>
                </a:cxn>
                <a:cxn ang="0">
                  <a:pos x="102" y="238"/>
                </a:cxn>
                <a:cxn ang="0">
                  <a:pos x="102" y="238"/>
                </a:cxn>
                <a:cxn ang="0">
                  <a:pos x="102" y="236"/>
                </a:cxn>
                <a:cxn ang="0">
                  <a:pos x="100" y="234"/>
                </a:cxn>
                <a:cxn ang="0">
                  <a:pos x="86" y="234"/>
                </a:cxn>
                <a:cxn ang="0">
                  <a:pos x="86" y="30"/>
                </a:cxn>
                <a:cxn ang="0">
                  <a:pos x="100" y="30"/>
                </a:cxn>
                <a:cxn ang="0">
                  <a:pos x="78" y="216"/>
                </a:cxn>
                <a:cxn ang="0">
                  <a:pos x="78" y="216"/>
                </a:cxn>
                <a:cxn ang="0">
                  <a:pos x="78" y="220"/>
                </a:cxn>
                <a:cxn ang="0">
                  <a:pos x="76" y="222"/>
                </a:cxn>
                <a:cxn ang="0">
                  <a:pos x="72" y="224"/>
                </a:cxn>
                <a:cxn ang="0">
                  <a:pos x="70" y="226"/>
                </a:cxn>
                <a:cxn ang="0">
                  <a:pos x="68" y="226"/>
                </a:cxn>
                <a:cxn ang="0">
                  <a:pos x="68" y="226"/>
                </a:cxn>
                <a:cxn ang="0">
                  <a:pos x="64" y="224"/>
                </a:cxn>
                <a:cxn ang="0">
                  <a:pos x="60" y="222"/>
                </a:cxn>
                <a:cxn ang="0">
                  <a:pos x="58" y="220"/>
                </a:cxn>
                <a:cxn ang="0">
                  <a:pos x="58" y="216"/>
                </a:cxn>
                <a:cxn ang="0">
                  <a:pos x="58" y="52"/>
                </a:cxn>
                <a:cxn ang="0">
                  <a:pos x="58" y="52"/>
                </a:cxn>
                <a:cxn ang="0">
                  <a:pos x="58" y="48"/>
                </a:cxn>
                <a:cxn ang="0">
                  <a:pos x="60" y="44"/>
                </a:cxn>
                <a:cxn ang="0">
                  <a:pos x="64" y="42"/>
                </a:cxn>
                <a:cxn ang="0">
                  <a:pos x="68" y="42"/>
                </a:cxn>
                <a:cxn ang="0">
                  <a:pos x="70" y="42"/>
                </a:cxn>
                <a:cxn ang="0">
                  <a:pos x="70" y="42"/>
                </a:cxn>
                <a:cxn ang="0">
                  <a:pos x="72" y="42"/>
                </a:cxn>
                <a:cxn ang="0">
                  <a:pos x="76" y="44"/>
                </a:cxn>
                <a:cxn ang="0">
                  <a:pos x="78" y="48"/>
                </a:cxn>
                <a:cxn ang="0">
                  <a:pos x="78" y="52"/>
                </a:cxn>
                <a:cxn ang="0">
                  <a:pos x="78" y="216"/>
                </a:cxn>
              </a:cxnLst>
              <a:rect l="0" t="0" r="r" b="b"/>
              <a:pathLst>
                <a:path w="102" h="266">
                  <a:moveTo>
                    <a:pt x="100" y="30"/>
                  </a:moveTo>
                  <a:lnTo>
                    <a:pt x="100" y="30"/>
                  </a:lnTo>
                  <a:lnTo>
                    <a:pt x="102" y="30"/>
                  </a:lnTo>
                  <a:lnTo>
                    <a:pt x="102" y="28"/>
                  </a:lnTo>
                  <a:lnTo>
                    <a:pt x="102" y="2"/>
                  </a:lnTo>
                  <a:lnTo>
                    <a:pt x="102" y="2"/>
                  </a:lnTo>
                  <a:lnTo>
                    <a:pt x="102" y="0"/>
                  </a:lnTo>
                  <a:lnTo>
                    <a:pt x="100" y="0"/>
                  </a:lnTo>
                  <a:lnTo>
                    <a:pt x="4" y="0"/>
                  </a:lnTo>
                  <a:lnTo>
                    <a:pt x="4" y="0"/>
                  </a:lnTo>
                  <a:lnTo>
                    <a:pt x="2" y="0"/>
                  </a:lnTo>
                  <a:lnTo>
                    <a:pt x="0" y="2"/>
                  </a:lnTo>
                  <a:lnTo>
                    <a:pt x="0" y="28"/>
                  </a:lnTo>
                  <a:lnTo>
                    <a:pt x="0" y="28"/>
                  </a:lnTo>
                  <a:lnTo>
                    <a:pt x="2" y="30"/>
                  </a:lnTo>
                  <a:lnTo>
                    <a:pt x="4" y="30"/>
                  </a:lnTo>
                  <a:lnTo>
                    <a:pt x="16" y="30"/>
                  </a:lnTo>
                  <a:lnTo>
                    <a:pt x="16" y="234"/>
                  </a:lnTo>
                  <a:lnTo>
                    <a:pt x="4" y="234"/>
                  </a:lnTo>
                  <a:lnTo>
                    <a:pt x="4" y="234"/>
                  </a:lnTo>
                  <a:lnTo>
                    <a:pt x="2" y="236"/>
                  </a:lnTo>
                  <a:lnTo>
                    <a:pt x="0" y="238"/>
                  </a:lnTo>
                  <a:lnTo>
                    <a:pt x="0" y="264"/>
                  </a:lnTo>
                  <a:lnTo>
                    <a:pt x="0" y="264"/>
                  </a:lnTo>
                  <a:lnTo>
                    <a:pt x="2" y="266"/>
                  </a:lnTo>
                  <a:lnTo>
                    <a:pt x="4" y="266"/>
                  </a:lnTo>
                  <a:lnTo>
                    <a:pt x="100" y="266"/>
                  </a:lnTo>
                  <a:lnTo>
                    <a:pt x="100" y="266"/>
                  </a:lnTo>
                  <a:lnTo>
                    <a:pt x="102" y="266"/>
                  </a:lnTo>
                  <a:lnTo>
                    <a:pt x="102" y="264"/>
                  </a:lnTo>
                  <a:lnTo>
                    <a:pt x="102" y="238"/>
                  </a:lnTo>
                  <a:lnTo>
                    <a:pt x="102" y="238"/>
                  </a:lnTo>
                  <a:lnTo>
                    <a:pt x="102" y="236"/>
                  </a:lnTo>
                  <a:lnTo>
                    <a:pt x="100" y="234"/>
                  </a:lnTo>
                  <a:lnTo>
                    <a:pt x="86" y="234"/>
                  </a:lnTo>
                  <a:lnTo>
                    <a:pt x="86" y="30"/>
                  </a:lnTo>
                  <a:lnTo>
                    <a:pt x="100" y="30"/>
                  </a:lnTo>
                  <a:close/>
                  <a:moveTo>
                    <a:pt x="78" y="216"/>
                  </a:moveTo>
                  <a:lnTo>
                    <a:pt x="78" y="216"/>
                  </a:lnTo>
                  <a:lnTo>
                    <a:pt x="78" y="220"/>
                  </a:lnTo>
                  <a:lnTo>
                    <a:pt x="76" y="222"/>
                  </a:lnTo>
                  <a:lnTo>
                    <a:pt x="72" y="224"/>
                  </a:lnTo>
                  <a:lnTo>
                    <a:pt x="70" y="226"/>
                  </a:lnTo>
                  <a:lnTo>
                    <a:pt x="68" y="226"/>
                  </a:lnTo>
                  <a:lnTo>
                    <a:pt x="68" y="226"/>
                  </a:lnTo>
                  <a:lnTo>
                    <a:pt x="64" y="224"/>
                  </a:lnTo>
                  <a:lnTo>
                    <a:pt x="60" y="222"/>
                  </a:lnTo>
                  <a:lnTo>
                    <a:pt x="58" y="220"/>
                  </a:lnTo>
                  <a:lnTo>
                    <a:pt x="58" y="216"/>
                  </a:lnTo>
                  <a:lnTo>
                    <a:pt x="58" y="52"/>
                  </a:lnTo>
                  <a:lnTo>
                    <a:pt x="58" y="52"/>
                  </a:lnTo>
                  <a:lnTo>
                    <a:pt x="58" y="48"/>
                  </a:lnTo>
                  <a:lnTo>
                    <a:pt x="60" y="44"/>
                  </a:lnTo>
                  <a:lnTo>
                    <a:pt x="64" y="42"/>
                  </a:lnTo>
                  <a:lnTo>
                    <a:pt x="68" y="42"/>
                  </a:lnTo>
                  <a:lnTo>
                    <a:pt x="70" y="42"/>
                  </a:lnTo>
                  <a:lnTo>
                    <a:pt x="70" y="42"/>
                  </a:lnTo>
                  <a:lnTo>
                    <a:pt x="72" y="42"/>
                  </a:lnTo>
                  <a:lnTo>
                    <a:pt x="76" y="44"/>
                  </a:lnTo>
                  <a:lnTo>
                    <a:pt x="78" y="48"/>
                  </a:lnTo>
                  <a:lnTo>
                    <a:pt x="78" y="52"/>
                  </a:lnTo>
                  <a:lnTo>
                    <a:pt x="78"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47">
              <a:extLst>
                <a:ext uri="{FF2B5EF4-FFF2-40B4-BE49-F238E27FC236}">
                  <a16:creationId xmlns:a16="http://schemas.microsoft.com/office/drawing/2014/main" id="{937FDE84-6E67-FE6C-25A0-F1E872099C84}"/>
                </a:ext>
              </a:extLst>
            </p:cNvPr>
            <p:cNvSpPr>
              <a:spLocks noEditPoints="1"/>
            </p:cNvSpPr>
            <p:nvPr/>
          </p:nvSpPr>
          <p:spPr bwMode="auto">
            <a:xfrm>
              <a:off x="12741175" y="2759545"/>
              <a:ext cx="158750" cy="422275"/>
            </a:xfrm>
            <a:custGeom>
              <a:avLst/>
              <a:gdLst/>
              <a:ahLst/>
              <a:cxnLst>
                <a:cxn ang="0">
                  <a:pos x="98" y="30"/>
                </a:cxn>
                <a:cxn ang="0">
                  <a:pos x="98" y="30"/>
                </a:cxn>
                <a:cxn ang="0">
                  <a:pos x="100" y="30"/>
                </a:cxn>
                <a:cxn ang="0">
                  <a:pos x="98" y="28"/>
                </a:cxn>
                <a:cxn ang="0">
                  <a:pos x="98" y="2"/>
                </a:cxn>
                <a:cxn ang="0">
                  <a:pos x="98" y="2"/>
                </a:cxn>
                <a:cxn ang="0">
                  <a:pos x="100" y="0"/>
                </a:cxn>
                <a:cxn ang="0">
                  <a:pos x="98" y="0"/>
                </a:cxn>
                <a:cxn ang="0">
                  <a:pos x="2" y="0"/>
                </a:cxn>
                <a:cxn ang="0">
                  <a:pos x="2" y="0"/>
                </a:cxn>
                <a:cxn ang="0">
                  <a:pos x="0" y="0"/>
                </a:cxn>
                <a:cxn ang="0">
                  <a:pos x="0" y="2"/>
                </a:cxn>
                <a:cxn ang="0">
                  <a:pos x="0" y="28"/>
                </a:cxn>
                <a:cxn ang="0">
                  <a:pos x="0" y="28"/>
                </a:cxn>
                <a:cxn ang="0">
                  <a:pos x="0" y="30"/>
                </a:cxn>
                <a:cxn ang="0">
                  <a:pos x="2" y="30"/>
                </a:cxn>
                <a:cxn ang="0">
                  <a:pos x="12" y="30"/>
                </a:cxn>
                <a:cxn ang="0">
                  <a:pos x="12" y="234"/>
                </a:cxn>
                <a:cxn ang="0">
                  <a:pos x="2" y="234"/>
                </a:cxn>
                <a:cxn ang="0">
                  <a:pos x="2" y="234"/>
                </a:cxn>
                <a:cxn ang="0">
                  <a:pos x="0" y="236"/>
                </a:cxn>
                <a:cxn ang="0">
                  <a:pos x="0" y="238"/>
                </a:cxn>
                <a:cxn ang="0">
                  <a:pos x="0" y="264"/>
                </a:cxn>
                <a:cxn ang="0">
                  <a:pos x="0" y="264"/>
                </a:cxn>
                <a:cxn ang="0">
                  <a:pos x="0" y="266"/>
                </a:cxn>
                <a:cxn ang="0">
                  <a:pos x="2" y="266"/>
                </a:cxn>
                <a:cxn ang="0">
                  <a:pos x="98" y="266"/>
                </a:cxn>
                <a:cxn ang="0">
                  <a:pos x="98" y="266"/>
                </a:cxn>
                <a:cxn ang="0">
                  <a:pos x="100" y="266"/>
                </a:cxn>
                <a:cxn ang="0">
                  <a:pos x="98" y="264"/>
                </a:cxn>
                <a:cxn ang="0">
                  <a:pos x="98" y="238"/>
                </a:cxn>
                <a:cxn ang="0">
                  <a:pos x="98" y="238"/>
                </a:cxn>
                <a:cxn ang="0">
                  <a:pos x="100" y="236"/>
                </a:cxn>
                <a:cxn ang="0">
                  <a:pos x="98" y="234"/>
                </a:cxn>
                <a:cxn ang="0">
                  <a:pos x="84" y="234"/>
                </a:cxn>
                <a:cxn ang="0">
                  <a:pos x="84" y="30"/>
                </a:cxn>
                <a:cxn ang="0">
                  <a:pos x="98" y="30"/>
                </a:cxn>
                <a:cxn ang="0">
                  <a:pos x="78" y="216"/>
                </a:cxn>
                <a:cxn ang="0">
                  <a:pos x="78" y="216"/>
                </a:cxn>
                <a:cxn ang="0">
                  <a:pos x="78" y="220"/>
                </a:cxn>
                <a:cxn ang="0">
                  <a:pos x="76" y="222"/>
                </a:cxn>
                <a:cxn ang="0">
                  <a:pos x="74" y="224"/>
                </a:cxn>
                <a:cxn ang="0">
                  <a:pos x="70" y="226"/>
                </a:cxn>
                <a:cxn ang="0">
                  <a:pos x="68" y="226"/>
                </a:cxn>
                <a:cxn ang="0">
                  <a:pos x="68" y="226"/>
                </a:cxn>
                <a:cxn ang="0">
                  <a:pos x="64" y="224"/>
                </a:cxn>
                <a:cxn ang="0">
                  <a:pos x="60" y="222"/>
                </a:cxn>
                <a:cxn ang="0">
                  <a:pos x="58" y="220"/>
                </a:cxn>
                <a:cxn ang="0">
                  <a:pos x="58" y="216"/>
                </a:cxn>
                <a:cxn ang="0">
                  <a:pos x="58" y="52"/>
                </a:cxn>
                <a:cxn ang="0">
                  <a:pos x="58" y="52"/>
                </a:cxn>
                <a:cxn ang="0">
                  <a:pos x="58" y="48"/>
                </a:cxn>
                <a:cxn ang="0">
                  <a:pos x="60" y="44"/>
                </a:cxn>
                <a:cxn ang="0">
                  <a:pos x="64" y="42"/>
                </a:cxn>
                <a:cxn ang="0">
                  <a:pos x="68" y="42"/>
                </a:cxn>
                <a:cxn ang="0">
                  <a:pos x="70" y="42"/>
                </a:cxn>
                <a:cxn ang="0">
                  <a:pos x="70" y="42"/>
                </a:cxn>
                <a:cxn ang="0">
                  <a:pos x="74" y="42"/>
                </a:cxn>
                <a:cxn ang="0">
                  <a:pos x="76" y="44"/>
                </a:cxn>
                <a:cxn ang="0">
                  <a:pos x="78" y="48"/>
                </a:cxn>
                <a:cxn ang="0">
                  <a:pos x="78" y="52"/>
                </a:cxn>
                <a:cxn ang="0">
                  <a:pos x="78" y="216"/>
                </a:cxn>
              </a:cxnLst>
              <a:rect l="0" t="0" r="r" b="b"/>
              <a:pathLst>
                <a:path w="100" h="266">
                  <a:moveTo>
                    <a:pt x="98" y="30"/>
                  </a:moveTo>
                  <a:lnTo>
                    <a:pt x="98" y="30"/>
                  </a:lnTo>
                  <a:lnTo>
                    <a:pt x="100" y="30"/>
                  </a:lnTo>
                  <a:lnTo>
                    <a:pt x="98" y="28"/>
                  </a:lnTo>
                  <a:lnTo>
                    <a:pt x="98" y="2"/>
                  </a:lnTo>
                  <a:lnTo>
                    <a:pt x="98" y="2"/>
                  </a:lnTo>
                  <a:lnTo>
                    <a:pt x="100" y="0"/>
                  </a:lnTo>
                  <a:lnTo>
                    <a:pt x="98" y="0"/>
                  </a:lnTo>
                  <a:lnTo>
                    <a:pt x="2" y="0"/>
                  </a:lnTo>
                  <a:lnTo>
                    <a:pt x="2" y="0"/>
                  </a:lnTo>
                  <a:lnTo>
                    <a:pt x="0" y="0"/>
                  </a:lnTo>
                  <a:lnTo>
                    <a:pt x="0" y="2"/>
                  </a:lnTo>
                  <a:lnTo>
                    <a:pt x="0" y="28"/>
                  </a:lnTo>
                  <a:lnTo>
                    <a:pt x="0" y="28"/>
                  </a:lnTo>
                  <a:lnTo>
                    <a:pt x="0" y="30"/>
                  </a:lnTo>
                  <a:lnTo>
                    <a:pt x="2" y="30"/>
                  </a:lnTo>
                  <a:lnTo>
                    <a:pt x="12" y="30"/>
                  </a:lnTo>
                  <a:lnTo>
                    <a:pt x="12" y="234"/>
                  </a:lnTo>
                  <a:lnTo>
                    <a:pt x="2" y="234"/>
                  </a:lnTo>
                  <a:lnTo>
                    <a:pt x="2" y="234"/>
                  </a:lnTo>
                  <a:lnTo>
                    <a:pt x="0" y="236"/>
                  </a:lnTo>
                  <a:lnTo>
                    <a:pt x="0" y="238"/>
                  </a:lnTo>
                  <a:lnTo>
                    <a:pt x="0" y="264"/>
                  </a:lnTo>
                  <a:lnTo>
                    <a:pt x="0" y="264"/>
                  </a:lnTo>
                  <a:lnTo>
                    <a:pt x="0" y="266"/>
                  </a:lnTo>
                  <a:lnTo>
                    <a:pt x="2" y="266"/>
                  </a:lnTo>
                  <a:lnTo>
                    <a:pt x="98" y="266"/>
                  </a:lnTo>
                  <a:lnTo>
                    <a:pt x="98" y="266"/>
                  </a:lnTo>
                  <a:lnTo>
                    <a:pt x="100" y="266"/>
                  </a:lnTo>
                  <a:lnTo>
                    <a:pt x="98" y="264"/>
                  </a:lnTo>
                  <a:lnTo>
                    <a:pt x="98" y="238"/>
                  </a:lnTo>
                  <a:lnTo>
                    <a:pt x="98" y="238"/>
                  </a:lnTo>
                  <a:lnTo>
                    <a:pt x="100" y="236"/>
                  </a:lnTo>
                  <a:lnTo>
                    <a:pt x="98" y="234"/>
                  </a:lnTo>
                  <a:lnTo>
                    <a:pt x="84" y="234"/>
                  </a:lnTo>
                  <a:lnTo>
                    <a:pt x="84" y="30"/>
                  </a:lnTo>
                  <a:lnTo>
                    <a:pt x="98" y="30"/>
                  </a:lnTo>
                  <a:close/>
                  <a:moveTo>
                    <a:pt x="78" y="216"/>
                  </a:moveTo>
                  <a:lnTo>
                    <a:pt x="78" y="216"/>
                  </a:lnTo>
                  <a:lnTo>
                    <a:pt x="78" y="220"/>
                  </a:lnTo>
                  <a:lnTo>
                    <a:pt x="76" y="222"/>
                  </a:lnTo>
                  <a:lnTo>
                    <a:pt x="74" y="224"/>
                  </a:lnTo>
                  <a:lnTo>
                    <a:pt x="70" y="226"/>
                  </a:lnTo>
                  <a:lnTo>
                    <a:pt x="68" y="226"/>
                  </a:lnTo>
                  <a:lnTo>
                    <a:pt x="68" y="226"/>
                  </a:lnTo>
                  <a:lnTo>
                    <a:pt x="64" y="224"/>
                  </a:lnTo>
                  <a:lnTo>
                    <a:pt x="60" y="222"/>
                  </a:lnTo>
                  <a:lnTo>
                    <a:pt x="58" y="220"/>
                  </a:lnTo>
                  <a:lnTo>
                    <a:pt x="58" y="216"/>
                  </a:lnTo>
                  <a:lnTo>
                    <a:pt x="58" y="52"/>
                  </a:lnTo>
                  <a:lnTo>
                    <a:pt x="58" y="52"/>
                  </a:lnTo>
                  <a:lnTo>
                    <a:pt x="58" y="48"/>
                  </a:lnTo>
                  <a:lnTo>
                    <a:pt x="60" y="44"/>
                  </a:lnTo>
                  <a:lnTo>
                    <a:pt x="64" y="42"/>
                  </a:lnTo>
                  <a:lnTo>
                    <a:pt x="68" y="42"/>
                  </a:lnTo>
                  <a:lnTo>
                    <a:pt x="70" y="42"/>
                  </a:lnTo>
                  <a:lnTo>
                    <a:pt x="70" y="42"/>
                  </a:lnTo>
                  <a:lnTo>
                    <a:pt x="74" y="42"/>
                  </a:lnTo>
                  <a:lnTo>
                    <a:pt x="76" y="44"/>
                  </a:lnTo>
                  <a:lnTo>
                    <a:pt x="78" y="48"/>
                  </a:lnTo>
                  <a:lnTo>
                    <a:pt x="78" y="52"/>
                  </a:lnTo>
                  <a:lnTo>
                    <a:pt x="78"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48">
              <a:extLst>
                <a:ext uri="{FF2B5EF4-FFF2-40B4-BE49-F238E27FC236}">
                  <a16:creationId xmlns:a16="http://schemas.microsoft.com/office/drawing/2014/main" id="{B2A564B1-C937-3409-444D-EBDB0FC79BFE}"/>
                </a:ext>
              </a:extLst>
            </p:cNvPr>
            <p:cNvSpPr>
              <a:spLocks noEditPoints="1"/>
            </p:cNvSpPr>
            <p:nvPr/>
          </p:nvSpPr>
          <p:spPr bwMode="auto">
            <a:xfrm>
              <a:off x="12410975" y="2759545"/>
              <a:ext cx="168275" cy="422275"/>
            </a:xfrm>
            <a:custGeom>
              <a:avLst/>
              <a:gdLst/>
              <a:ahLst/>
              <a:cxnLst>
                <a:cxn ang="0">
                  <a:pos x="102" y="30"/>
                </a:cxn>
                <a:cxn ang="0">
                  <a:pos x="102" y="30"/>
                </a:cxn>
                <a:cxn ang="0">
                  <a:pos x="106" y="30"/>
                </a:cxn>
                <a:cxn ang="0">
                  <a:pos x="106" y="28"/>
                </a:cxn>
                <a:cxn ang="0">
                  <a:pos x="106" y="2"/>
                </a:cxn>
                <a:cxn ang="0">
                  <a:pos x="106" y="2"/>
                </a:cxn>
                <a:cxn ang="0">
                  <a:pos x="106" y="0"/>
                </a:cxn>
                <a:cxn ang="0">
                  <a:pos x="102" y="0"/>
                </a:cxn>
                <a:cxn ang="0">
                  <a:pos x="6" y="0"/>
                </a:cxn>
                <a:cxn ang="0">
                  <a:pos x="6" y="0"/>
                </a:cxn>
                <a:cxn ang="0">
                  <a:pos x="2" y="0"/>
                </a:cxn>
                <a:cxn ang="0">
                  <a:pos x="0" y="2"/>
                </a:cxn>
                <a:cxn ang="0">
                  <a:pos x="0" y="28"/>
                </a:cxn>
                <a:cxn ang="0">
                  <a:pos x="0" y="28"/>
                </a:cxn>
                <a:cxn ang="0">
                  <a:pos x="2" y="30"/>
                </a:cxn>
                <a:cxn ang="0">
                  <a:pos x="6" y="30"/>
                </a:cxn>
                <a:cxn ang="0">
                  <a:pos x="20" y="30"/>
                </a:cxn>
                <a:cxn ang="0">
                  <a:pos x="20" y="234"/>
                </a:cxn>
                <a:cxn ang="0">
                  <a:pos x="6" y="234"/>
                </a:cxn>
                <a:cxn ang="0">
                  <a:pos x="6" y="234"/>
                </a:cxn>
                <a:cxn ang="0">
                  <a:pos x="2" y="236"/>
                </a:cxn>
                <a:cxn ang="0">
                  <a:pos x="0" y="238"/>
                </a:cxn>
                <a:cxn ang="0">
                  <a:pos x="0" y="264"/>
                </a:cxn>
                <a:cxn ang="0">
                  <a:pos x="0" y="264"/>
                </a:cxn>
                <a:cxn ang="0">
                  <a:pos x="2" y="266"/>
                </a:cxn>
                <a:cxn ang="0">
                  <a:pos x="6" y="266"/>
                </a:cxn>
                <a:cxn ang="0">
                  <a:pos x="102" y="266"/>
                </a:cxn>
                <a:cxn ang="0">
                  <a:pos x="102" y="266"/>
                </a:cxn>
                <a:cxn ang="0">
                  <a:pos x="106" y="266"/>
                </a:cxn>
                <a:cxn ang="0">
                  <a:pos x="106" y="264"/>
                </a:cxn>
                <a:cxn ang="0">
                  <a:pos x="106" y="238"/>
                </a:cxn>
                <a:cxn ang="0">
                  <a:pos x="106" y="238"/>
                </a:cxn>
                <a:cxn ang="0">
                  <a:pos x="106" y="236"/>
                </a:cxn>
                <a:cxn ang="0">
                  <a:pos x="102" y="234"/>
                </a:cxn>
                <a:cxn ang="0">
                  <a:pos x="90" y="234"/>
                </a:cxn>
                <a:cxn ang="0">
                  <a:pos x="90" y="30"/>
                </a:cxn>
                <a:cxn ang="0">
                  <a:pos x="102" y="30"/>
                </a:cxn>
                <a:cxn ang="0">
                  <a:pos x="82" y="216"/>
                </a:cxn>
                <a:cxn ang="0">
                  <a:pos x="82" y="216"/>
                </a:cxn>
                <a:cxn ang="0">
                  <a:pos x="82" y="220"/>
                </a:cxn>
                <a:cxn ang="0">
                  <a:pos x="80" y="222"/>
                </a:cxn>
                <a:cxn ang="0">
                  <a:pos x="76" y="224"/>
                </a:cxn>
                <a:cxn ang="0">
                  <a:pos x="74" y="226"/>
                </a:cxn>
                <a:cxn ang="0">
                  <a:pos x="72" y="226"/>
                </a:cxn>
                <a:cxn ang="0">
                  <a:pos x="72" y="226"/>
                </a:cxn>
                <a:cxn ang="0">
                  <a:pos x="68" y="224"/>
                </a:cxn>
                <a:cxn ang="0">
                  <a:pos x="64" y="222"/>
                </a:cxn>
                <a:cxn ang="0">
                  <a:pos x="62" y="220"/>
                </a:cxn>
                <a:cxn ang="0">
                  <a:pos x="62" y="216"/>
                </a:cxn>
                <a:cxn ang="0">
                  <a:pos x="62" y="52"/>
                </a:cxn>
                <a:cxn ang="0">
                  <a:pos x="62" y="52"/>
                </a:cxn>
                <a:cxn ang="0">
                  <a:pos x="62" y="48"/>
                </a:cxn>
                <a:cxn ang="0">
                  <a:pos x="64" y="44"/>
                </a:cxn>
                <a:cxn ang="0">
                  <a:pos x="68" y="42"/>
                </a:cxn>
                <a:cxn ang="0">
                  <a:pos x="72" y="42"/>
                </a:cxn>
                <a:cxn ang="0">
                  <a:pos x="74" y="42"/>
                </a:cxn>
                <a:cxn ang="0">
                  <a:pos x="74" y="42"/>
                </a:cxn>
                <a:cxn ang="0">
                  <a:pos x="76" y="42"/>
                </a:cxn>
                <a:cxn ang="0">
                  <a:pos x="80" y="44"/>
                </a:cxn>
                <a:cxn ang="0">
                  <a:pos x="82" y="48"/>
                </a:cxn>
                <a:cxn ang="0">
                  <a:pos x="82" y="52"/>
                </a:cxn>
                <a:cxn ang="0">
                  <a:pos x="82" y="216"/>
                </a:cxn>
              </a:cxnLst>
              <a:rect l="0" t="0" r="r" b="b"/>
              <a:pathLst>
                <a:path w="106" h="266">
                  <a:moveTo>
                    <a:pt x="102" y="30"/>
                  </a:moveTo>
                  <a:lnTo>
                    <a:pt x="102" y="30"/>
                  </a:lnTo>
                  <a:lnTo>
                    <a:pt x="106" y="30"/>
                  </a:lnTo>
                  <a:lnTo>
                    <a:pt x="106" y="28"/>
                  </a:lnTo>
                  <a:lnTo>
                    <a:pt x="106" y="2"/>
                  </a:lnTo>
                  <a:lnTo>
                    <a:pt x="106" y="2"/>
                  </a:lnTo>
                  <a:lnTo>
                    <a:pt x="106" y="0"/>
                  </a:lnTo>
                  <a:lnTo>
                    <a:pt x="102" y="0"/>
                  </a:lnTo>
                  <a:lnTo>
                    <a:pt x="6" y="0"/>
                  </a:lnTo>
                  <a:lnTo>
                    <a:pt x="6" y="0"/>
                  </a:lnTo>
                  <a:lnTo>
                    <a:pt x="2" y="0"/>
                  </a:lnTo>
                  <a:lnTo>
                    <a:pt x="0" y="2"/>
                  </a:lnTo>
                  <a:lnTo>
                    <a:pt x="0" y="28"/>
                  </a:lnTo>
                  <a:lnTo>
                    <a:pt x="0" y="28"/>
                  </a:lnTo>
                  <a:lnTo>
                    <a:pt x="2" y="30"/>
                  </a:lnTo>
                  <a:lnTo>
                    <a:pt x="6" y="30"/>
                  </a:lnTo>
                  <a:lnTo>
                    <a:pt x="20" y="30"/>
                  </a:lnTo>
                  <a:lnTo>
                    <a:pt x="20" y="234"/>
                  </a:lnTo>
                  <a:lnTo>
                    <a:pt x="6" y="234"/>
                  </a:lnTo>
                  <a:lnTo>
                    <a:pt x="6" y="234"/>
                  </a:lnTo>
                  <a:lnTo>
                    <a:pt x="2" y="236"/>
                  </a:lnTo>
                  <a:lnTo>
                    <a:pt x="0" y="238"/>
                  </a:lnTo>
                  <a:lnTo>
                    <a:pt x="0" y="264"/>
                  </a:lnTo>
                  <a:lnTo>
                    <a:pt x="0" y="264"/>
                  </a:lnTo>
                  <a:lnTo>
                    <a:pt x="2" y="266"/>
                  </a:lnTo>
                  <a:lnTo>
                    <a:pt x="6" y="266"/>
                  </a:lnTo>
                  <a:lnTo>
                    <a:pt x="102" y="266"/>
                  </a:lnTo>
                  <a:lnTo>
                    <a:pt x="102" y="266"/>
                  </a:lnTo>
                  <a:lnTo>
                    <a:pt x="106" y="266"/>
                  </a:lnTo>
                  <a:lnTo>
                    <a:pt x="106" y="264"/>
                  </a:lnTo>
                  <a:lnTo>
                    <a:pt x="106" y="238"/>
                  </a:lnTo>
                  <a:lnTo>
                    <a:pt x="106" y="238"/>
                  </a:lnTo>
                  <a:lnTo>
                    <a:pt x="106" y="236"/>
                  </a:lnTo>
                  <a:lnTo>
                    <a:pt x="102" y="234"/>
                  </a:lnTo>
                  <a:lnTo>
                    <a:pt x="90" y="234"/>
                  </a:lnTo>
                  <a:lnTo>
                    <a:pt x="90" y="30"/>
                  </a:lnTo>
                  <a:lnTo>
                    <a:pt x="102" y="30"/>
                  </a:lnTo>
                  <a:close/>
                  <a:moveTo>
                    <a:pt x="82" y="216"/>
                  </a:moveTo>
                  <a:lnTo>
                    <a:pt x="82" y="216"/>
                  </a:lnTo>
                  <a:lnTo>
                    <a:pt x="82" y="220"/>
                  </a:lnTo>
                  <a:lnTo>
                    <a:pt x="80" y="222"/>
                  </a:lnTo>
                  <a:lnTo>
                    <a:pt x="76" y="224"/>
                  </a:lnTo>
                  <a:lnTo>
                    <a:pt x="74" y="226"/>
                  </a:lnTo>
                  <a:lnTo>
                    <a:pt x="72" y="226"/>
                  </a:lnTo>
                  <a:lnTo>
                    <a:pt x="72" y="226"/>
                  </a:lnTo>
                  <a:lnTo>
                    <a:pt x="68" y="224"/>
                  </a:lnTo>
                  <a:lnTo>
                    <a:pt x="64" y="222"/>
                  </a:lnTo>
                  <a:lnTo>
                    <a:pt x="62" y="220"/>
                  </a:lnTo>
                  <a:lnTo>
                    <a:pt x="62" y="216"/>
                  </a:lnTo>
                  <a:lnTo>
                    <a:pt x="62" y="52"/>
                  </a:lnTo>
                  <a:lnTo>
                    <a:pt x="62" y="52"/>
                  </a:lnTo>
                  <a:lnTo>
                    <a:pt x="62" y="48"/>
                  </a:lnTo>
                  <a:lnTo>
                    <a:pt x="64" y="44"/>
                  </a:lnTo>
                  <a:lnTo>
                    <a:pt x="68" y="42"/>
                  </a:lnTo>
                  <a:lnTo>
                    <a:pt x="72" y="42"/>
                  </a:lnTo>
                  <a:lnTo>
                    <a:pt x="74" y="42"/>
                  </a:lnTo>
                  <a:lnTo>
                    <a:pt x="74" y="42"/>
                  </a:lnTo>
                  <a:lnTo>
                    <a:pt x="76" y="42"/>
                  </a:lnTo>
                  <a:lnTo>
                    <a:pt x="80" y="44"/>
                  </a:lnTo>
                  <a:lnTo>
                    <a:pt x="82" y="48"/>
                  </a:lnTo>
                  <a:lnTo>
                    <a:pt x="82" y="52"/>
                  </a:lnTo>
                  <a:lnTo>
                    <a:pt x="82"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49">
              <a:extLst>
                <a:ext uri="{FF2B5EF4-FFF2-40B4-BE49-F238E27FC236}">
                  <a16:creationId xmlns:a16="http://schemas.microsoft.com/office/drawing/2014/main" id="{CCF73C57-4147-413C-B188-3E56593ED88D}"/>
                </a:ext>
              </a:extLst>
            </p:cNvPr>
            <p:cNvSpPr>
              <a:spLocks/>
            </p:cNvSpPr>
            <p:nvPr/>
          </p:nvSpPr>
          <p:spPr bwMode="auto">
            <a:xfrm>
              <a:off x="12445900" y="2603970"/>
              <a:ext cx="104775" cy="101600"/>
            </a:xfrm>
            <a:custGeom>
              <a:avLst/>
              <a:gdLst/>
              <a:ahLst/>
              <a:cxnLst>
                <a:cxn ang="0">
                  <a:pos x="66" y="32"/>
                </a:cxn>
                <a:cxn ang="0">
                  <a:pos x="66" y="32"/>
                </a:cxn>
                <a:cxn ang="0">
                  <a:pos x="64" y="38"/>
                </a:cxn>
                <a:cxn ang="0">
                  <a:pos x="64" y="44"/>
                </a:cxn>
                <a:cxn ang="0">
                  <a:pos x="60" y="50"/>
                </a:cxn>
                <a:cxn ang="0">
                  <a:pos x="56" y="54"/>
                </a:cxn>
                <a:cxn ang="0">
                  <a:pos x="52" y="58"/>
                </a:cxn>
                <a:cxn ang="0">
                  <a:pos x="46" y="62"/>
                </a:cxn>
                <a:cxn ang="0">
                  <a:pos x="40" y="64"/>
                </a:cxn>
                <a:cxn ang="0">
                  <a:pos x="34" y="64"/>
                </a:cxn>
                <a:cxn ang="0">
                  <a:pos x="34" y="64"/>
                </a:cxn>
                <a:cxn ang="0">
                  <a:pos x="26" y="64"/>
                </a:cxn>
                <a:cxn ang="0">
                  <a:pos x="20" y="62"/>
                </a:cxn>
                <a:cxn ang="0">
                  <a:pos x="16" y="58"/>
                </a:cxn>
                <a:cxn ang="0">
                  <a:pos x="10" y="54"/>
                </a:cxn>
                <a:cxn ang="0">
                  <a:pos x="6" y="50"/>
                </a:cxn>
                <a:cxn ang="0">
                  <a:pos x="4" y="44"/>
                </a:cxn>
                <a:cxn ang="0">
                  <a:pos x="2" y="38"/>
                </a:cxn>
                <a:cxn ang="0">
                  <a:pos x="0" y="32"/>
                </a:cxn>
                <a:cxn ang="0">
                  <a:pos x="0" y="32"/>
                </a:cxn>
                <a:cxn ang="0">
                  <a:pos x="2" y="26"/>
                </a:cxn>
                <a:cxn ang="0">
                  <a:pos x="4" y="20"/>
                </a:cxn>
                <a:cxn ang="0">
                  <a:pos x="6" y="14"/>
                </a:cxn>
                <a:cxn ang="0">
                  <a:pos x="10" y="8"/>
                </a:cxn>
                <a:cxn ang="0">
                  <a:pos x="16" y="4"/>
                </a:cxn>
                <a:cxn ang="0">
                  <a:pos x="20" y="2"/>
                </a:cxn>
                <a:cxn ang="0">
                  <a:pos x="26" y="0"/>
                </a:cxn>
                <a:cxn ang="0">
                  <a:pos x="34" y="0"/>
                </a:cxn>
                <a:cxn ang="0">
                  <a:pos x="34" y="0"/>
                </a:cxn>
                <a:cxn ang="0">
                  <a:pos x="40" y="0"/>
                </a:cxn>
                <a:cxn ang="0">
                  <a:pos x="46" y="2"/>
                </a:cxn>
                <a:cxn ang="0">
                  <a:pos x="52" y="4"/>
                </a:cxn>
                <a:cxn ang="0">
                  <a:pos x="56" y="8"/>
                </a:cxn>
                <a:cxn ang="0">
                  <a:pos x="60" y="14"/>
                </a:cxn>
                <a:cxn ang="0">
                  <a:pos x="64" y="20"/>
                </a:cxn>
                <a:cxn ang="0">
                  <a:pos x="64" y="26"/>
                </a:cxn>
                <a:cxn ang="0">
                  <a:pos x="66" y="32"/>
                </a:cxn>
                <a:cxn ang="0">
                  <a:pos x="66" y="32"/>
                </a:cxn>
              </a:cxnLst>
              <a:rect l="0" t="0" r="r" b="b"/>
              <a:pathLst>
                <a:path w="66" h="64">
                  <a:moveTo>
                    <a:pt x="66" y="32"/>
                  </a:moveTo>
                  <a:lnTo>
                    <a:pt x="66" y="32"/>
                  </a:lnTo>
                  <a:lnTo>
                    <a:pt x="64" y="38"/>
                  </a:lnTo>
                  <a:lnTo>
                    <a:pt x="64" y="44"/>
                  </a:lnTo>
                  <a:lnTo>
                    <a:pt x="60" y="50"/>
                  </a:lnTo>
                  <a:lnTo>
                    <a:pt x="56" y="54"/>
                  </a:lnTo>
                  <a:lnTo>
                    <a:pt x="52" y="58"/>
                  </a:lnTo>
                  <a:lnTo>
                    <a:pt x="46" y="62"/>
                  </a:lnTo>
                  <a:lnTo>
                    <a:pt x="40" y="64"/>
                  </a:lnTo>
                  <a:lnTo>
                    <a:pt x="34" y="64"/>
                  </a:lnTo>
                  <a:lnTo>
                    <a:pt x="34" y="64"/>
                  </a:lnTo>
                  <a:lnTo>
                    <a:pt x="26" y="64"/>
                  </a:lnTo>
                  <a:lnTo>
                    <a:pt x="20" y="62"/>
                  </a:lnTo>
                  <a:lnTo>
                    <a:pt x="16" y="58"/>
                  </a:lnTo>
                  <a:lnTo>
                    <a:pt x="10" y="54"/>
                  </a:lnTo>
                  <a:lnTo>
                    <a:pt x="6" y="50"/>
                  </a:lnTo>
                  <a:lnTo>
                    <a:pt x="4" y="44"/>
                  </a:lnTo>
                  <a:lnTo>
                    <a:pt x="2" y="38"/>
                  </a:lnTo>
                  <a:lnTo>
                    <a:pt x="0" y="32"/>
                  </a:lnTo>
                  <a:lnTo>
                    <a:pt x="0" y="32"/>
                  </a:lnTo>
                  <a:lnTo>
                    <a:pt x="2" y="26"/>
                  </a:lnTo>
                  <a:lnTo>
                    <a:pt x="4" y="20"/>
                  </a:lnTo>
                  <a:lnTo>
                    <a:pt x="6" y="14"/>
                  </a:lnTo>
                  <a:lnTo>
                    <a:pt x="10" y="8"/>
                  </a:lnTo>
                  <a:lnTo>
                    <a:pt x="16" y="4"/>
                  </a:lnTo>
                  <a:lnTo>
                    <a:pt x="20" y="2"/>
                  </a:lnTo>
                  <a:lnTo>
                    <a:pt x="26" y="0"/>
                  </a:lnTo>
                  <a:lnTo>
                    <a:pt x="34" y="0"/>
                  </a:lnTo>
                  <a:lnTo>
                    <a:pt x="34" y="0"/>
                  </a:lnTo>
                  <a:lnTo>
                    <a:pt x="40" y="0"/>
                  </a:lnTo>
                  <a:lnTo>
                    <a:pt x="46" y="2"/>
                  </a:lnTo>
                  <a:lnTo>
                    <a:pt x="52" y="4"/>
                  </a:lnTo>
                  <a:lnTo>
                    <a:pt x="56" y="8"/>
                  </a:lnTo>
                  <a:lnTo>
                    <a:pt x="60" y="14"/>
                  </a:lnTo>
                  <a:lnTo>
                    <a:pt x="64" y="20"/>
                  </a:lnTo>
                  <a:lnTo>
                    <a:pt x="64" y="26"/>
                  </a:lnTo>
                  <a:lnTo>
                    <a:pt x="66" y="32"/>
                  </a:lnTo>
                  <a:lnTo>
                    <a:pt x="6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98" name="Rettangolo 97">
            <a:extLst>
              <a:ext uri="{FF2B5EF4-FFF2-40B4-BE49-F238E27FC236}">
                <a16:creationId xmlns:a16="http://schemas.microsoft.com/office/drawing/2014/main" id="{FD68E732-7446-9EF6-8D6F-1B05F70E587A}"/>
              </a:ext>
            </a:extLst>
          </p:cNvPr>
          <p:cNvSpPr/>
          <p:nvPr/>
        </p:nvSpPr>
        <p:spPr>
          <a:xfrm>
            <a:off x="10634928" y="1618362"/>
            <a:ext cx="1081760" cy="126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i="1">
                <a:solidFill>
                  <a:srgbClr val="00338D"/>
                </a:solidFill>
                <a:cs typeface="Segoe UI" panose="020B0502040204020203" pitchFamily="34" charset="0"/>
              </a:rPr>
              <a:t>DGT Nord Est</a:t>
            </a:r>
          </a:p>
        </p:txBody>
      </p:sp>
      <p:grpSp>
        <p:nvGrpSpPr>
          <p:cNvPr id="99" name="Group 840">
            <a:extLst>
              <a:ext uri="{FF2B5EF4-FFF2-40B4-BE49-F238E27FC236}">
                <a16:creationId xmlns:a16="http://schemas.microsoft.com/office/drawing/2014/main" id="{234288F9-3932-EC3B-DBBE-91FB84121C89}"/>
              </a:ext>
            </a:extLst>
          </p:cNvPr>
          <p:cNvGrpSpPr/>
          <p:nvPr/>
        </p:nvGrpSpPr>
        <p:grpSpPr>
          <a:xfrm>
            <a:off x="9214081" y="3515331"/>
            <a:ext cx="349737" cy="256161"/>
            <a:chOff x="12023625" y="2549995"/>
            <a:chExt cx="949325" cy="695325"/>
          </a:xfrm>
          <a:solidFill>
            <a:srgbClr val="00338D"/>
          </a:solidFill>
        </p:grpSpPr>
        <p:sp>
          <p:nvSpPr>
            <p:cNvPr id="100" name="Freeform 43">
              <a:extLst>
                <a:ext uri="{FF2B5EF4-FFF2-40B4-BE49-F238E27FC236}">
                  <a16:creationId xmlns:a16="http://schemas.microsoft.com/office/drawing/2014/main" id="{A1479DEB-E2E3-0ACA-28E4-FDC7D3B551FC}"/>
                </a:ext>
              </a:extLst>
            </p:cNvPr>
            <p:cNvSpPr>
              <a:spLocks/>
            </p:cNvSpPr>
            <p:nvPr/>
          </p:nvSpPr>
          <p:spPr bwMode="auto">
            <a:xfrm>
              <a:off x="12080775" y="2549995"/>
              <a:ext cx="838200" cy="203200"/>
            </a:xfrm>
            <a:custGeom>
              <a:avLst/>
              <a:gdLst/>
              <a:ahLst/>
              <a:cxnLst>
                <a:cxn ang="0">
                  <a:pos x="8" y="128"/>
                </a:cxn>
                <a:cxn ang="0">
                  <a:pos x="518" y="128"/>
                </a:cxn>
                <a:cxn ang="0">
                  <a:pos x="518" y="116"/>
                </a:cxn>
                <a:cxn ang="0">
                  <a:pos x="526" y="116"/>
                </a:cxn>
                <a:cxn ang="0">
                  <a:pos x="526" y="88"/>
                </a:cxn>
                <a:cxn ang="0">
                  <a:pos x="528" y="88"/>
                </a:cxn>
                <a:cxn ang="0">
                  <a:pos x="264" y="0"/>
                </a:cxn>
                <a:cxn ang="0">
                  <a:pos x="2" y="88"/>
                </a:cxn>
                <a:cxn ang="0">
                  <a:pos x="0" y="88"/>
                </a:cxn>
                <a:cxn ang="0">
                  <a:pos x="0" y="116"/>
                </a:cxn>
                <a:cxn ang="0">
                  <a:pos x="8" y="116"/>
                </a:cxn>
                <a:cxn ang="0">
                  <a:pos x="8" y="128"/>
                </a:cxn>
              </a:cxnLst>
              <a:rect l="0" t="0" r="r" b="b"/>
              <a:pathLst>
                <a:path w="528" h="128">
                  <a:moveTo>
                    <a:pt x="8" y="128"/>
                  </a:moveTo>
                  <a:lnTo>
                    <a:pt x="518" y="128"/>
                  </a:lnTo>
                  <a:lnTo>
                    <a:pt x="518" y="116"/>
                  </a:lnTo>
                  <a:lnTo>
                    <a:pt x="526" y="116"/>
                  </a:lnTo>
                  <a:lnTo>
                    <a:pt x="526" y="88"/>
                  </a:lnTo>
                  <a:lnTo>
                    <a:pt x="528" y="88"/>
                  </a:lnTo>
                  <a:lnTo>
                    <a:pt x="264" y="0"/>
                  </a:lnTo>
                  <a:lnTo>
                    <a:pt x="2" y="88"/>
                  </a:lnTo>
                  <a:lnTo>
                    <a:pt x="0" y="88"/>
                  </a:lnTo>
                  <a:lnTo>
                    <a:pt x="0" y="116"/>
                  </a:lnTo>
                  <a:lnTo>
                    <a:pt x="8" y="116"/>
                  </a:lnTo>
                  <a:lnTo>
                    <a:pt x="8"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Rectangle 44">
              <a:extLst>
                <a:ext uri="{FF2B5EF4-FFF2-40B4-BE49-F238E27FC236}">
                  <a16:creationId xmlns:a16="http://schemas.microsoft.com/office/drawing/2014/main" id="{67F3970C-B6EA-80DC-F1BC-49001D980C53}"/>
                </a:ext>
              </a:extLst>
            </p:cNvPr>
            <p:cNvSpPr>
              <a:spLocks noChangeArrowheads="1"/>
            </p:cNvSpPr>
            <p:nvPr/>
          </p:nvSpPr>
          <p:spPr bwMode="auto">
            <a:xfrm>
              <a:off x="12080775" y="3181820"/>
              <a:ext cx="835025"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2" name="Rectangle 45">
              <a:extLst>
                <a:ext uri="{FF2B5EF4-FFF2-40B4-BE49-F238E27FC236}">
                  <a16:creationId xmlns:a16="http://schemas.microsoft.com/office/drawing/2014/main" id="{4D4FABBA-B923-2587-D165-95E7AAA04505}"/>
                </a:ext>
              </a:extLst>
            </p:cNvPr>
            <p:cNvSpPr>
              <a:spLocks noChangeArrowheads="1"/>
            </p:cNvSpPr>
            <p:nvPr/>
          </p:nvSpPr>
          <p:spPr bwMode="auto">
            <a:xfrm>
              <a:off x="12023625" y="3213570"/>
              <a:ext cx="949325" cy="31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46">
              <a:extLst>
                <a:ext uri="{FF2B5EF4-FFF2-40B4-BE49-F238E27FC236}">
                  <a16:creationId xmlns:a16="http://schemas.microsoft.com/office/drawing/2014/main" id="{4B3FA9F6-3933-C9EE-2F3C-77D044E87689}"/>
                </a:ext>
              </a:extLst>
            </p:cNvPr>
            <p:cNvSpPr>
              <a:spLocks noEditPoints="1"/>
            </p:cNvSpPr>
            <p:nvPr/>
          </p:nvSpPr>
          <p:spPr bwMode="auto">
            <a:xfrm>
              <a:off x="12093475" y="2759545"/>
              <a:ext cx="161925" cy="422275"/>
            </a:xfrm>
            <a:custGeom>
              <a:avLst/>
              <a:gdLst/>
              <a:ahLst/>
              <a:cxnLst>
                <a:cxn ang="0">
                  <a:pos x="100" y="30"/>
                </a:cxn>
                <a:cxn ang="0">
                  <a:pos x="100" y="30"/>
                </a:cxn>
                <a:cxn ang="0">
                  <a:pos x="102" y="30"/>
                </a:cxn>
                <a:cxn ang="0">
                  <a:pos x="102" y="28"/>
                </a:cxn>
                <a:cxn ang="0">
                  <a:pos x="102" y="2"/>
                </a:cxn>
                <a:cxn ang="0">
                  <a:pos x="102" y="2"/>
                </a:cxn>
                <a:cxn ang="0">
                  <a:pos x="102" y="0"/>
                </a:cxn>
                <a:cxn ang="0">
                  <a:pos x="100" y="0"/>
                </a:cxn>
                <a:cxn ang="0">
                  <a:pos x="4" y="0"/>
                </a:cxn>
                <a:cxn ang="0">
                  <a:pos x="4" y="0"/>
                </a:cxn>
                <a:cxn ang="0">
                  <a:pos x="2" y="0"/>
                </a:cxn>
                <a:cxn ang="0">
                  <a:pos x="0" y="2"/>
                </a:cxn>
                <a:cxn ang="0">
                  <a:pos x="0" y="28"/>
                </a:cxn>
                <a:cxn ang="0">
                  <a:pos x="0" y="28"/>
                </a:cxn>
                <a:cxn ang="0">
                  <a:pos x="2" y="30"/>
                </a:cxn>
                <a:cxn ang="0">
                  <a:pos x="4" y="30"/>
                </a:cxn>
                <a:cxn ang="0">
                  <a:pos x="16" y="30"/>
                </a:cxn>
                <a:cxn ang="0">
                  <a:pos x="16" y="234"/>
                </a:cxn>
                <a:cxn ang="0">
                  <a:pos x="4" y="234"/>
                </a:cxn>
                <a:cxn ang="0">
                  <a:pos x="4" y="234"/>
                </a:cxn>
                <a:cxn ang="0">
                  <a:pos x="2" y="236"/>
                </a:cxn>
                <a:cxn ang="0">
                  <a:pos x="0" y="238"/>
                </a:cxn>
                <a:cxn ang="0">
                  <a:pos x="0" y="264"/>
                </a:cxn>
                <a:cxn ang="0">
                  <a:pos x="0" y="264"/>
                </a:cxn>
                <a:cxn ang="0">
                  <a:pos x="2" y="266"/>
                </a:cxn>
                <a:cxn ang="0">
                  <a:pos x="4" y="266"/>
                </a:cxn>
                <a:cxn ang="0">
                  <a:pos x="100" y="266"/>
                </a:cxn>
                <a:cxn ang="0">
                  <a:pos x="100" y="266"/>
                </a:cxn>
                <a:cxn ang="0">
                  <a:pos x="102" y="266"/>
                </a:cxn>
                <a:cxn ang="0">
                  <a:pos x="102" y="264"/>
                </a:cxn>
                <a:cxn ang="0">
                  <a:pos x="102" y="238"/>
                </a:cxn>
                <a:cxn ang="0">
                  <a:pos x="102" y="238"/>
                </a:cxn>
                <a:cxn ang="0">
                  <a:pos x="102" y="236"/>
                </a:cxn>
                <a:cxn ang="0">
                  <a:pos x="100" y="234"/>
                </a:cxn>
                <a:cxn ang="0">
                  <a:pos x="86" y="234"/>
                </a:cxn>
                <a:cxn ang="0">
                  <a:pos x="86" y="30"/>
                </a:cxn>
                <a:cxn ang="0">
                  <a:pos x="100" y="30"/>
                </a:cxn>
                <a:cxn ang="0">
                  <a:pos x="78" y="216"/>
                </a:cxn>
                <a:cxn ang="0">
                  <a:pos x="78" y="216"/>
                </a:cxn>
                <a:cxn ang="0">
                  <a:pos x="78" y="220"/>
                </a:cxn>
                <a:cxn ang="0">
                  <a:pos x="76" y="222"/>
                </a:cxn>
                <a:cxn ang="0">
                  <a:pos x="72" y="224"/>
                </a:cxn>
                <a:cxn ang="0">
                  <a:pos x="70" y="226"/>
                </a:cxn>
                <a:cxn ang="0">
                  <a:pos x="68" y="226"/>
                </a:cxn>
                <a:cxn ang="0">
                  <a:pos x="68" y="226"/>
                </a:cxn>
                <a:cxn ang="0">
                  <a:pos x="64" y="224"/>
                </a:cxn>
                <a:cxn ang="0">
                  <a:pos x="60" y="222"/>
                </a:cxn>
                <a:cxn ang="0">
                  <a:pos x="58" y="220"/>
                </a:cxn>
                <a:cxn ang="0">
                  <a:pos x="58" y="216"/>
                </a:cxn>
                <a:cxn ang="0">
                  <a:pos x="58" y="52"/>
                </a:cxn>
                <a:cxn ang="0">
                  <a:pos x="58" y="52"/>
                </a:cxn>
                <a:cxn ang="0">
                  <a:pos x="58" y="48"/>
                </a:cxn>
                <a:cxn ang="0">
                  <a:pos x="60" y="44"/>
                </a:cxn>
                <a:cxn ang="0">
                  <a:pos x="64" y="42"/>
                </a:cxn>
                <a:cxn ang="0">
                  <a:pos x="68" y="42"/>
                </a:cxn>
                <a:cxn ang="0">
                  <a:pos x="70" y="42"/>
                </a:cxn>
                <a:cxn ang="0">
                  <a:pos x="70" y="42"/>
                </a:cxn>
                <a:cxn ang="0">
                  <a:pos x="72" y="42"/>
                </a:cxn>
                <a:cxn ang="0">
                  <a:pos x="76" y="44"/>
                </a:cxn>
                <a:cxn ang="0">
                  <a:pos x="78" y="48"/>
                </a:cxn>
                <a:cxn ang="0">
                  <a:pos x="78" y="52"/>
                </a:cxn>
                <a:cxn ang="0">
                  <a:pos x="78" y="216"/>
                </a:cxn>
              </a:cxnLst>
              <a:rect l="0" t="0" r="r" b="b"/>
              <a:pathLst>
                <a:path w="102" h="266">
                  <a:moveTo>
                    <a:pt x="100" y="30"/>
                  </a:moveTo>
                  <a:lnTo>
                    <a:pt x="100" y="30"/>
                  </a:lnTo>
                  <a:lnTo>
                    <a:pt x="102" y="30"/>
                  </a:lnTo>
                  <a:lnTo>
                    <a:pt x="102" y="28"/>
                  </a:lnTo>
                  <a:lnTo>
                    <a:pt x="102" y="2"/>
                  </a:lnTo>
                  <a:lnTo>
                    <a:pt x="102" y="2"/>
                  </a:lnTo>
                  <a:lnTo>
                    <a:pt x="102" y="0"/>
                  </a:lnTo>
                  <a:lnTo>
                    <a:pt x="100" y="0"/>
                  </a:lnTo>
                  <a:lnTo>
                    <a:pt x="4" y="0"/>
                  </a:lnTo>
                  <a:lnTo>
                    <a:pt x="4" y="0"/>
                  </a:lnTo>
                  <a:lnTo>
                    <a:pt x="2" y="0"/>
                  </a:lnTo>
                  <a:lnTo>
                    <a:pt x="0" y="2"/>
                  </a:lnTo>
                  <a:lnTo>
                    <a:pt x="0" y="28"/>
                  </a:lnTo>
                  <a:lnTo>
                    <a:pt x="0" y="28"/>
                  </a:lnTo>
                  <a:lnTo>
                    <a:pt x="2" y="30"/>
                  </a:lnTo>
                  <a:lnTo>
                    <a:pt x="4" y="30"/>
                  </a:lnTo>
                  <a:lnTo>
                    <a:pt x="16" y="30"/>
                  </a:lnTo>
                  <a:lnTo>
                    <a:pt x="16" y="234"/>
                  </a:lnTo>
                  <a:lnTo>
                    <a:pt x="4" y="234"/>
                  </a:lnTo>
                  <a:lnTo>
                    <a:pt x="4" y="234"/>
                  </a:lnTo>
                  <a:lnTo>
                    <a:pt x="2" y="236"/>
                  </a:lnTo>
                  <a:lnTo>
                    <a:pt x="0" y="238"/>
                  </a:lnTo>
                  <a:lnTo>
                    <a:pt x="0" y="264"/>
                  </a:lnTo>
                  <a:lnTo>
                    <a:pt x="0" y="264"/>
                  </a:lnTo>
                  <a:lnTo>
                    <a:pt x="2" y="266"/>
                  </a:lnTo>
                  <a:lnTo>
                    <a:pt x="4" y="266"/>
                  </a:lnTo>
                  <a:lnTo>
                    <a:pt x="100" y="266"/>
                  </a:lnTo>
                  <a:lnTo>
                    <a:pt x="100" y="266"/>
                  </a:lnTo>
                  <a:lnTo>
                    <a:pt x="102" y="266"/>
                  </a:lnTo>
                  <a:lnTo>
                    <a:pt x="102" y="264"/>
                  </a:lnTo>
                  <a:lnTo>
                    <a:pt x="102" y="238"/>
                  </a:lnTo>
                  <a:lnTo>
                    <a:pt x="102" y="238"/>
                  </a:lnTo>
                  <a:lnTo>
                    <a:pt x="102" y="236"/>
                  </a:lnTo>
                  <a:lnTo>
                    <a:pt x="100" y="234"/>
                  </a:lnTo>
                  <a:lnTo>
                    <a:pt x="86" y="234"/>
                  </a:lnTo>
                  <a:lnTo>
                    <a:pt x="86" y="30"/>
                  </a:lnTo>
                  <a:lnTo>
                    <a:pt x="100" y="30"/>
                  </a:lnTo>
                  <a:close/>
                  <a:moveTo>
                    <a:pt x="78" y="216"/>
                  </a:moveTo>
                  <a:lnTo>
                    <a:pt x="78" y="216"/>
                  </a:lnTo>
                  <a:lnTo>
                    <a:pt x="78" y="220"/>
                  </a:lnTo>
                  <a:lnTo>
                    <a:pt x="76" y="222"/>
                  </a:lnTo>
                  <a:lnTo>
                    <a:pt x="72" y="224"/>
                  </a:lnTo>
                  <a:lnTo>
                    <a:pt x="70" y="226"/>
                  </a:lnTo>
                  <a:lnTo>
                    <a:pt x="68" y="226"/>
                  </a:lnTo>
                  <a:lnTo>
                    <a:pt x="68" y="226"/>
                  </a:lnTo>
                  <a:lnTo>
                    <a:pt x="64" y="224"/>
                  </a:lnTo>
                  <a:lnTo>
                    <a:pt x="60" y="222"/>
                  </a:lnTo>
                  <a:lnTo>
                    <a:pt x="58" y="220"/>
                  </a:lnTo>
                  <a:lnTo>
                    <a:pt x="58" y="216"/>
                  </a:lnTo>
                  <a:lnTo>
                    <a:pt x="58" y="52"/>
                  </a:lnTo>
                  <a:lnTo>
                    <a:pt x="58" y="52"/>
                  </a:lnTo>
                  <a:lnTo>
                    <a:pt x="58" y="48"/>
                  </a:lnTo>
                  <a:lnTo>
                    <a:pt x="60" y="44"/>
                  </a:lnTo>
                  <a:lnTo>
                    <a:pt x="64" y="42"/>
                  </a:lnTo>
                  <a:lnTo>
                    <a:pt x="68" y="42"/>
                  </a:lnTo>
                  <a:lnTo>
                    <a:pt x="70" y="42"/>
                  </a:lnTo>
                  <a:lnTo>
                    <a:pt x="70" y="42"/>
                  </a:lnTo>
                  <a:lnTo>
                    <a:pt x="72" y="42"/>
                  </a:lnTo>
                  <a:lnTo>
                    <a:pt x="76" y="44"/>
                  </a:lnTo>
                  <a:lnTo>
                    <a:pt x="78" y="48"/>
                  </a:lnTo>
                  <a:lnTo>
                    <a:pt x="78" y="52"/>
                  </a:lnTo>
                  <a:lnTo>
                    <a:pt x="78"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47">
              <a:extLst>
                <a:ext uri="{FF2B5EF4-FFF2-40B4-BE49-F238E27FC236}">
                  <a16:creationId xmlns:a16="http://schemas.microsoft.com/office/drawing/2014/main" id="{2303CEB4-FAAD-0D00-0B12-17246BB8879C}"/>
                </a:ext>
              </a:extLst>
            </p:cNvPr>
            <p:cNvSpPr>
              <a:spLocks noEditPoints="1"/>
            </p:cNvSpPr>
            <p:nvPr/>
          </p:nvSpPr>
          <p:spPr bwMode="auto">
            <a:xfrm>
              <a:off x="12741175" y="2759545"/>
              <a:ext cx="158750" cy="422275"/>
            </a:xfrm>
            <a:custGeom>
              <a:avLst/>
              <a:gdLst/>
              <a:ahLst/>
              <a:cxnLst>
                <a:cxn ang="0">
                  <a:pos x="98" y="30"/>
                </a:cxn>
                <a:cxn ang="0">
                  <a:pos x="98" y="30"/>
                </a:cxn>
                <a:cxn ang="0">
                  <a:pos x="100" y="30"/>
                </a:cxn>
                <a:cxn ang="0">
                  <a:pos x="98" y="28"/>
                </a:cxn>
                <a:cxn ang="0">
                  <a:pos x="98" y="2"/>
                </a:cxn>
                <a:cxn ang="0">
                  <a:pos x="98" y="2"/>
                </a:cxn>
                <a:cxn ang="0">
                  <a:pos x="100" y="0"/>
                </a:cxn>
                <a:cxn ang="0">
                  <a:pos x="98" y="0"/>
                </a:cxn>
                <a:cxn ang="0">
                  <a:pos x="2" y="0"/>
                </a:cxn>
                <a:cxn ang="0">
                  <a:pos x="2" y="0"/>
                </a:cxn>
                <a:cxn ang="0">
                  <a:pos x="0" y="0"/>
                </a:cxn>
                <a:cxn ang="0">
                  <a:pos x="0" y="2"/>
                </a:cxn>
                <a:cxn ang="0">
                  <a:pos x="0" y="28"/>
                </a:cxn>
                <a:cxn ang="0">
                  <a:pos x="0" y="28"/>
                </a:cxn>
                <a:cxn ang="0">
                  <a:pos x="0" y="30"/>
                </a:cxn>
                <a:cxn ang="0">
                  <a:pos x="2" y="30"/>
                </a:cxn>
                <a:cxn ang="0">
                  <a:pos x="12" y="30"/>
                </a:cxn>
                <a:cxn ang="0">
                  <a:pos x="12" y="234"/>
                </a:cxn>
                <a:cxn ang="0">
                  <a:pos x="2" y="234"/>
                </a:cxn>
                <a:cxn ang="0">
                  <a:pos x="2" y="234"/>
                </a:cxn>
                <a:cxn ang="0">
                  <a:pos x="0" y="236"/>
                </a:cxn>
                <a:cxn ang="0">
                  <a:pos x="0" y="238"/>
                </a:cxn>
                <a:cxn ang="0">
                  <a:pos x="0" y="264"/>
                </a:cxn>
                <a:cxn ang="0">
                  <a:pos x="0" y="264"/>
                </a:cxn>
                <a:cxn ang="0">
                  <a:pos x="0" y="266"/>
                </a:cxn>
                <a:cxn ang="0">
                  <a:pos x="2" y="266"/>
                </a:cxn>
                <a:cxn ang="0">
                  <a:pos x="98" y="266"/>
                </a:cxn>
                <a:cxn ang="0">
                  <a:pos x="98" y="266"/>
                </a:cxn>
                <a:cxn ang="0">
                  <a:pos x="100" y="266"/>
                </a:cxn>
                <a:cxn ang="0">
                  <a:pos x="98" y="264"/>
                </a:cxn>
                <a:cxn ang="0">
                  <a:pos x="98" y="238"/>
                </a:cxn>
                <a:cxn ang="0">
                  <a:pos x="98" y="238"/>
                </a:cxn>
                <a:cxn ang="0">
                  <a:pos x="100" y="236"/>
                </a:cxn>
                <a:cxn ang="0">
                  <a:pos x="98" y="234"/>
                </a:cxn>
                <a:cxn ang="0">
                  <a:pos x="84" y="234"/>
                </a:cxn>
                <a:cxn ang="0">
                  <a:pos x="84" y="30"/>
                </a:cxn>
                <a:cxn ang="0">
                  <a:pos x="98" y="30"/>
                </a:cxn>
                <a:cxn ang="0">
                  <a:pos x="78" y="216"/>
                </a:cxn>
                <a:cxn ang="0">
                  <a:pos x="78" y="216"/>
                </a:cxn>
                <a:cxn ang="0">
                  <a:pos x="78" y="220"/>
                </a:cxn>
                <a:cxn ang="0">
                  <a:pos x="76" y="222"/>
                </a:cxn>
                <a:cxn ang="0">
                  <a:pos x="74" y="224"/>
                </a:cxn>
                <a:cxn ang="0">
                  <a:pos x="70" y="226"/>
                </a:cxn>
                <a:cxn ang="0">
                  <a:pos x="68" y="226"/>
                </a:cxn>
                <a:cxn ang="0">
                  <a:pos x="68" y="226"/>
                </a:cxn>
                <a:cxn ang="0">
                  <a:pos x="64" y="224"/>
                </a:cxn>
                <a:cxn ang="0">
                  <a:pos x="60" y="222"/>
                </a:cxn>
                <a:cxn ang="0">
                  <a:pos x="58" y="220"/>
                </a:cxn>
                <a:cxn ang="0">
                  <a:pos x="58" y="216"/>
                </a:cxn>
                <a:cxn ang="0">
                  <a:pos x="58" y="52"/>
                </a:cxn>
                <a:cxn ang="0">
                  <a:pos x="58" y="52"/>
                </a:cxn>
                <a:cxn ang="0">
                  <a:pos x="58" y="48"/>
                </a:cxn>
                <a:cxn ang="0">
                  <a:pos x="60" y="44"/>
                </a:cxn>
                <a:cxn ang="0">
                  <a:pos x="64" y="42"/>
                </a:cxn>
                <a:cxn ang="0">
                  <a:pos x="68" y="42"/>
                </a:cxn>
                <a:cxn ang="0">
                  <a:pos x="70" y="42"/>
                </a:cxn>
                <a:cxn ang="0">
                  <a:pos x="70" y="42"/>
                </a:cxn>
                <a:cxn ang="0">
                  <a:pos x="74" y="42"/>
                </a:cxn>
                <a:cxn ang="0">
                  <a:pos x="76" y="44"/>
                </a:cxn>
                <a:cxn ang="0">
                  <a:pos x="78" y="48"/>
                </a:cxn>
                <a:cxn ang="0">
                  <a:pos x="78" y="52"/>
                </a:cxn>
                <a:cxn ang="0">
                  <a:pos x="78" y="216"/>
                </a:cxn>
              </a:cxnLst>
              <a:rect l="0" t="0" r="r" b="b"/>
              <a:pathLst>
                <a:path w="100" h="266">
                  <a:moveTo>
                    <a:pt x="98" y="30"/>
                  </a:moveTo>
                  <a:lnTo>
                    <a:pt x="98" y="30"/>
                  </a:lnTo>
                  <a:lnTo>
                    <a:pt x="100" y="30"/>
                  </a:lnTo>
                  <a:lnTo>
                    <a:pt x="98" y="28"/>
                  </a:lnTo>
                  <a:lnTo>
                    <a:pt x="98" y="2"/>
                  </a:lnTo>
                  <a:lnTo>
                    <a:pt x="98" y="2"/>
                  </a:lnTo>
                  <a:lnTo>
                    <a:pt x="100" y="0"/>
                  </a:lnTo>
                  <a:lnTo>
                    <a:pt x="98" y="0"/>
                  </a:lnTo>
                  <a:lnTo>
                    <a:pt x="2" y="0"/>
                  </a:lnTo>
                  <a:lnTo>
                    <a:pt x="2" y="0"/>
                  </a:lnTo>
                  <a:lnTo>
                    <a:pt x="0" y="0"/>
                  </a:lnTo>
                  <a:lnTo>
                    <a:pt x="0" y="2"/>
                  </a:lnTo>
                  <a:lnTo>
                    <a:pt x="0" y="28"/>
                  </a:lnTo>
                  <a:lnTo>
                    <a:pt x="0" y="28"/>
                  </a:lnTo>
                  <a:lnTo>
                    <a:pt x="0" y="30"/>
                  </a:lnTo>
                  <a:lnTo>
                    <a:pt x="2" y="30"/>
                  </a:lnTo>
                  <a:lnTo>
                    <a:pt x="12" y="30"/>
                  </a:lnTo>
                  <a:lnTo>
                    <a:pt x="12" y="234"/>
                  </a:lnTo>
                  <a:lnTo>
                    <a:pt x="2" y="234"/>
                  </a:lnTo>
                  <a:lnTo>
                    <a:pt x="2" y="234"/>
                  </a:lnTo>
                  <a:lnTo>
                    <a:pt x="0" y="236"/>
                  </a:lnTo>
                  <a:lnTo>
                    <a:pt x="0" y="238"/>
                  </a:lnTo>
                  <a:lnTo>
                    <a:pt x="0" y="264"/>
                  </a:lnTo>
                  <a:lnTo>
                    <a:pt x="0" y="264"/>
                  </a:lnTo>
                  <a:lnTo>
                    <a:pt x="0" y="266"/>
                  </a:lnTo>
                  <a:lnTo>
                    <a:pt x="2" y="266"/>
                  </a:lnTo>
                  <a:lnTo>
                    <a:pt x="98" y="266"/>
                  </a:lnTo>
                  <a:lnTo>
                    <a:pt x="98" y="266"/>
                  </a:lnTo>
                  <a:lnTo>
                    <a:pt x="100" y="266"/>
                  </a:lnTo>
                  <a:lnTo>
                    <a:pt x="98" y="264"/>
                  </a:lnTo>
                  <a:lnTo>
                    <a:pt x="98" y="238"/>
                  </a:lnTo>
                  <a:lnTo>
                    <a:pt x="98" y="238"/>
                  </a:lnTo>
                  <a:lnTo>
                    <a:pt x="100" y="236"/>
                  </a:lnTo>
                  <a:lnTo>
                    <a:pt x="98" y="234"/>
                  </a:lnTo>
                  <a:lnTo>
                    <a:pt x="84" y="234"/>
                  </a:lnTo>
                  <a:lnTo>
                    <a:pt x="84" y="30"/>
                  </a:lnTo>
                  <a:lnTo>
                    <a:pt x="98" y="30"/>
                  </a:lnTo>
                  <a:close/>
                  <a:moveTo>
                    <a:pt x="78" y="216"/>
                  </a:moveTo>
                  <a:lnTo>
                    <a:pt x="78" y="216"/>
                  </a:lnTo>
                  <a:lnTo>
                    <a:pt x="78" y="220"/>
                  </a:lnTo>
                  <a:lnTo>
                    <a:pt x="76" y="222"/>
                  </a:lnTo>
                  <a:lnTo>
                    <a:pt x="74" y="224"/>
                  </a:lnTo>
                  <a:lnTo>
                    <a:pt x="70" y="226"/>
                  </a:lnTo>
                  <a:lnTo>
                    <a:pt x="68" y="226"/>
                  </a:lnTo>
                  <a:lnTo>
                    <a:pt x="68" y="226"/>
                  </a:lnTo>
                  <a:lnTo>
                    <a:pt x="64" y="224"/>
                  </a:lnTo>
                  <a:lnTo>
                    <a:pt x="60" y="222"/>
                  </a:lnTo>
                  <a:lnTo>
                    <a:pt x="58" y="220"/>
                  </a:lnTo>
                  <a:lnTo>
                    <a:pt x="58" y="216"/>
                  </a:lnTo>
                  <a:lnTo>
                    <a:pt x="58" y="52"/>
                  </a:lnTo>
                  <a:lnTo>
                    <a:pt x="58" y="52"/>
                  </a:lnTo>
                  <a:lnTo>
                    <a:pt x="58" y="48"/>
                  </a:lnTo>
                  <a:lnTo>
                    <a:pt x="60" y="44"/>
                  </a:lnTo>
                  <a:lnTo>
                    <a:pt x="64" y="42"/>
                  </a:lnTo>
                  <a:lnTo>
                    <a:pt x="68" y="42"/>
                  </a:lnTo>
                  <a:lnTo>
                    <a:pt x="70" y="42"/>
                  </a:lnTo>
                  <a:lnTo>
                    <a:pt x="70" y="42"/>
                  </a:lnTo>
                  <a:lnTo>
                    <a:pt x="74" y="42"/>
                  </a:lnTo>
                  <a:lnTo>
                    <a:pt x="76" y="44"/>
                  </a:lnTo>
                  <a:lnTo>
                    <a:pt x="78" y="48"/>
                  </a:lnTo>
                  <a:lnTo>
                    <a:pt x="78" y="52"/>
                  </a:lnTo>
                  <a:lnTo>
                    <a:pt x="78"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48">
              <a:extLst>
                <a:ext uri="{FF2B5EF4-FFF2-40B4-BE49-F238E27FC236}">
                  <a16:creationId xmlns:a16="http://schemas.microsoft.com/office/drawing/2014/main" id="{2772DA9E-A4B7-AED4-1AB7-ACE2B543064C}"/>
                </a:ext>
              </a:extLst>
            </p:cNvPr>
            <p:cNvSpPr>
              <a:spLocks noEditPoints="1"/>
            </p:cNvSpPr>
            <p:nvPr/>
          </p:nvSpPr>
          <p:spPr bwMode="auto">
            <a:xfrm>
              <a:off x="12410975" y="2759545"/>
              <a:ext cx="168275" cy="422275"/>
            </a:xfrm>
            <a:custGeom>
              <a:avLst/>
              <a:gdLst/>
              <a:ahLst/>
              <a:cxnLst>
                <a:cxn ang="0">
                  <a:pos x="102" y="30"/>
                </a:cxn>
                <a:cxn ang="0">
                  <a:pos x="102" y="30"/>
                </a:cxn>
                <a:cxn ang="0">
                  <a:pos x="106" y="30"/>
                </a:cxn>
                <a:cxn ang="0">
                  <a:pos x="106" y="28"/>
                </a:cxn>
                <a:cxn ang="0">
                  <a:pos x="106" y="2"/>
                </a:cxn>
                <a:cxn ang="0">
                  <a:pos x="106" y="2"/>
                </a:cxn>
                <a:cxn ang="0">
                  <a:pos x="106" y="0"/>
                </a:cxn>
                <a:cxn ang="0">
                  <a:pos x="102" y="0"/>
                </a:cxn>
                <a:cxn ang="0">
                  <a:pos x="6" y="0"/>
                </a:cxn>
                <a:cxn ang="0">
                  <a:pos x="6" y="0"/>
                </a:cxn>
                <a:cxn ang="0">
                  <a:pos x="2" y="0"/>
                </a:cxn>
                <a:cxn ang="0">
                  <a:pos x="0" y="2"/>
                </a:cxn>
                <a:cxn ang="0">
                  <a:pos x="0" y="28"/>
                </a:cxn>
                <a:cxn ang="0">
                  <a:pos x="0" y="28"/>
                </a:cxn>
                <a:cxn ang="0">
                  <a:pos x="2" y="30"/>
                </a:cxn>
                <a:cxn ang="0">
                  <a:pos x="6" y="30"/>
                </a:cxn>
                <a:cxn ang="0">
                  <a:pos x="20" y="30"/>
                </a:cxn>
                <a:cxn ang="0">
                  <a:pos x="20" y="234"/>
                </a:cxn>
                <a:cxn ang="0">
                  <a:pos x="6" y="234"/>
                </a:cxn>
                <a:cxn ang="0">
                  <a:pos x="6" y="234"/>
                </a:cxn>
                <a:cxn ang="0">
                  <a:pos x="2" y="236"/>
                </a:cxn>
                <a:cxn ang="0">
                  <a:pos x="0" y="238"/>
                </a:cxn>
                <a:cxn ang="0">
                  <a:pos x="0" y="264"/>
                </a:cxn>
                <a:cxn ang="0">
                  <a:pos x="0" y="264"/>
                </a:cxn>
                <a:cxn ang="0">
                  <a:pos x="2" y="266"/>
                </a:cxn>
                <a:cxn ang="0">
                  <a:pos x="6" y="266"/>
                </a:cxn>
                <a:cxn ang="0">
                  <a:pos x="102" y="266"/>
                </a:cxn>
                <a:cxn ang="0">
                  <a:pos x="102" y="266"/>
                </a:cxn>
                <a:cxn ang="0">
                  <a:pos x="106" y="266"/>
                </a:cxn>
                <a:cxn ang="0">
                  <a:pos x="106" y="264"/>
                </a:cxn>
                <a:cxn ang="0">
                  <a:pos x="106" y="238"/>
                </a:cxn>
                <a:cxn ang="0">
                  <a:pos x="106" y="238"/>
                </a:cxn>
                <a:cxn ang="0">
                  <a:pos x="106" y="236"/>
                </a:cxn>
                <a:cxn ang="0">
                  <a:pos x="102" y="234"/>
                </a:cxn>
                <a:cxn ang="0">
                  <a:pos x="90" y="234"/>
                </a:cxn>
                <a:cxn ang="0">
                  <a:pos x="90" y="30"/>
                </a:cxn>
                <a:cxn ang="0">
                  <a:pos x="102" y="30"/>
                </a:cxn>
                <a:cxn ang="0">
                  <a:pos x="82" y="216"/>
                </a:cxn>
                <a:cxn ang="0">
                  <a:pos x="82" y="216"/>
                </a:cxn>
                <a:cxn ang="0">
                  <a:pos x="82" y="220"/>
                </a:cxn>
                <a:cxn ang="0">
                  <a:pos x="80" y="222"/>
                </a:cxn>
                <a:cxn ang="0">
                  <a:pos x="76" y="224"/>
                </a:cxn>
                <a:cxn ang="0">
                  <a:pos x="74" y="226"/>
                </a:cxn>
                <a:cxn ang="0">
                  <a:pos x="72" y="226"/>
                </a:cxn>
                <a:cxn ang="0">
                  <a:pos x="72" y="226"/>
                </a:cxn>
                <a:cxn ang="0">
                  <a:pos x="68" y="224"/>
                </a:cxn>
                <a:cxn ang="0">
                  <a:pos x="64" y="222"/>
                </a:cxn>
                <a:cxn ang="0">
                  <a:pos x="62" y="220"/>
                </a:cxn>
                <a:cxn ang="0">
                  <a:pos x="62" y="216"/>
                </a:cxn>
                <a:cxn ang="0">
                  <a:pos x="62" y="52"/>
                </a:cxn>
                <a:cxn ang="0">
                  <a:pos x="62" y="52"/>
                </a:cxn>
                <a:cxn ang="0">
                  <a:pos x="62" y="48"/>
                </a:cxn>
                <a:cxn ang="0">
                  <a:pos x="64" y="44"/>
                </a:cxn>
                <a:cxn ang="0">
                  <a:pos x="68" y="42"/>
                </a:cxn>
                <a:cxn ang="0">
                  <a:pos x="72" y="42"/>
                </a:cxn>
                <a:cxn ang="0">
                  <a:pos x="74" y="42"/>
                </a:cxn>
                <a:cxn ang="0">
                  <a:pos x="74" y="42"/>
                </a:cxn>
                <a:cxn ang="0">
                  <a:pos x="76" y="42"/>
                </a:cxn>
                <a:cxn ang="0">
                  <a:pos x="80" y="44"/>
                </a:cxn>
                <a:cxn ang="0">
                  <a:pos x="82" y="48"/>
                </a:cxn>
                <a:cxn ang="0">
                  <a:pos x="82" y="52"/>
                </a:cxn>
                <a:cxn ang="0">
                  <a:pos x="82" y="216"/>
                </a:cxn>
              </a:cxnLst>
              <a:rect l="0" t="0" r="r" b="b"/>
              <a:pathLst>
                <a:path w="106" h="266">
                  <a:moveTo>
                    <a:pt x="102" y="30"/>
                  </a:moveTo>
                  <a:lnTo>
                    <a:pt x="102" y="30"/>
                  </a:lnTo>
                  <a:lnTo>
                    <a:pt x="106" y="30"/>
                  </a:lnTo>
                  <a:lnTo>
                    <a:pt x="106" y="28"/>
                  </a:lnTo>
                  <a:lnTo>
                    <a:pt x="106" y="2"/>
                  </a:lnTo>
                  <a:lnTo>
                    <a:pt x="106" y="2"/>
                  </a:lnTo>
                  <a:lnTo>
                    <a:pt x="106" y="0"/>
                  </a:lnTo>
                  <a:lnTo>
                    <a:pt x="102" y="0"/>
                  </a:lnTo>
                  <a:lnTo>
                    <a:pt x="6" y="0"/>
                  </a:lnTo>
                  <a:lnTo>
                    <a:pt x="6" y="0"/>
                  </a:lnTo>
                  <a:lnTo>
                    <a:pt x="2" y="0"/>
                  </a:lnTo>
                  <a:lnTo>
                    <a:pt x="0" y="2"/>
                  </a:lnTo>
                  <a:lnTo>
                    <a:pt x="0" y="28"/>
                  </a:lnTo>
                  <a:lnTo>
                    <a:pt x="0" y="28"/>
                  </a:lnTo>
                  <a:lnTo>
                    <a:pt x="2" y="30"/>
                  </a:lnTo>
                  <a:lnTo>
                    <a:pt x="6" y="30"/>
                  </a:lnTo>
                  <a:lnTo>
                    <a:pt x="20" y="30"/>
                  </a:lnTo>
                  <a:lnTo>
                    <a:pt x="20" y="234"/>
                  </a:lnTo>
                  <a:lnTo>
                    <a:pt x="6" y="234"/>
                  </a:lnTo>
                  <a:lnTo>
                    <a:pt x="6" y="234"/>
                  </a:lnTo>
                  <a:lnTo>
                    <a:pt x="2" y="236"/>
                  </a:lnTo>
                  <a:lnTo>
                    <a:pt x="0" y="238"/>
                  </a:lnTo>
                  <a:lnTo>
                    <a:pt x="0" y="264"/>
                  </a:lnTo>
                  <a:lnTo>
                    <a:pt x="0" y="264"/>
                  </a:lnTo>
                  <a:lnTo>
                    <a:pt x="2" y="266"/>
                  </a:lnTo>
                  <a:lnTo>
                    <a:pt x="6" y="266"/>
                  </a:lnTo>
                  <a:lnTo>
                    <a:pt x="102" y="266"/>
                  </a:lnTo>
                  <a:lnTo>
                    <a:pt x="102" y="266"/>
                  </a:lnTo>
                  <a:lnTo>
                    <a:pt x="106" y="266"/>
                  </a:lnTo>
                  <a:lnTo>
                    <a:pt x="106" y="264"/>
                  </a:lnTo>
                  <a:lnTo>
                    <a:pt x="106" y="238"/>
                  </a:lnTo>
                  <a:lnTo>
                    <a:pt x="106" y="238"/>
                  </a:lnTo>
                  <a:lnTo>
                    <a:pt x="106" y="236"/>
                  </a:lnTo>
                  <a:lnTo>
                    <a:pt x="102" y="234"/>
                  </a:lnTo>
                  <a:lnTo>
                    <a:pt x="90" y="234"/>
                  </a:lnTo>
                  <a:lnTo>
                    <a:pt x="90" y="30"/>
                  </a:lnTo>
                  <a:lnTo>
                    <a:pt x="102" y="30"/>
                  </a:lnTo>
                  <a:close/>
                  <a:moveTo>
                    <a:pt x="82" y="216"/>
                  </a:moveTo>
                  <a:lnTo>
                    <a:pt x="82" y="216"/>
                  </a:lnTo>
                  <a:lnTo>
                    <a:pt x="82" y="220"/>
                  </a:lnTo>
                  <a:lnTo>
                    <a:pt x="80" y="222"/>
                  </a:lnTo>
                  <a:lnTo>
                    <a:pt x="76" y="224"/>
                  </a:lnTo>
                  <a:lnTo>
                    <a:pt x="74" y="226"/>
                  </a:lnTo>
                  <a:lnTo>
                    <a:pt x="72" y="226"/>
                  </a:lnTo>
                  <a:lnTo>
                    <a:pt x="72" y="226"/>
                  </a:lnTo>
                  <a:lnTo>
                    <a:pt x="68" y="224"/>
                  </a:lnTo>
                  <a:lnTo>
                    <a:pt x="64" y="222"/>
                  </a:lnTo>
                  <a:lnTo>
                    <a:pt x="62" y="220"/>
                  </a:lnTo>
                  <a:lnTo>
                    <a:pt x="62" y="216"/>
                  </a:lnTo>
                  <a:lnTo>
                    <a:pt x="62" y="52"/>
                  </a:lnTo>
                  <a:lnTo>
                    <a:pt x="62" y="52"/>
                  </a:lnTo>
                  <a:lnTo>
                    <a:pt x="62" y="48"/>
                  </a:lnTo>
                  <a:lnTo>
                    <a:pt x="64" y="44"/>
                  </a:lnTo>
                  <a:lnTo>
                    <a:pt x="68" y="42"/>
                  </a:lnTo>
                  <a:lnTo>
                    <a:pt x="72" y="42"/>
                  </a:lnTo>
                  <a:lnTo>
                    <a:pt x="74" y="42"/>
                  </a:lnTo>
                  <a:lnTo>
                    <a:pt x="74" y="42"/>
                  </a:lnTo>
                  <a:lnTo>
                    <a:pt x="76" y="42"/>
                  </a:lnTo>
                  <a:lnTo>
                    <a:pt x="80" y="44"/>
                  </a:lnTo>
                  <a:lnTo>
                    <a:pt x="82" y="48"/>
                  </a:lnTo>
                  <a:lnTo>
                    <a:pt x="82" y="52"/>
                  </a:lnTo>
                  <a:lnTo>
                    <a:pt x="82"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49">
              <a:extLst>
                <a:ext uri="{FF2B5EF4-FFF2-40B4-BE49-F238E27FC236}">
                  <a16:creationId xmlns:a16="http://schemas.microsoft.com/office/drawing/2014/main" id="{BCEA31C8-78D7-5D94-3555-594E303B6642}"/>
                </a:ext>
              </a:extLst>
            </p:cNvPr>
            <p:cNvSpPr>
              <a:spLocks/>
            </p:cNvSpPr>
            <p:nvPr/>
          </p:nvSpPr>
          <p:spPr bwMode="auto">
            <a:xfrm>
              <a:off x="12445900" y="2603970"/>
              <a:ext cx="104775" cy="101600"/>
            </a:xfrm>
            <a:custGeom>
              <a:avLst/>
              <a:gdLst/>
              <a:ahLst/>
              <a:cxnLst>
                <a:cxn ang="0">
                  <a:pos x="66" y="32"/>
                </a:cxn>
                <a:cxn ang="0">
                  <a:pos x="66" y="32"/>
                </a:cxn>
                <a:cxn ang="0">
                  <a:pos x="64" y="38"/>
                </a:cxn>
                <a:cxn ang="0">
                  <a:pos x="64" y="44"/>
                </a:cxn>
                <a:cxn ang="0">
                  <a:pos x="60" y="50"/>
                </a:cxn>
                <a:cxn ang="0">
                  <a:pos x="56" y="54"/>
                </a:cxn>
                <a:cxn ang="0">
                  <a:pos x="52" y="58"/>
                </a:cxn>
                <a:cxn ang="0">
                  <a:pos x="46" y="62"/>
                </a:cxn>
                <a:cxn ang="0">
                  <a:pos x="40" y="64"/>
                </a:cxn>
                <a:cxn ang="0">
                  <a:pos x="34" y="64"/>
                </a:cxn>
                <a:cxn ang="0">
                  <a:pos x="34" y="64"/>
                </a:cxn>
                <a:cxn ang="0">
                  <a:pos x="26" y="64"/>
                </a:cxn>
                <a:cxn ang="0">
                  <a:pos x="20" y="62"/>
                </a:cxn>
                <a:cxn ang="0">
                  <a:pos x="16" y="58"/>
                </a:cxn>
                <a:cxn ang="0">
                  <a:pos x="10" y="54"/>
                </a:cxn>
                <a:cxn ang="0">
                  <a:pos x="6" y="50"/>
                </a:cxn>
                <a:cxn ang="0">
                  <a:pos x="4" y="44"/>
                </a:cxn>
                <a:cxn ang="0">
                  <a:pos x="2" y="38"/>
                </a:cxn>
                <a:cxn ang="0">
                  <a:pos x="0" y="32"/>
                </a:cxn>
                <a:cxn ang="0">
                  <a:pos x="0" y="32"/>
                </a:cxn>
                <a:cxn ang="0">
                  <a:pos x="2" y="26"/>
                </a:cxn>
                <a:cxn ang="0">
                  <a:pos x="4" y="20"/>
                </a:cxn>
                <a:cxn ang="0">
                  <a:pos x="6" y="14"/>
                </a:cxn>
                <a:cxn ang="0">
                  <a:pos x="10" y="8"/>
                </a:cxn>
                <a:cxn ang="0">
                  <a:pos x="16" y="4"/>
                </a:cxn>
                <a:cxn ang="0">
                  <a:pos x="20" y="2"/>
                </a:cxn>
                <a:cxn ang="0">
                  <a:pos x="26" y="0"/>
                </a:cxn>
                <a:cxn ang="0">
                  <a:pos x="34" y="0"/>
                </a:cxn>
                <a:cxn ang="0">
                  <a:pos x="34" y="0"/>
                </a:cxn>
                <a:cxn ang="0">
                  <a:pos x="40" y="0"/>
                </a:cxn>
                <a:cxn ang="0">
                  <a:pos x="46" y="2"/>
                </a:cxn>
                <a:cxn ang="0">
                  <a:pos x="52" y="4"/>
                </a:cxn>
                <a:cxn ang="0">
                  <a:pos x="56" y="8"/>
                </a:cxn>
                <a:cxn ang="0">
                  <a:pos x="60" y="14"/>
                </a:cxn>
                <a:cxn ang="0">
                  <a:pos x="64" y="20"/>
                </a:cxn>
                <a:cxn ang="0">
                  <a:pos x="64" y="26"/>
                </a:cxn>
                <a:cxn ang="0">
                  <a:pos x="66" y="32"/>
                </a:cxn>
                <a:cxn ang="0">
                  <a:pos x="66" y="32"/>
                </a:cxn>
              </a:cxnLst>
              <a:rect l="0" t="0" r="r" b="b"/>
              <a:pathLst>
                <a:path w="66" h="64">
                  <a:moveTo>
                    <a:pt x="66" y="32"/>
                  </a:moveTo>
                  <a:lnTo>
                    <a:pt x="66" y="32"/>
                  </a:lnTo>
                  <a:lnTo>
                    <a:pt x="64" y="38"/>
                  </a:lnTo>
                  <a:lnTo>
                    <a:pt x="64" y="44"/>
                  </a:lnTo>
                  <a:lnTo>
                    <a:pt x="60" y="50"/>
                  </a:lnTo>
                  <a:lnTo>
                    <a:pt x="56" y="54"/>
                  </a:lnTo>
                  <a:lnTo>
                    <a:pt x="52" y="58"/>
                  </a:lnTo>
                  <a:lnTo>
                    <a:pt x="46" y="62"/>
                  </a:lnTo>
                  <a:lnTo>
                    <a:pt x="40" y="64"/>
                  </a:lnTo>
                  <a:lnTo>
                    <a:pt x="34" y="64"/>
                  </a:lnTo>
                  <a:lnTo>
                    <a:pt x="34" y="64"/>
                  </a:lnTo>
                  <a:lnTo>
                    <a:pt x="26" y="64"/>
                  </a:lnTo>
                  <a:lnTo>
                    <a:pt x="20" y="62"/>
                  </a:lnTo>
                  <a:lnTo>
                    <a:pt x="16" y="58"/>
                  </a:lnTo>
                  <a:lnTo>
                    <a:pt x="10" y="54"/>
                  </a:lnTo>
                  <a:lnTo>
                    <a:pt x="6" y="50"/>
                  </a:lnTo>
                  <a:lnTo>
                    <a:pt x="4" y="44"/>
                  </a:lnTo>
                  <a:lnTo>
                    <a:pt x="2" y="38"/>
                  </a:lnTo>
                  <a:lnTo>
                    <a:pt x="0" y="32"/>
                  </a:lnTo>
                  <a:lnTo>
                    <a:pt x="0" y="32"/>
                  </a:lnTo>
                  <a:lnTo>
                    <a:pt x="2" y="26"/>
                  </a:lnTo>
                  <a:lnTo>
                    <a:pt x="4" y="20"/>
                  </a:lnTo>
                  <a:lnTo>
                    <a:pt x="6" y="14"/>
                  </a:lnTo>
                  <a:lnTo>
                    <a:pt x="10" y="8"/>
                  </a:lnTo>
                  <a:lnTo>
                    <a:pt x="16" y="4"/>
                  </a:lnTo>
                  <a:lnTo>
                    <a:pt x="20" y="2"/>
                  </a:lnTo>
                  <a:lnTo>
                    <a:pt x="26" y="0"/>
                  </a:lnTo>
                  <a:lnTo>
                    <a:pt x="34" y="0"/>
                  </a:lnTo>
                  <a:lnTo>
                    <a:pt x="34" y="0"/>
                  </a:lnTo>
                  <a:lnTo>
                    <a:pt x="40" y="0"/>
                  </a:lnTo>
                  <a:lnTo>
                    <a:pt x="46" y="2"/>
                  </a:lnTo>
                  <a:lnTo>
                    <a:pt x="52" y="4"/>
                  </a:lnTo>
                  <a:lnTo>
                    <a:pt x="56" y="8"/>
                  </a:lnTo>
                  <a:lnTo>
                    <a:pt x="60" y="14"/>
                  </a:lnTo>
                  <a:lnTo>
                    <a:pt x="64" y="20"/>
                  </a:lnTo>
                  <a:lnTo>
                    <a:pt x="64" y="26"/>
                  </a:lnTo>
                  <a:lnTo>
                    <a:pt x="66" y="32"/>
                  </a:lnTo>
                  <a:lnTo>
                    <a:pt x="6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7" name="Rettangolo 106">
            <a:extLst>
              <a:ext uri="{FF2B5EF4-FFF2-40B4-BE49-F238E27FC236}">
                <a16:creationId xmlns:a16="http://schemas.microsoft.com/office/drawing/2014/main" id="{0A47FAB6-8CC2-A7DC-E535-80379EA72D05}"/>
              </a:ext>
            </a:extLst>
          </p:cNvPr>
          <p:cNvSpPr/>
          <p:nvPr/>
        </p:nvSpPr>
        <p:spPr>
          <a:xfrm>
            <a:off x="8835112" y="3224219"/>
            <a:ext cx="1143235" cy="126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i="1">
                <a:solidFill>
                  <a:srgbClr val="00338D"/>
                </a:solidFill>
                <a:cs typeface="Segoe UI" panose="020B0502040204020203" pitchFamily="34" charset="0"/>
              </a:rPr>
              <a:t>DGT Centro</a:t>
            </a:r>
          </a:p>
        </p:txBody>
      </p:sp>
      <p:grpSp>
        <p:nvGrpSpPr>
          <p:cNvPr id="108" name="Group 840">
            <a:extLst>
              <a:ext uri="{FF2B5EF4-FFF2-40B4-BE49-F238E27FC236}">
                <a16:creationId xmlns:a16="http://schemas.microsoft.com/office/drawing/2014/main" id="{0B575B16-8B1C-0EF8-F86B-595B1F51B88D}"/>
              </a:ext>
            </a:extLst>
          </p:cNvPr>
          <p:cNvGrpSpPr/>
          <p:nvPr/>
        </p:nvGrpSpPr>
        <p:grpSpPr>
          <a:xfrm>
            <a:off x="11065479" y="3515331"/>
            <a:ext cx="349737" cy="256161"/>
            <a:chOff x="12023625" y="2549995"/>
            <a:chExt cx="949325" cy="695325"/>
          </a:xfrm>
          <a:solidFill>
            <a:srgbClr val="00338D"/>
          </a:solidFill>
        </p:grpSpPr>
        <p:sp>
          <p:nvSpPr>
            <p:cNvPr id="109" name="Freeform 43">
              <a:extLst>
                <a:ext uri="{FF2B5EF4-FFF2-40B4-BE49-F238E27FC236}">
                  <a16:creationId xmlns:a16="http://schemas.microsoft.com/office/drawing/2014/main" id="{88F30248-DABD-DDE0-53CB-CA4104BC8EF5}"/>
                </a:ext>
              </a:extLst>
            </p:cNvPr>
            <p:cNvSpPr>
              <a:spLocks/>
            </p:cNvSpPr>
            <p:nvPr/>
          </p:nvSpPr>
          <p:spPr bwMode="auto">
            <a:xfrm>
              <a:off x="12080775" y="2549995"/>
              <a:ext cx="838200" cy="203200"/>
            </a:xfrm>
            <a:custGeom>
              <a:avLst/>
              <a:gdLst/>
              <a:ahLst/>
              <a:cxnLst>
                <a:cxn ang="0">
                  <a:pos x="8" y="128"/>
                </a:cxn>
                <a:cxn ang="0">
                  <a:pos x="518" y="128"/>
                </a:cxn>
                <a:cxn ang="0">
                  <a:pos x="518" y="116"/>
                </a:cxn>
                <a:cxn ang="0">
                  <a:pos x="526" y="116"/>
                </a:cxn>
                <a:cxn ang="0">
                  <a:pos x="526" y="88"/>
                </a:cxn>
                <a:cxn ang="0">
                  <a:pos x="528" y="88"/>
                </a:cxn>
                <a:cxn ang="0">
                  <a:pos x="264" y="0"/>
                </a:cxn>
                <a:cxn ang="0">
                  <a:pos x="2" y="88"/>
                </a:cxn>
                <a:cxn ang="0">
                  <a:pos x="0" y="88"/>
                </a:cxn>
                <a:cxn ang="0">
                  <a:pos x="0" y="116"/>
                </a:cxn>
                <a:cxn ang="0">
                  <a:pos x="8" y="116"/>
                </a:cxn>
                <a:cxn ang="0">
                  <a:pos x="8" y="128"/>
                </a:cxn>
              </a:cxnLst>
              <a:rect l="0" t="0" r="r" b="b"/>
              <a:pathLst>
                <a:path w="528" h="128">
                  <a:moveTo>
                    <a:pt x="8" y="128"/>
                  </a:moveTo>
                  <a:lnTo>
                    <a:pt x="518" y="128"/>
                  </a:lnTo>
                  <a:lnTo>
                    <a:pt x="518" y="116"/>
                  </a:lnTo>
                  <a:lnTo>
                    <a:pt x="526" y="116"/>
                  </a:lnTo>
                  <a:lnTo>
                    <a:pt x="526" y="88"/>
                  </a:lnTo>
                  <a:lnTo>
                    <a:pt x="528" y="88"/>
                  </a:lnTo>
                  <a:lnTo>
                    <a:pt x="264" y="0"/>
                  </a:lnTo>
                  <a:lnTo>
                    <a:pt x="2" y="88"/>
                  </a:lnTo>
                  <a:lnTo>
                    <a:pt x="0" y="88"/>
                  </a:lnTo>
                  <a:lnTo>
                    <a:pt x="0" y="116"/>
                  </a:lnTo>
                  <a:lnTo>
                    <a:pt x="8" y="116"/>
                  </a:lnTo>
                  <a:lnTo>
                    <a:pt x="8"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Rectangle 44">
              <a:extLst>
                <a:ext uri="{FF2B5EF4-FFF2-40B4-BE49-F238E27FC236}">
                  <a16:creationId xmlns:a16="http://schemas.microsoft.com/office/drawing/2014/main" id="{1D771F60-9B68-86B0-EBD0-C830A29EA62E}"/>
                </a:ext>
              </a:extLst>
            </p:cNvPr>
            <p:cNvSpPr>
              <a:spLocks noChangeArrowheads="1"/>
            </p:cNvSpPr>
            <p:nvPr/>
          </p:nvSpPr>
          <p:spPr bwMode="auto">
            <a:xfrm>
              <a:off x="12080775" y="3181820"/>
              <a:ext cx="835025"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1" name="Rectangle 45">
              <a:extLst>
                <a:ext uri="{FF2B5EF4-FFF2-40B4-BE49-F238E27FC236}">
                  <a16:creationId xmlns:a16="http://schemas.microsoft.com/office/drawing/2014/main" id="{2379FFC3-F70B-51A3-623B-EE3CDBA83462}"/>
                </a:ext>
              </a:extLst>
            </p:cNvPr>
            <p:cNvSpPr>
              <a:spLocks noChangeArrowheads="1"/>
            </p:cNvSpPr>
            <p:nvPr/>
          </p:nvSpPr>
          <p:spPr bwMode="auto">
            <a:xfrm>
              <a:off x="12023625" y="3213570"/>
              <a:ext cx="949325" cy="31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46">
              <a:extLst>
                <a:ext uri="{FF2B5EF4-FFF2-40B4-BE49-F238E27FC236}">
                  <a16:creationId xmlns:a16="http://schemas.microsoft.com/office/drawing/2014/main" id="{787A54B9-AE5F-1D3E-6FDE-6442F9E66A21}"/>
                </a:ext>
              </a:extLst>
            </p:cNvPr>
            <p:cNvSpPr>
              <a:spLocks noEditPoints="1"/>
            </p:cNvSpPr>
            <p:nvPr/>
          </p:nvSpPr>
          <p:spPr bwMode="auto">
            <a:xfrm>
              <a:off x="12093475" y="2759545"/>
              <a:ext cx="161925" cy="422275"/>
            </a:xfrm>
            <a:custGeom>
              <a:avLst/>
              <a:gdLst/>
              <a:ahLst/>
              <a:cxnLst>
                <a:cxn ang="0">
                  <a:pos x="100" y="30"/>
                </a:cxn>
                <a:cxn ang="0">
                  <a:pos x="100" y="30"/>
                </a:cxn>
                <a:cxn ang="0">
                  <a:pos x="102" y="30"/>
                </a:cxn>
                <a:cxn ang="0">
                  <a:pos x="102" y="28"/>
                </a:cxn>
                <a:cxn ang="0">
                  <a:pos x="102" y="2"/>
                </a:cxn>
                <a:cxn ang="0">
                  <a:pos x="102" y="2"/>
                </a:cxn>
                <a:cxn ang="0">
                  <a:pos x="102" y="0"/>
                </a:cxn>
                <a:cxn ang="0">
                  <a:pos x="100" y="0"/>
                </a:cxn>
                <a:cxn ang="0">
                  <a:pos x="4" y="0"/>
                </a:cxn>
                <a:cxn ang="0">
                  <a:pos x="4" y="0"/>
                </a:cxn>
                <a:cxn ang="0">
                  <a:pos x="2" y="0"/>
                </a:cxn>
                <a:cxn ang="0">
                  <a:pos x="0" y="2"/>
                </a:cxn>
                <a:cxn ang="0">
                  <a:pos x="0" y="28"/>
                </a:cxn>
                <a:cxn ang="0">
                  <a:pos x="0" y="28"/>
                </a:cxn>
                <a:cxn ang="0">
                  <a:pos x="2" y="30"/>
                </a:cxn>
                <a:cxn ang="0">
                  <a:pos x="4" y="30"/>
                </a:cxn>
                <a:cxn ang="0">
                  <a:pos x="16" y="30"/>
                </a:cxn>
                <a:cxn ang="0">
                  <a:pos x="16" y="234"/>
                </a:cxn>
                <a:cxn ang="0">
                  <a:pos x="4" y="234"/>
                </a:cxn>
                <a:cxn ang="0">
                  <a:pos x="4" y="234"/>
                </a:cxn>
                <a:cxn ang="0">
                  <a:pos x="2" y="236"/>
                </a:cxn>
                <a:cxn ang="0">
                  <a:pos x="0" y="238"/>
                </a:cxn>
                <a:cxn ang="0">
                  <a:pos x="0" y="264"/>
                </a:cxn>
                <a:cxn ang="0">
                  <a:pos x="0" y="264"/>
                </a:cxn>
                <a:cxn ang="0">
                  <a:pos x="2" y="266"/>
                </a:cxn>
                <a:cxn ang="0">
                  <a:pos x="4" y="266"/>
                </a:cxn>
                <a:cxn ang="0">
                  <a:pos x="100" y="266"/>
                </a:cxn>
                <a:cxn ang="0">
                  <a:pos x="100" y="266"/>
                </a:cxn>
                <a:cxn ang="0">
                  <a:pos x="102" y="266"/>
                </a:cxn>
                <a:cxn ang="0">
                  <a:pos x="102" y="264"/>
                </a:cxn>
                <a:cxn ang="0">
                  <a:pos x="102" y="238"/>
                </a:cxn>
                <a:cxn ang="0">
                  <a:pos x="102" y="238"/>
                </a:cxn>
                <a:cxn ang="0">
                  <a:pos x="102" y="236"/>
                </a:cxn>
                <a:cxn ang="0">
                  <a:pos x="100" y="234"/>
                </a:cxn>
                <a:cxn ang="0">
                  <a:pos x="86" y="234"/>
                </a:cxn>
                <a:cxn ang="0">
                  <a:pos x="86" y="30"/>
                </a:cxn>
                <a:cxn ang="0">
                  <a:pos x="100" y="30"/>
                </a:cxn>
                <a:cxn ang="0">
                  <a:pos x="78" y="216"/>
                </a:cxn>
                <a:cxn ang="0">
                  <a:pos x="78" y="216"/>
                </a:cxn>
                <a:cxn ang="0">
                  <a:pos x="78" y="220"/>
                </a:cxn>
                <a:cxn ang="0">
                  <a:pos x="76" y="222"/>
                </a:cxn>
                <a:cxn ang="0">
                  <a:pos x="72" y="224"/>
                </a:cxn>
                <a:cxn ang="0">
                  <a:pos x="70" y="226"/>
                </a:cxn>
                <a:cxn ang="0">
                  <a:pos x="68" y="226"/>
                </a:cxn>
                <a:cxn ang="0">
                  <a:pos x="68" y="226"/>
                </a:cxn>
                <a:cxn ang="0">
                  <a:pos x="64" y="224"/>
                </a:cxn>
                <a:cxn ang="0">
                  <a:pos x="60" y="222"/>
                </a:cxn>
                <a:cxn ang="0">
                  <a:pos x="58" y="220"/>
                </a:cxn>
                <a:cxn ang="0">
                  <a:pos x="58" y="216"/>
                </a:cxn>
                <a:cxn ang="0">
                  <a:pos x="58" y="52"/>
                </a:cxn>
                <a:cxn ang="0">
                  <a:pos x="58" y="52"/>
                </a:cxn>
                <a:cxn ang="0">
                  <a:pos x="58" y="48"/>
                </a:cxn>
                <a:cxn ang="0">
                  <a:pos x="60" y="44"/>
                </a:cxn>
                <a:cxn ang="0">
                  <a:pos x="64" y="42"/>
                </a:cxn>
                <a:cxn ang="0">
                  <a:pos x="68" y="42"/>
                </a:cxn>
                <a:cxn ang="0">
                  <a:pos x="70" y="42"/>
                </a:cxn>
                <a:cxn ang="0">
                  <a:pos x="70" y="42"/>
                </a:cxn>
                <a:cxn ang="0">
                  <a:pos x="72" y="42"/>
                </a:cxn>
                <a:cxn ang="0">
                  <a:pos x="76" y="44"/>
                </a:cxn>
                <a:cxn ang="0">
                  <a:pos x="78" y="48"/>
                </a:cxn>
                <a:cxn ang="0">
                  <a:pos x="78" y="52"/>
                </a:cxn>
                <a:cxn ang="0">
                  <a:pos x="78" y="216"/>
                </a:cxn>
              </a:cxnLst>
              <a:rect l="0" t="0" r="r" b="b"/>
              <a:pathLst>
                <a:path w="102" h="266">
                  <a:moveTo>
                    <a:pt x="100" y="30"/>
                  </a:moveTo>
                  <a:lnTo>
                    <a:pt x="100" y="30"/>
                  </a:lnTo>
                  <a:lnTo>
                    <a:pt x="102" y="30"/>
                  </a:lnTo>
                  <a:lnTo>
                    <a:pt x="102" y="28"/>
                  </a:lnTo>
                  <a:lnTo>
                    <a:pt x="102" y="2"/>
                  </a:lnTo>
                  <a:lnTo>
                    <a:pt x="102" y="2"/>
                  </a:lnTo>
                  <a:lnTo>
                    <a:pt x="102" y="0"/>
                  </a:lnTo>
                  <a:lnTo>
                    <a:pt x="100" y="0"/>
                  </a:lnTo>
                  <a:lnTo>
                    <a:pt x="4" y="0"/>
                  </a:lnTo>
                  <a:lnTo>
                    <a:pt x="4" y="0"/>
                  </a:lnTo>
                  <a:lnTo>
                    <a:pt x="2" y="0"/>
                  </a:lnTo>
                  <a:lnTo>
                    <a:pt x="0" y="2"/>
                  </a:lnTo>
                  <a:lnTo>
                    <a:pt x="0" y="28"/>
                  </a:lnTo>
                  <a:lnTo>
                    <a:pt x="0" y="28"/>
                  </a:lnTo>
                  <a:lnTo>
                    <a:pt x="2" y="30"/>
                  </a:lnTo>
                  <a:lnTo>
                    <a:pt x="4" y="30"/>
                  </a:lnTo>
                  <a:lnTo>
                    <a:pt x="16" y="30"/>
                  </a:lnTo>
                  <a:lnTo>
                    <a:pt x="16" y="234"/>
                  </a:lnTo>
                  <a:lnTo>
                    <a:pt x="4" y="234"/>
                  </a:lnTo>
                  <a:lnTo>
                    <a:pt x="4" y="234"/>
                  </a:lnTo>
                  <a:lnTo>
                    <a:pt x="2" y="236"/>
                  </a:lnTo>
                  <a:lnTo>
                    <a:pt x="0" y="238"/>
                  </a:lnTo>
                  <a:lnTo>
                    <a:pt x="0" y="264"/>
                  </a:lnTo>
                  <a:lnTo>
                    <a:pt x="0" y="264"/>
                  </a:lnTo>
                  <a:lnTo>
                    <a:pt x="2" y="266"/>
                  </a:lnTo>
                  <a:lnTo>
                    <a:pt x="4" y="266"/>
                  </a:lnTo>
                  <a:lnTo>
                    <a:pt x="100" y="266"/>
                  </a:lnTo>
                  <a:lnTo>
                    <a:pt x="100" y="266"/>
                  </a:lnTo>
                  <a:lnTo>
                    <a:pt x="102" y="266"/>
                  </a:lnTo>
                  <a:lnTo>
                    <a:pt x="102" y="264"/>
                  </a:lnTo>
                  <a:lnTo>
                    <a:pt x="102" y="238"/>
                  </a:lnTo>
                  <a:lnTo>
                    <a:pt x="102" y="238"/>
                  </a:lnTo>
                  <a:lnTo>
                    <a:pt x="102" y="236"/>
                  </a:lnTo>
                  <a:lnTo>
                    <a:pt x="100" y="234"/>
                  </a:lnTo>
                  <a:lnTo>
                    <a:pt x="86" y="234"/>
                  </a:lnTo>
                  <a:lnTo>
                    <a:pt x="86" y="30"/>
                  </a:lnTo>
                  <a:lnTo>
                    <a:pt x="100" y="30"/>
                  </a:lnTo>
                  <a:close/>
                  <a:moveTo>
                    <a:pt x="78" y="216"/>
                  </a:moveTo>
                  <a:lnTo>
                    <a:pt x="78" y="216"/>
                  </a:lnTo>
                  <a:lnTo>
                    <a:pt x="78" y="220"/>
                  </a:lnTo>
                  <a:lnTo>
                    <a:pt x="76" y="222"/>
                  </a:lnTo>
                  <a:lnTo>
                    <a:pt x="72" y="224"/>
                  </a:lnTo>
                  <a:lnTo>
                    <a:pt x="70" y="226"/>
                  </a:lnTo>
                  <a:lnTo>
                    <a:pt x="68" y="226"/>
                  </a:lnTo>
                  <a:lnTo>
                    <a:pt x="68" y="226"/>
                  </a:lnTo>
                  <a:lnTo>
                    <a:pt x="64" y="224"/>
                  </a:lnTo>
                  <a:lnTo>
                    <a:pt x="60" y="222"/>
                  </a:lnTo>
                  <a:lnTo>
                    <a:pt x="58" y="220"/>
                  </a:lnTo>
                  <a:lnTo>
                    <a:pt x="58" y="216"/>
                  </a:lnTo>
                  <a:lnTo>
                    <a:pt x="58" y="52"/>
                  </a:lnTo>
                  <a:lnTo>
                    <a:pt x="58" y="52"/>
                  </a:lnTo>
                  <a:lnTo>
                    <a:pt x="58" y="48"/>
                  </a:lnTo>
                  <a:lnTo>
                    <a:pt x="60" y="44"/>
                  </a:lnTo>
                  <a:lnTo>
                    <a:pt x="64" y="42"/>
                  </a:lnTo>
                  <a:lnTo>
                    <a:pt x="68" y="42"/>
                  </a:lnTo>
                  <a:lnTo>
                    <a:pt x="70" y="42"/>
                  </a:lnTo>
                  <a:lnTo>
                    <a:pt x="70" y="42"/>
                  </a:lnTo>
                  <a:lnTo>
                    <a:pt x="72" y="42"/>
                  </a:lnTo>
                  <a:lnTo>
                    <a:pt x="76" y="44"/>
                  </a:lnTo>
                  <a:lnTo>
                    <a:pt x="78" y="48"/>
                  </a:lnTo>
                  <a:lnTo>
                    <a:pt x="78" y="52"/>
                  </a:lnTo>
                  <a:lnTo>
                    <a:pt x="78"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47">
              <a:extLst>
                <a:ext uri="{FF2B5EF4-FFF2-40B4-BE49-F238E27FC236}">
                  <a16:creationId xmlns:a16="http://schemas.microsoft.com/office/drawing/2014/main" id="{23443874-4556-3D14-5AE5-CC948B714102}"/>
                </a:ext>
              </a:extLst>
            </p:cNvPr>
            <p:cNvSpPr>
              <a:spLocks noEditPoints="1"/>
            </p:cNvSpPr>
            <p:nvPr/>
          </p:nvSpPr>
          <p:spPr bwMode="auto">
            <a:xfrm>
              <a:off x="12741175" y="2759545"/>
              <a:ext cx="158750" cy="422275"/>
            </a:xfrm>
            <a:custGeom>
              <a:avLst/>
              <a:gdLst/>
              <a:ahLst/>
              <a:cxnLst>
                <a:cxn ang="0">
                  <a:pos x="98" y="30"/>
                </a:cxn>
                <a:cxn ang="0">
                  <a:pos x="98" y="30"/>
                </a:cxn>
                <a:cxn ang="0">
                  <a:pos x="100" y="30"/>
                </a:cxn>
                <a:cxn ang="0">
                  <a:pos x="98" y="28"/>
                </a:cxn>
                <a:cxn ang="0">
                  <a:pos x="98" y="2"/>
                </a:cxn>
                <a:cxn ang="0">
                  <a:pos x="98" y="2"/>
                </a:cxn>
                <a:cxn ang="0">
                  <a:pos x="100" y="0"/>
                </a:cxn>
                <a:cxn ang="0">
                  <a:pos x="98" y="0"/>
                </a:cxn>
                <a:cxn ang="0">
                  <a:pos x="2" y="0"/>
                </a:cxn>
                <a:cxn ang="0">
                  <a:pos x="2" y="0"/>
                </a:cxn>
                <a:cxn ang="0">
                  <a:pos x="0" y="0"/>
                </a:cxn>
                <a:cxn ang="0">
                  <a:pos x="0" y="2"/>
                </a:cxn>
                <a:cxn ang="0">
                  <a:pos x="0" y="28"/>
                </a:cxn>
                <a:cxn ang="0">
                  <a:pos x="0" y="28"/>
                </a:cxn>
                <a:cxn ang="0">
                  <a:pos x="0" y="30"/>
                </a:cxn>
                <a:cxn ang="0">
                  <a:pos x="2" y="30"/>
                </a:cxn>
                <a:cxn ang="0">
                  <a:pos x="12" y="30"/>
                </a:cxn>
                <a:cxn ang="0">
                  <a:pos x="12" y="234"/>
                </a:cxn>
                <a:cxn ang="0">
                  <a:pos x="2" y="234"/>
                </a:cxn>
                <a:cxn ang="0">
                  <a:pos x="2" y="234"/>
                </a:cxn>
                <a:cxn ang="0">
                  <a:pos x="0" y="236"/>
                </a:cxn>
                <a:cxn ang="0">
                  <a:pos x="0" y="238"/>
                </a:cxn>
                <a:cxn ang="0">
                  <a:pos x="0" y="264"/>
                </a:cxn>
                <a:cxn ang="0">
                  <a:pos x="0" y="264"/>
                </a:cxn>
                <a:cxn ang="0">
                  <a:pos x="0" y="266"/>
                </a:cxn>
                <a:cxn ang="0">
                  <a:pos x="2" y="266"/>
                </a:cxn>
                <a:cxn ang="0">
                  <a:pos x="98" y="266"/>
                </a:cxn>
                <a:cxn ang="0">
                  <a:pos x="98" y="266"/>
                </a:cxn>
                <a:cxn ang="0">
                  <a:pos x="100" y="266"/>
                </a:cxn>
                <a:cxn ang="0">
                  <a:pos x="98" y="264"/>
                </a:cxn>
                <a:cxn ang="0">
                  <a:pos x="98" y="238"/>
                </a:cxn>
                <a:cxn ang="0">
                  <a:pos x="98" y="238"/>
                </a:cxn>
                <a:cxn ang="0">
                  <a:pos x="100" y="236"/>
                </a:cxn>
                <a:cxn ang="0">
                  <a:pos x="98" y="234"/>
                </a:cxn>
                <a:cxn ang="0">
                  <a:pos x="84" y="234"/>
                </a:cxn>
                <a:cxn ang="0">
                  <a:pos x="84" y="30"/>
                </a:cxn>
                <a:cxn ang="0">
                  <a:pos x="98" y="30"/>
                </a:cxn>
                <a:cxn ang="0">
                  <a:pos x="78" y="216"/>
                </a:cxn>
                <a:cxn ang="0">
                  <a:pos x="78" y="216"/>
                </a:cxn>
                <a:cxn ang="0">
                  <a:pos x="78" y="220"/>
                </a:cxn>
                <a:cxn ang="0">
                  <a:pos x="76" y="222"/>
                </a:cxn>
                <a:cxn ang="0">
                  <a:pos x="74" y="224"/>
                </a:cxn>
                <a:cxn ang="0">
                  <a:pos x="70" y="226"/>
                </a:cxn>
                <a:cxn ang="0">
                  <a:pos x="68" y="226"/>
                </a:cxn>
                <a:cxn ang="0">
                  <a:pos x="68" y="226"/>
                </a:cxn>
                <a:cxn ang="0">
                  <a:pos x="64" y="224"/>
                </a:cxn>
                <a:cxn ang="0">
                  <a:pos x="60" y="222"/>
                </a:cxn>
                <a:cxn ang="0">
                  <a:pos x="58" y="220"/>
                </a:cxn>
                <a:cxn ang="0">
                  <a:pos x="58" y="216"/>
                </a:cxn>
                <a:cxn ang="0">
                  <a:pos x="58" y="52"/>
                </a:cxn>
                <a:cxn ang="0">
                  <a:pos x="58" y="52"/>
                </a:cxn>
                <a:cxn ang="0">
                  <a:pos x="58" y="48"/>
                </a:cxn>
                <a:cxn ang="0">
                  <a:pos x="60" y="44"/>
                </a:cxn>
                <a:cxn ang="0">
                  <a:pos x="64" y="42"/>
                </a:cxn>
                <a:cxn ang="0">
                  <a:pos x="68" y="42"/>
                </a:cxn>
                <a:cxn ang="0">
                  <a:pos x="70" y="42"/>
                </a:cxn>
                <a:cxn ang="0">
                  <a:pos x="70" y="42"/>
                </a:cxn>
                <a:cxn ang="0">
                  <a:pos x="74" y="42"/>
                </a:cxn>
                <a:cxn ang="0">
                  <a:pos x="76" y="44"/>
                </a:cxn>
                <a:cxn ang="0">
                  <a:pos x="78" y="48"/>
                </a:cxn>
                <a:cxn ang="0">
                  <a:pos x="78" y="52"/>
                </a:cxn>
                <a:cxn ang="0">
                  <a:pos x="78" y="216"/>
                </a:cxn>
              </a:cxnLst>
              <a:rect l="0" t="0" r="r" b="b"/>
              <a:pathLst>
                <a:path w="100" h="266">
                  <a:moveTo>
                    <a:pt x="98" y="30"/>
                  </a:moveTo>
                  <a:lnTo>
                    <a:pt x="98" y="30"/>
                  </a:lnTo>
                  <a:lnTo>
                    <a:pt x="100" y="30"/>
                  </a:lnTo>
                  <a:lnTo>
                    <a:pt x="98" y="28"/>
                  </a:lnTo>
                  <a:lnTo>
                    <a:pt x="98" y="2"/>
                  </a:lnTo>
                  <a:lnTo>
                    <a:pt x="98" y="2"/>
                  </a:lnTo>
                  <a:lnTo>
                    <a:pt x="100" y="0"/>
                  </a:lnTo>
                  <a:lnTo>
                    <a:pt x="98" y="0"/>
                  </a:lnTo>
                  <a:lnTo>
                    <a:pt x="2" y="0"/>
                  </a:lnTo>
                  <a:lnTo>
                    <a:pt x="2" y="0"/>
                  </a:lnTo>
                  <a:lnTo>
                    <a:pt x="0" y="0"/>
                  </a:lnTo>
                  <a:lnTo>
                    <a:pt x="0" y="2"/>
                  </a:lnTo>
                  <a:lnTo>
                    <a:pt x="0" y="28"/>
                  </a:lnTo>
                  <a:lnTo>
                    <a:pt x="0" y="28"/>
                  </a:lnTo>
                  <a:lnTo>
                    <a:pt x="0" y="30"/>
                  </a:lnTo>
                  <a:lnTo>
                    <a:pt x="2" y="30"/>
                  </a:lnTo>
                  <a:lnTo>
                    <a:pt x="12" y="30"/>
                  </a:lnTo>
                  <a:lnTo>
                    <a:pt x="12" y="234"/>
                  </a:lnTo>
                  <a:lnTo>
                    <a:pt x="2" y="234"/>
                  </a:lnTo>
                  <a:lnTo>
                    <a:pt x="2" y="234"/>
                  </a:lnTo>
                  <a:lnTo>
                    <a:pt x="0" y="236"/>
                  </a:lnTo>
                  <a:lnTo>
                    <a:pt x="0" y="238"/>
                  </a:lnTo>
                  <a:lnTo>
                    <a:pt x="0" y="264"/>
                  </a:lnTo>
                  <a:lnTo>
                    <a:pt x="0" y="264"/>
                  </a:lnTo>
                  <a:lnTo>
                    <a:pt x="0" y="266"/>
                  </a:lnTo>
                  <a:lnTo>
                    <a:pt x="2" y="266"/>
                  </a:lnTo>
                  <a:lnTo>
                    <a:pt x="98" y="266"/>
                  </a:lnTo>
                  <a:lnTo>
                    <a:pt x="98" y="266"/>
                  </a:lnTo>
                  <a:lnTo>
                    <a:pt x="100" y="266"/>
                  </a:lnTo>
                  <a:lnTo>
                    <a:pt x="98" y="264"/>
                  </a:lnTo>
                  <a:lnTo>
                    <a:pt x="98" y="238"/>
                  </a:lnTo>
                  <a:lnTo>
                    <a:pt x="98" y="238"/>
                  </a:lnTo>
                  <a:lnTo>
                    <a:pt x="100" y="236"/>
                  </a:lnTo>
                  <a:lnTo>
                    <a:pt x="98" y="234"/>
                  </a:lnTo>
                  <a:lnTo>
                    <a:pt x="84" y="234"/>
                  </a:lnTo>
                  <a:lnTo>
                    <a:pt x="84" y="30"/>
                  </a:lnTo>
                  <a:lnTo>
                    <a:pt x="98" y="30"/>
                  </a:lnTo>
                  <a:close/>
                  <a:moveTo>
                    <a:pt x="78" y="216"/>
                  </a:moveTo>
                  <a:lnTo>
                    <a:pt x="78" y="216"/>
                  </a:lnTo>
                  <a:lnTo>
                    <a:pt x="78" y="220"/>
                  </a:lnTo>
                  <a:lnTo>
                    <a:pt x="76" y="222"/>
                  </a:lnTo>
                  <a:lnTo>
                    <a:pt x="74" y="224"/>
                  </a:lnTo>
                  <a:lnTo>
                    <a:pt x="70" y="226"/>
                  </a:lnTo>
                  <a:lnTo>
                    <a:pt x="68" y="226"/>
                  </a:lnTo>
                  <a:lnTo>
                    <a:pt x="68" y="226"/>
                  </a:lnTo>
                  <a:lnTo>
                    <a:pt x="64" y="224"/>
                  </a:lnTo>
                  <a:lnTo>
                    <a:pt x="60" y="222"/>
                  </a:lnTo>
                  <a:lnTo>
                    <a:pt x="58" y="220"/>
                  </a:lnTo>
                  <a:lnTo>
                    <a:pt x="58" y="216"/>
                  </a:lnTo>
                  <a:lnTo>
                    <a:pt x="58" y="52"/>
                  </a:lnTo>
                  <a:lnTo>
                    <a:pt x="58" y="52"/>
                  </a:lnTo>
                  <a:lnTo>
                    <a:pt x="58" y="48"/>
                  </a:lnTo>
                  <a:lnTo>
                    <a:pt x="60" y="44"/>
                  </a:lnTo>
                  <a:lnTo>
                    <a:pt x="64" y="42"/>
                  </a:lnTo>
                  <a:lnTo>
                    <a:pt x="68" y="42"/>
                  </a:lnTo>
                  <a:lnTo>
                    <a:pt x="70" y="42"/>
                  </a:lnTo>
                  <a:lnTo>
                    <a:pt x="70" y="42"/>
                  </a:lnTo>
                  <a:lnTo>
                    <a:pt x="74" y="42"/>
                  </a:lnTo>
                  <a:lnTo>
                    <a:pt x="76" y="44"/>
                  </a:lnTo>
                  <a:lnTo>
                    <a:pt x="78" y="48"/>
                  </a:lnTo>
                  <a:lnTo>
                    <a:pt x="78" y="52"/>
                  </a:lnTo>
                  <a:lnTo>
                    <a:pt x="78"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48">
              <a:extLst>
                <a:ext uri="{FF2B5EF4-FFF2-40B4-BE49-F238E27FC236}">
                  <a16:creationId xmlns:a16="http://schemas.microsoft.com/office/drawing/2014/main" id="{DBF43660-1D67-316A-D4E3-A64E77FA042F}"/>
                </a:ext>
              </a:extLst>
            </p:cNvPr>
            <p:cNvSpPr>
              <a:spLocks noEditPoints="1"/>
            </p:cNvSpPr>
            <p:nvPr/>
          </p:nvSpPr>
          <p:spPr bwMode="auto">
            <a:xfrm>
              <a:off x="12410975" y="2759545"/>
              <a:ext cx="168275" cy="422275"/>
            </a:xfrm>
            <a:custGeom>
              <a:avLst/>
              <a:gdLst/>
              <a:ahLst/>
              <a:cxnLst>
                <a:cxn ang="0">
                  <a:pos x="102" y="30"/>
                </a:cxn>
                <a:cxn ang="0">
                  <a:pos x="102" y="30"/>
                </a:cxn>
                <a:cxn ang="0">
                  <a:pos x="106" y="30"/>
                </a:cxn>
                <a:cxn ang="0">
                  <a:pos x="106" y="28"/>
                </a:cxn>
                <a:cxn ang="0">
                  <a:pos x="106" y="2"/>
                </a:cxn>
                <a:cxn ang="0">
                  <a:pos x="106" y="2"/>
                </a:cxn>
                <a:cxn ang="0">
                  <a:pos x="106" y="0"/>
                </a:cxn>
                <a:cxn ang="0">
                  <a:pos x="102" y="0"/>
                </a:cxn>
                <a:cxn ang="0">
                  <a:pos x="6" y="0"/>
                </a:cxn>
                <a:cxn ang="0">
                  <a:pos x="6" y="0"/>
                </a:cxn>
                <a:cxn ang="0">
                  <a:pos x="2" y="0"/>
                </a:cxn>
                <a:cxn ang="0">
                  <a:pos x="0" y="2"/>
                </a:cxn>
                <a:cxn ang="0">
                  <a:pos x="0" y="28"/>
                </a:cxn>
                <a:cxn ang="0">
                  <a:pos x="0" y="28"/>
                </a:cxn>
                <a:cxn ang="0">
                  <a:pos x="2" y="30"/>
                </a:cxn>
                <a:cxn ang="0">
                  <a:pos x="6" y="30"/>
                </a:cxn>
                <a:cxn ang="0">
                  <a:pos x="20" y="30"/>
                </a:cxn>
                <a:cxn ang="0">
                  <a:pos x="20" y="234"/>
                </a:cxn>
                <a:cxn ang="0">
                  <a:pos x="6" y="234"/>
                </a:cxn>
                <a:cxn ang="0">
                  <a:pos x="6" y="234"/>
                </a:cxn>
                <a:cxn ang="0">
                  <a:pos x="2" y="236"/>
                </a:cxn>
                <a:cxn ang="0">
                  <a:pos x="0" y="238"/>
                </a:cxn>
                <a:cxn ang="0">
                  <a:pos x="0" y="264"/>
                </a:cxn>
                <a:cxn ang="0">
                  <a:pos x="0" y="264"/>
                </a:cxn>
                <a:cxn ang="0">
                  <a:pos x="2" y="266"/>
                </a:cxn>
                <a:cxn ang="0">
                  <a:pos x="6" y="266"/>
                </a:cxn>
                <a:cxn ang="0">
                  <a:pos x="102" y="266"/>
                </a:cxn>
                <a:cxn ang="0">
                  <a:pos x="102" y="266"/>
                </a:cxn>
                <a:cxn ang="0">
                  <a:pos x="106" y="266"/>
                </a:cxn>
                <a:cxn ang="0">
                  <a:pos x="106" y="264"/>
                </a:cxn>
                <a:cxn ang="0">
                  <a:pos x="106" y="238"/>
                </a:cxn>
                <a:cxn ang="0">
                  <a:pos x="106" y="238"/>
                </a:cxn>
                <a:cxn ang="0">
                  <a:pos x="106" y="236"/>
                </a:cxn>
                <a:cxn ang="0">
                  <a:pos x="102" y="234"/>
                </a:cxn>
                <a:cxn ang="0">
                  <a:pos x="90" y="234"/>
                </a:cxn>
                <a:cxn ang="0">
                  <a:pos x="90" y="30"/>
                </a:cxn>
                <a:cxn ang="0">
                  <a:pos x="102" y="30"/>
                </a:cxn>
                <a:cxn ang="0">
                  <a:pos x="82" y="216"/>
                </a:cxn>
                <a:cxn ang="0">
                  <a:pos x="82" y="216"/>
                </a:cxn>
                <a:cxn ang="0">
                  <a:pos x="82" y="220"/>
                </a:cxn>
                <a:cxn ang="0">
                  <a:pos x="80" y="222"/>
                </a:cxn>
                <a:cxn ang="0">
                  <a:pos x="76" y="224"/>
                </a:cxn>
                <a:cxn ang="0">
                  <a:pos x="74" y="226"/>
                </a:cxn>
                <a:cxn ang="0">
                  <a:pos x="72" y="226"/>
                </a:cxn>
                <a:cxn ang="0">
                  <a:pos x="72" y="226"/>
                </a:cxn>
                <a:cxn ang="0">
                  <a:pos x="68" y="224"/>
                </a:cxn>
                <a:cxn ang="0">
                  <a:pos x="64" y="222"/>
                </a:cxn>
                <a:cxn ang="0">
                  <a:pos x="62" y="220"/>
                </a:cxn>
                <a:cxn ang="0">
                  <a:pos x="62" y="216"/>
                </a:cxn>
                <a:cxn ang="0">
                  <a:pos x="62" y="52"/>
                </a:cxn>
                <a:cxn ang="0">
                  <a:pos x="62" y="52"/>
                </a:cxn>
                <a:cxn ang="0">
                  <a:pos x="62" y="48"/>
                </a:cxn>
                <a:cxn ang="0">
                  <a:pos x="64" y="44"/>
                </a:cxn>
                <a:cxn ang="0">
                  <a:pos x="68" y="42"/>
                </a:cxn>
                <a:cxn ang="0">
                  <a:pos x="72" y="42"/>
                </a:cxn>
                <a:cxn ang="0">
                  <a:pos x="74" y="42"/>
                </a:cxn>
                <a:cxn ang="0">
                  <a:pos x="74" y="42"/>
                </a:cxn>
                <a:cxn ang="0">
                  <a:pos x="76" y="42"/>
                </a:cxn>
                <a:cxn ang="0">
                  <a:pos x="80" y="44"/>
                </a:cxn>
                <a:cxn ang="0">
                  <a:pos x="82" y="48"/>
                </a:cxn>
                <a:cxn ang="0">
                  <a:pos x="82" y="52"/>
                </a:cxn>
                <a:cxn ang="0">
                  <a:pos x="82" y="216"/>
                </a:cxn>
              </a:cxnLst>
              <a:rect l="0" t="0" r="r" b="b"/>
              <a:pathLst>
                <a:path w="106" h="266">
                  <a:moveTo>
                    <a:pt x="102" y="30"/>
                  </a:moveTo>
                  <a:lnTo>
                    <a:pt x="102" y="30"/>
                  </a:lnTo>
                  <a:lnTo>
                    <a:pt x="106" y="30"/>
                  </a:lnTo>
                  <a:lnTo>
                    <a:pt x="106" y="28"/>
                  </a:lnTo>
                  <a:lnTo>
                    <a:pt x="106" y="2"/>
                  </a:lnTo>
                  <a:lnTo>
                    <a:pt x="106" y="2"/>
                  </a:lnTo>
                  <a:lnTo>
                    <a:pt x="106" y="0"/>
                  </a:lnTo>
                  <a:lnTo>
                    <a:pt x="102" y="0"/>
                  </a:lnTo>
                  <a:lnTo>
                    <a:pt x="6" y="0"/>
                  </a:lnTo>
                  <a:lnTo>
                    <a:pt x="6" y="0"/>
                  </a:lnTo>
                  <a:lnTo>
                    <a:pt x="2" y="0"/>
                  </a:lnTo>
                  <a:lnTo>
                    <a:pt x="0" y="2"/>
                  </a:lnTo>
                  <a:lnTo>
                    <a:pt x="0" y="28"/>
                  </a:lnTo>
                  <a:lnTo>
                    <a:pt x="0" y="28"/>
                  </a:lnTo>
                  <a:lnTo>
                    <a:pt x="2" y="30"/>
                  </a:lnTo>
                  <a:lnTo>
                    <a:pt x="6" y="30"/>
                  </a:lnTo>
                  <a:lnTo>
                    <a:pt x="20" y="30"/>
                  </a:lnTo>
                  <a:lnTo>
                    <a:pt x="20" y="234"/>
                  </a:lnTo>
                  <a:lnTo>
                    <a:pt x="6" y="234"/>
                  </a:lnTo>
                  <a:lnTo>
                    <a:pt x="6" y="234"/>
                  </a:lnTo>
                  <a:lnTo>
                    <a:pt x="2" y="236"/>
                  </a:lnTo>
                  <a:lnTo>
                    <a:pt x="0" y="238"/>
                  </a:lnTo>
                  <a:lnTo>
                    <a:pt x="0" y="264"/>
                  </a:lnTo>
                  <a:lnTo>
                    <a:pt x="0" y="264"/>
                  </a:lnTo>
                  <a:lnTo>
                    <a:pt x="2" y="266"/>
                  </a:lnTo>
                  <a:lnTo>
                    <a:pt x="6" y="266"/>
                  </a:lnTo>
                  <a:lnTo>
                    <a:pt x="102" y="266"/>
                  </a:lnTo>
                  <a:lnTo>
                    <a:pt x="102" y="266"/>
                  </a:lnTo>
                  <a:lnTo>
                    <a:pt x="106" y="266"/>
                  </a:lnTo>
                  <a:lnTo>
                    <a:pt x="106" y="264"/>
                  </a:lnTo>
                  <a:lnTo>
                    <a:pt x="106" y="238"/>
                  </a:lnTo>
                  <a:lnTo>
                    <a:pt x="106" y="238"/>
                  </a:lnTo>
                  <a:lnTo>
                    <a:pt x="106" y="236"/>
                  </a:lnTo>
                  <a:lnTo>
                    <a:pt x="102" y="234"/>
                  </a:lnTo>
                  <a:lnTo>
                    <a:pt x="90" y="234"/>
                  </a:lnTo>
                  <a:lnTo>
                    <a:pt x="90" y="30"/>
                  </a:lnTo>
                  <a:lnTo>
                    <a:pt x="102" y="30"/>
                  </a:lnTo>
                  <a:close/>
                  <a:moveTo>
                    <a:pt x="82" y="216"/>
                  </a:moveTo>
                  <a:lnTo>
                    <a:pt x="82" y="216"/>
                  </a:lnTo>
                  <a:lnTo>
                    <a:pt x="82" y="220"/>
                  </a:lnTo>
                  <a:lnTo>
                    <a:pt x="80" y="222"/>
                  </a:lnTo>
                  <a:lnTo>
                    <a:pt x="76" y="224"/>
                  </a:lnTo>
                  <a:lnTo>
                    <a:pt x="74" y="226"/>
                  </a:lnTo>
                  <a:lnTo>
                    <a:pt x="72" y="226"/>
                  </a:lnTo>
                  <a:lnTo>
                    <a:pt x="72" y="226"/>
                  </a:lnTo>
                  <a:lnTo>
                    <a:pt x="68" y="224"/>
                  </a:lnTo>
                  <a:lnTo>
                    <a:pt x="64" y="222"/>
                  </a:lnTo>
                  <a:lnTo>
                    <a:pt x="62" y="220"/>
                  </a:lnTo>
                  <a:lnTo>
                    <a:pt x="62" y="216"/>
                  </a:lnTo>
                  <a:lnTo>
                    <a:pt x="62" y="52"/>
                  </a:lnTo>
                  <a:lnTo>
                    <a:pt x="62" y="52"/>
                  </a:lnTo>
                  <a:lnTo>
                    <a:pt x="62" y="48"/>
                  </a:lnTo>
                  <a:lnTo>
                    <a:pt x="64" y="44"/>
                  </a:lnTo>
                  <a:lnTo>
                    <a:pt x="68" y="42"/>
                  </a:lnTo>
                  <a:lnTo>
                    <a:pt x="72" y="42"/>
                  </a:lnTo>
                  <a:lnTo>
                    <a:pt x="74" y="42"/>
                  </a:lnTo>
                  <a:lnTo>
                    <a:pt x="74" y="42"/>
                  </a:lnTo>
                  <a:lnTo>
                    <a:pt x="76" y="42"/>
                  </a:lnTo>
                  <a:lnTo>
                    <a:pt x="80" y="44"/>
                  </a:lnTo>
                  <a:lnTo>
                    <a:pt x="82" y="48"/>
                  </a:lnTo>
                  <a:lnTo>
                    <a:pt x="82" y="52"/>
                  </a:lnTo>
                  <a:lnTo>
                    <a:pt x="82"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49">
              <a:extLst>
                <a:ext uri="{FF2B5EF4-FFF2-40B4-BE49-F238E27FC236}">
                  <a16:creationId xmlns:a16="http://schemas.microsoft.com/office/drawing/2014/main" id="{3ED25EC0-6FA5-FD77-A6E8-6058D081B464}"/>
                </a:ext>
              </a:extLst>
            </p:cNvPr>
            <p:cNvSpPr>
              <a:spLocks/>
            </p:cNvSpPr>
            <p:nvPr/>
          </p:nvSpPr>
          <p:spPr bwMode="auto">
            <a:xfrm>
              <a:off x="12445900" y="2603970"/>
              <a:ext cx="104775" cy="101600"/>
            </a:xfrm>
            <a:custGeom>
              <a:avLst/>
              <a:gdLst/>
              <a:ahLst/>
              <a:cxnLst>
                <a:cxn ang="0">
                  <a:pos x="66" y="32"/>
                </a:cxn>
                <a:cxn ang="0">
                  <a:pos x="66" y="32"/>
                </a:cxn>
                <a:cxn ang="0">
                  <a:pos x="64" y="38"/>
                </a:cxn>
                <a:cxn ang="0">
                  <a:pos x="64" y="44"/>
                </a:cxn>
                <a:cxn ang="0">
                  <a:pos x="60" y="50"/>
                </a:cxn>
                <a:cxn ang="0">
                  <a:pos x="56" y="54"/>
                </a:cxn>
                <a:cxn ang="0">
                  <a:pos x="52" y="58"/>
                </a:cxn>
                <a:cxn ang="0">
                  <a:pos x="46" y="62"/>
                </a:cxn>
                <a:cxn ang="0">
                  <a:pos x="40" y="64"/>
                </a:cxn>
                <a:cxn ang="0">
                  <a:pos x="34" y="64"/>
                </a:cxn>
                <a:cxn ang="0">
                  <a:pos x="34" y="64"/>
                </a:cxn>
                <a:cxn ang="0">
                  <a:pos x="26" y="64"/>
                </a:cxn>
                <a:cxn ang="0">
                  <a:pos x="20" y="62"/>
                </a:cxn>
                <a:cxn ang="0">
                  <a:pos x="16" y="58"/>
                </a:cxn>
                <a:cxn ang="0">
                  <a:pos x="10" y="54"/>
                </a:cxn>
                <a:cxn ang="0">
                  <a:pos x="6" y="50"/>
                </a:cxn>
                <a:cxn ang="0">
                  <a:pos x="4" y="44"/>
                </a:cxn>
                <a:cxn ang="0">
                  <a:pos x="2" y="38"/>
                </a:cxn>
                <a:cxn ang="0">
                  <a:pos x="0" y="32"/>
                </a:cxn>
                <a:cxn ang="0">
                  <a:pos x="0" y="32"/>
                </a:cxn>
                <a:cxn ang="0">
                  <a:pos x="2" y="26"/>
                </a:cxn>
                <a:cxn ang="0">
                  <a:pos x="4" y="20"/>
                </a:cxn>
                <a:cxn ang="0">
                  <a:pos x="6" y="14"/>
                </a:cxn>
                <a:cxn ang="0">
                  <a:pos x="10" y="8"/>
                </a:cxn>
                <a:cxn ang="0">
                  <a:pos x="16" y="4"/>
                </a:cxn>
                <a:cxn ang="0">
                  <a:pos x="20" y="2"/>
                </a:cxn>
                <a:cxn ang="0">
                  <a:pos x="26" y="0"/>
                </a:cxn>
                <a:cxn ang="0">
                  <a:pos x="34" y="0"/>
                </a:cxn>
                <a:cxn ang="0">
                  <a:pos x="34" y="0"/>
                </a:cxn>
                <a:cxn ang="0">
                  <a:pos x="40" y="0"/>
                </a:cxn>
                <a:cxn ang="0">
                  <a:pos x="46" y="2"/>
                </a:cxn>
                <a:cxn ang="0">
                  <a:pos x="52" y="4"/>
                </a:cxn>
                <a:cxn ang="0">
                  <a:pos x="56" y="8"/>
                </a:cxn>
                <a:cxn ang="0">
                  <a:pos x="60" y="14"/>
                </a:cxn>
                <a:cxn ang="0">
                  <a:pos x="64" y="20"/>
                </a:cxn>
                <a:cxn ang="0">
                  <a:pos x="64" y="26"/>
                </a:cxn>
                <a:cxn ang="0">
                  <a:pos x="66" y="32"/>
                </a:cxn>
                <a:cxn ang="0">
                  <a:pos x="66" y="32"/>
                </a:cxn>
              </a:cxnLst>
              <a:rect l="0" t="0" r="r" b="b"/>
              <a:pathLst>
                <a:path w="66" h="64">
                  <a:moveTo>
                    <a:pt x="66" y="32"/>
                  </a:moveTo>
                  <a:lnTo>
                    <a:pt x="66" y="32"/>
                  </a:lnTo>
                  <a:lnTo>
                    <a:pt x="64" y="38"/>
                  </a:lnTo>
                  <a:lnTo>
                    <a:pt x="64" y="44"/>
                  </a:lnTo>
                  <a:lnTo>
                    <a:pt x="60" y="50"/>
                  </a:lnTo>
                  <a:lnTo>
                    <a:pt x="56" y="54"/>
                  </a:lnTo>
                  <a:lnTo>
                    <a:pt x="52" y="58"/>
                  </a:lnTo>
                  <a:lnTo>
                    <a:pt x="46" y="62"/>
                  </a:lnTo>
                  <a:lnTo>
                    <a:pt x="40" y="64"/>
                  </a:lnTo>
                  <a:lnTo>
                    <a:pt x="34" y="64"/>
                  </a:lnTo>
                  <a:lnTo>
                    <a:pt x="34" y="64"/>
                  </a:lnTo>
                  <a:lnTo>
                    <a:pt x="26" y="64"/>
                  </a:lnTo>
                  <a:lnTo>
                    <a:pt x="20" y="62"/>
                  </a:lnTo>
                  <a:lnTo>
                    <a:pt x="16" y="58"/>
                  </a:lnTo>
                  <a:lnTo>
                    <a:pt x="10" y="54"/>
                  </a:lnTo>
                  <a:lnTo>
                    <a:pt x="6" y="50"/>
                  </a:lnTo>
                  <a:lnTo>
                    <a:pt x="4" y="44"/>
                  </a:lnTo>
                  <a:lnTo>
                    <a:pt x="2" y="38"/>
                  </a:lnTo>
                  <a:lnTo>
                    <a:pt x="0" y="32"/>
                  </a:lnTo>
                  <a:lnTo>
                    <a:pt x="0" y="32"/>
                  </a:lnTo>
                  <a:lnTo>
                    <a:pt x="2" y="26"/>
                  </a:lnTo>
                  <a:lnTo>
                    <a:pt x="4" y="20"/>
                  </a:lnTo>
                  <a:lnTo>
                    <a:pt x="6" y="14"/>
                  </a:lnTo>
                  <a:lnTo>
                    <a:pt x="10" y="8"/>
                  </a:lnTo>
                  <a:lnTo>
                    <a:pt x="16" y="4"/>
                  </a:lnTo>
                  <a:lnTo>
                    <a:pt x="20" y="2"/>
                  </a:lnTo>
                  <a:lnTo>
                    <a:pt x="26" y="0"/>
                  </a:lnTo>
                  <a:lnTo>
                    <a:pt x="34" y="0"/>
                  </a:lnTo>
                  <a:lnTo>
                    <a:pt x="34" y="0"/>
                  </a:lnTo>
                  <a:lnTo>
                    <a:pt x="40" y="0"/>
                  </a:lnTo>
                  <a:lnTo>
                    <a:pt x="46" y="2"/>
                  </a:lnTo>
                  <a:lnTo>
                    <a:pt x="52" y="4"/>
                  </a:lnTo>
                  <a:lnTo>
                    <a:pt x="56" y="8"/>
                  </a:lnTo>
                  <a:lnTo>
                    <a:pt x="60" y="14"/>
                  </a:lnTo>
                  <a:lnTo>
                    <a:pt x="64" y="20"/>
                  </a:lnTo>
                  <a:lnTo>
                    <a:pt x="64" y="26"/>
                  </a:lnTo>
                  <a:lnTo>
                    <a:pt x="66" y="32"/>
                  </a:lnTo>
                  <a:lnTo>
                    <a:pt x="6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6" name="Rettangolo 115">
            <a:extLst>
              <a:ext uri="{FF2B5EF4-FFF2-40B4-BE49-F238E27FC236}">
                <a16:creationId xmlns:a16="http://schemas.microsoft.com/office/drawing/2014/main" id="{307D659C-BFE8-E275-C7D1-8E154D19E83C}"/>
              </a:ext>
            </a:extLst>
          </p:cNvPr>
          <p:cNvSpPr/>
          <p:nvPr/>
        </p:nvSpPr>
        <p:spPr>
          <a:xfrm>
            <a:off x="10856170" y="3224219"/>
            <a:ext cx="858930" cy="1263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i="1">
                <a:solidFill>
                  <a:srgbClr val="00338D"/>
                </a:solidFill>
                <a:cs typeface="Segoe UI" panose="020B0502040204020203" pitchFamily="34" charset="0"/>
              </a:rPr>
              <a:t>DGT Sud</a:t>
            </a:r>
          </a:p>
        </p:txBody>
      </p:sp>
      <p:cxnSp>
        <p:nvCxnSpPr>
          <p:cNvPr id="117" name="Connettore diritto 116">
            <a:extLst>
              <a:ext uri="{FF2B5EF4-FFF2-40B4-BE49-F238E27FC236}">
                <a16:creationId xmlns:a16="http://schemas.microsoft.com/office/drawing/2014/main" id="{407D9A5E-0CDF-9564-BABA-9E793F9EEDA9}"/>
              </a:ext>
            </a:extLst>
          </p:cNvPr>
          <p:cNvCxnSpPr>
            <a:cxnSpLocks/>
          </p:cNvCxnSpPr>
          <p:nvPr/>
        </p:nvCxnSpPr>
        <p:spPr>
          <a:xfrm flipV="1">
            <a:off x="5807959" y="1056504"/>
            <a:ext cx="0" cy="532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Connettore diritto 117">
            <a:extLst>
              <a:ext uri="{FF2B5EF4-FFF2-40B4-BE49-F238E27FC236}">
                <a16:creationId xmlns:a16="http://schemas.microsoft.com/office/drawing/2014/main" id="{E317F5DB-E7D2-CB82-DFBC-24972989B20E}"/>
              </a:ext>
            </a:extLst>
          </p:cNvPr>
          <p:cNvCxnSpPr>
            <a:cxnSpLocks/>
          </p:cNvCxnSpPr>
          <p:nvPr/>
        </p:nvCxnSpPr>
        <p:spPr>
          <a:xfrm>
            <a:off x="6045936" y="4331848"/>
            <a:ext cx="558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9" name="Rettangolo 118">
            <a:extLst>
              <a:ext uri="{FF2B5EF4-FFF2-40B4-BE49-F238E27FC236}">
                <a16:creationId xmlns:a16="http://schemas.microsoft.com/office/drawing/2014/main" id="{67D17412-C322-D15F-0117-364C1A4BBAD2}"/>
              </a:ext>
            </a:extLst>
          </p:cNvPr>
          <p:cNvSpPr/>
          <p:nvPr/>
        </p:nvSpPr>
        <p:spPr>
          <a:xfrm>
            <a:off x="5990224" y="4090477"/>
            <a:ext cx="4146043" cy="20530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a:solidFill>
                  <a:srgbClr val="00338D"/>
                </a:solidFill>
                <a:cs typeface="Segoe UI" panose="020B0502040204020203" pitchFamily="34" charset="0"/>
              </a:rPr>
              <a:t>Utenti del sistema informativo della Motorizzazione </a:t>
            </a:r>
          </a:p>
        </p:txBody>
      </p:sp>
      <p:sp>
        <p:nvSpPr>
          <p:cNvPr id="120" name="Rettangolo 119">
            <a:extLst>
              <a:ext uri="{FF2B5EF4-FFF2-40B4-BE49-F238E27FC236}">
                <a16:creationId xmlns:a16="http://schemas.microsoft.com/office/drawing/2014/main" id="{1F9165B8-7EF8-5B9A-9915-798BD1CE9DD6}"/>
              </a:ext>
            </a:extLst>
          </p:cNvPr>
          <p:cNvSpPr/>
          <p:nvPr/>
        </p:nvSpPr>
        <p:spPr>
          <a:xfrm>
            <a:off x="6790756" y="4383773"/>
            <a:ext cx="1411904" cy="787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a:solidFill>
                  <a:srgbClr val="00338D"/>
                </a:solidFill>
                <a:cs typeface="Segoe UI" panose="020B0502040204020203" pitchFamily="34" charset="0"/>
              </a:rPr>
              <a:t>11,14 mln</a:t>
            </a:r>
            <a:r>
              <a:rPr lang="it-IT" b="1">
                <a:solidFill>
                  <a:srgbClr val="00338D"/>
                </a:solidFill>
                <a:cs typeface="Segoe UI" panose="020B0502040204020203" pitchFamily="34" charset="0"/>
              </a:rPr>
              <a:t> </a:t>
            </a:r>
            <a:r>
              <a:rPr lang="it-IT" sz="1400">
                <a:solidFill>
                  <a:srgbClr val="00338D"/>
                </a:solidFill>
                <a:cs typeface="Segoe UI" panose="020B0502040204020203" pitchFamily="34" charset="0"/>
              </a:rPr>
              <a:t>Utenti</a:t>
            </a:r>
          </a:p>
        </p:txBody>
      </p:sp>
      <p:sp>
        <p:nvSpPr>
          <p:cNvPr id="121" name="Rettangolo 120">
            <a:extLst>
              <a:ext uri="{FF2B5EF4-FFF2-40B4-BE49-F238E27FC236}">
                <a16:creationId xmlns:a16="http://schemas.microsoft.com/office/drawing/2014/main" id="{43140F8A-9AF6-131B-6029-B9FDBF35EB9C}"/>
              </a:ext>
            </a:extLst>
          </p:cNvPr>
          <p:cNvSpPr/>
          <p:nvPr/>
        </p:nvSpPr>
        <p:spPr>
          <a:xfrm>
            <a:off x="7621520" y="4543714"/>
            <a:ext cx="2197292" cy="708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a:solidFill>
                  <a:srgbClr val="00338D"/>
                </a:solidFill>
                <a:cs typeface="Segoe UI" panose="020B0502040204020203" pitchFamily="34" charset="0"/>
              </a:rPr>
              <a:t>10,9 mln</a:t>
            </a:r>
          </a:p>
          <a:p>
            <a:pPr algn="ctr"/>
            <a:r>
              <a:rPr lang="it-IT" sz="1050">
                <a:solidFill>
                  <a:srgbClr val="00338D"/>
                </a:solidFill>
                <a:cs typeface="Segoe UI" panose="020B0502040204020203" pitchFamily="34" charset="0"/>
              </a:rPr>
              <a:t>Persone </a:t>
            </a:r>
            <a:r>
              <a:rPr lang="it-IT" sz="1050">
                <a:solidFill>
                  <a:schemeClr val="accent1">
                    <a:lumMod val="75000"/>
                  </a:schemeClr>
                </a:solidFill>
                <a:cs typeface="Segoe UI" panose="020B0502040204020203" pitchFamily="34" charset="0"/>
              </a:rPr>
              <a:t>fisiche</a:t>
            </a:r>
            <a:r>
              <a:rPr lang="it-IT" sz="1050">
                <a:solidFill>
                  <a:srgbClr val="00338D"/>
                </a:solidFill>
                <a:cs typeface="Segoe UI" panose="020B0502040204020203" pitchFamily="34" charset="0"/>
              </a:rPr>
              <a:t>/giuridiche</a:t>
            </a:r>
          </a:p>
        </p:txBody>
      </p:sp>
      <p:grpSp>
        <p:nvGrpSpPr>
          <p:cNvPr id="122" name="Group 35" descr="Icon address book">
            <a:extLst>
              <a:ext uri="{FF2B5EF4-FFF2-40B4-BE49-F238E27FC236}">
                <a16:creationId xmlns:a16="http://schemas.microsoft.com/office/drawing/2014/main" id="{3757C360-BD6B-798C-D6FB-C3F7B082ECE8}"/>
              </a:ext>
            </a:extLst>
          </p:cNvPr>
          <p:cNvGrpSpPr/>
          <p:nvPr/>
        </p:nvGrpSpPr>
        <p:grpSpPr>
          <a:xfrm>
            <a:off x="8636468" y="4480141"/>
            <a:ext cx="158068" cy="179658"/>
            <a:chOff x="6492058" y="1778526"/>
            <a:chExt cx="341853" cy="425486"/>
          </a:xfrm>
          <a:solidFill>
            <a:schemeClr val="tx2">
              <a:lumMod val="60000"/>
              <a:lumOff val="40000"/>
            </a:schemeClr>
          </a:solidFill>
        </p:grpSpPr>
        <p:sp>
          <p:nvSpPr>
            <p:cNvPr id="123" name="Freeform: Shape 36">
              <a:extLst>
                <a:ext uri="{FF2B5EF4-FFF2-40B4-BE49-F238E27FC236}">
                  <a16:creationId xmlns:a16="http://schemas.microsoft.com/office/drawing/2014/main" id="{F40BD190-8522-388D-6E78-97E90BA37BE1}"/>
                </a:ext>
              </a:extLst>
            </p:cNvPr>
            <p:cNvSpPr/>
            <p:nvPr/>
          </p:nvSpPr>
          <p:spPr>
            <a:xfrm>
              <a:off x="6783172" y="1778526"/>
              <a:ext cx="50739" cy="425486"/>
            </a:xfrm>
            <a:custGeom>
              <a:avLst/>
              <a:gdLst>
                <a:gd name="connsiteX0" fmla="*/ 0 w 43684"/>
                <a:gd name="connsiteY0" fmla="*/ 0 h 538770"/>
                <a:gd name="connsiteX1" fmla="*/ 43684 w 43684"/>
                <a:gd name="connsiteY1" fmla="*/ 0 h 538770"/>
                <a:gd name="connsiteX2" fmla="*/ 43684 w 43684"/>
                <a:gd name="connsiteY2" fmla="*/ 538771 h 538770"/>
                <a:gd name="connsiteX3" fmla="*/ 0 w 43684"/>
                <a:gd name="connsiteY3" fmla="*/ 538771 h 538770"/>
              </a:gdLst>
              <a:ahLst/>
              <a:cxnLst>
                <a:cxn ang="0">
                  <a:pos x="connsiteX0" y="connsiteY0"/>
                </a:cxn>
                <a:cxn ang="0">
                  <a:pos x="connsiteX1" y="connsiteY1"/>
                </a:cxn>
                <a:cxn ang="0">
                  <a:pos x="connsiteX2" y="connsiteY2"/>
                </a:cxn>
                <a:cxn ang="0">
                  <a:pos x="connsiteX3" y="connsiteY3"/>
                </a:cxn>
              </a:cxnLst>
              <a:rect l="l" t="t" r="r" b="b"/>
              <a:pathLst>
                <a:path w="43684" h="538770">
                  <a:moveTo>
                    <a:pt x="0" y="0"/>
                  </a:moveTo>
                  <a:lnTo>
                    <a:pt x="43684" y="0"/>
                  </a:lnTo>
                  <a:lnTo>
                    <a:pt x="43684" y="538771"/>
                  </a:lnTo>
                  <a:lnTo>
                    <a:pt x="0" y="538771"/>
                  </a:lnTo>
                  <a:close/>
                </a:path>
              </a:pathLst>
            </a:custGeom>
            <a:solidFill>
              <a:schemeClr val="accent1">
                <a:lumMod val="75000"/>
              </a:schemeClr>
            </a:solidFill>
            <a:ln w="7243" cap="flat">
              <a:noFill/>
              <a:prstDash val="solid"/>
              <a:miter/>
            </a:ln>
          </p:spPr>
          <p:txBody>
            <a:bodyPr rtlCol="0" anchor="ctr"/>
            <a:lstStyle/>
            <a:p>
              <a:endParaRPr lang="en-US"/>
            </a:p>
          </p:txBody>
        </p:sp>
        <p:sp>
          <p:nvSpPr>
            <p:cNvPr id="124" name="Freeform: Shape 37">
              <a:extLst>
                <a:ext uri="{FF2B5EF4-FFF2-40B4-BE49-F238E27FC236}">
                  <a16:creationId xmlns:a16="http://schemas.microsoft.com/office/drawing/2014/main" id="{6457FA11-E134-6C7F-5F86-A71F5D47E58F}"/>
                </a:ext>
              </a:extLst>
            </p:cNvPr>
            <p:cNvSpPr/>
            <p:nvPr/>
          </p:nvSpPr>
          <p:spPr>
            <a:xfrm>
              <a:off x="6492058" y="1778526"/>
              <a:ext cx="269046" cy="425486"/>
            </a:xfrm>
            <a:custGeom>
              <a:avLst/>
              <a:gdLst>
                <a:gd name="connsiteX0" fmla="*/ 0 w 371315"/>
                <a:gd name="connsiteY0" fmla="*/ 29123 h 538770"/>
                <a:gd name="connsiteX1" fmla="*/ 0 w 371315"/>
                <a:gd name="connsiteY1" fmla="*/ 509648 h 538770"/>
                <a:gd name="connsiteX2" fmla="*/ 29123 w 371315"/>
                <a:gd name="connsiteY2" fmla="*/ 538771 h 538770"/>
                <a:gd name="connsiteX3" fmla="*/ 371315 w 371315"/>
                <a:gd name="connsiteY3" fmla="*/ 538771 h 538770"/>
                <a:gd name="connsiteX4" fmla="*/ 371315 w 371315"/>
                <a:gd name="connsiteY4" fmla="*/ 0 h 538770"/>
                <a:gd name="connsiteX5" fmla="*/ 29123 w 371315"/>
                <a:gd name="connsiteY5" fmla="*/ 0 h 538770"/>
                <a:gd name="connsiteX6" fmla="*/ 0 w 371315"/>
                <a:gd name="connsiteY6" fmla="*/ 29123 h 538770"/>
                <a:gd name="connsiteX7" fmla="*/ 191482 w 371315"/>
                <a:gd name="connsiteY7" fmla="*/ 259921 h 538770"/>
                <a:gd name="connsiteX8" fmla="*/ 136149 w 371315"/>
                <a:gd name="connsiteY8" fmla="*/ 204587 h 538770"/>
                <a:gd name="connsiteX9" fmla="*/ 191482 w 371315"/>
                <a:gd name="connsiteY9" fmla="*/ 149254 h 538770"/>
                <a:gd name="connsiteX10" fmla="*/ 246815 w 371315"/>
                <a:gd name="connsiteY10" fmla="*/ 204587 h 538770"/>
                <a:gd name="connsiteX11" fmla="*/ 191482 w 371315"/>
                <a:gd name="connsiteY11" fmla="*/ 259921 h 538770"/>
                <a:gd name="connsiteX12" fmla="*/ 80088 w 371315"/>
                <a:gd name="connsiteY12" fmla="*/ 330543 h 538770"/>
                <a:gd name="connsiteX13" fmla="*/ 91009 w 371315"/>
                <a:gd name="connsiteY13" fmla="*/ 307973 h 538770"/>
                <a:gd name="connsiteX14" fmla="*/ 145614 w 371315"/>
                <a:gd name="connsiteY14" fmla="*/ 281763 h 538770"/>
                <a:gd name="connsiteX15" fmla="*/ 191482 w 371315"/>
                <a:gd name="connsiteY15" fmla="*/ 274482 h 538770"/>
                <a:gd name="connsiteX16" fmla="*/ 237350 w 371315"/>
                <a:gd name="connsiteY16" fmla="*/ 281763 h 538770"/>
                <a:gd name="connsiteX17" fmla="*/ 291956 w 371315"/>
                <a:gd name="connsiteY17" fmla="*/ 307973 h 538770"/>
                <a:gd name="connsiteX18" fmla="*/ 302877 w 371315"/>
                <a:gd name="connsiteY18" fmla="*/ 330543 h 538770"/>
                <a:gd name="connsiteX19" fmla="*/ 302877 w 371315"/>
                <a:gd name="connsiteY19" fmla="*/ 385876 h 538770"/>
                <a:gd name="connsiteX20" fmla="*/ 80088 w 371315"/>
                <a:gd name="connsiteY20" fmla="*/ 385876 h 538770"/>
                <a:gd name="connsiteX21" fmla="*/ 80088 w 371315"/>
                <a:gd name="connsiteY21" fmla="*/ 330543 h 5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315" h="538770">
                  <a:moveTo>
                    <a:pt x="0" y="29123"/>
                  </a:moveTo>
                  <a:lnTo>
                    <a:pt x="0" y="509648"/>
                  </a:lnTo>
                  <a:cubicBezTo>
                    <a:pt x="0" y="525666"/>
                    <a:pt x="13105" y="538771"/>
                    <a:pt x="29123" y="538771"/>
                  </a:cubicBezTo>
                  <a:lnTo>
                    <a:pt x="371315" y="538771"/>
                  </a:lnTo>
                  <a:lnTo>
                    <a:pt x="371315" y="0"/>
                  </a:lnTo>
                  <a:lnTo>
                    <a:pt x="29123" y="0"/>
                  </a:lnTo>
                  <a:cubicBezTo>
                    <a:pt x="13105" y="0"/>
                    <a:pt x="0" y="13105"/>
                    <a:pt x="0" y="29123"/>
                  </a:cubicBezTo>
                  <a:close/>
                  <a:moveTo>
                    <a:pt x="191482" y="259921"/>
                  </a:moveTo>
                  <a:cubicBezTo>
                    <a:pt x="160903" y="259921"/>
                    <a:pt x="136149" y="235166"/>
                    <a:pt x="136149" y="204587"/>
                  </a:cubicBezTo>
                  <a:cubicBezTo>
                    <a:pt x="136149" y="174008"/>
                    <a:pt x="160903" y="149254"/>
                    <a:pt x="191482" y="149254"/>
                  </a:cubicBezTo>
                  <a:cubicBezTo>
                    <a:pt x="222061" y="149254"/>
                    <a:pt x="246815" y="174008"/>
                    <a:pt x="246815" y="204587"/>
                  </a:cubicBezTo>
                  <a:cubicBezTo>
                    <a:pt x="246815" y="235894"/>
                    <a:pt x="222061" y="259921"/>
                    <a:pt x="191482" y="259921"/>
                  </a:cubicBezTo>
                  <a:close/>
                  <a:moveTo>
                    <a:pt x="80088" y="330543"/>
                  </a:moveTo>
                  <a:cubicBezTo>
                    <a:pt x="80088" y="321806"/>
                    <a:pt x="84456" y="313070"/>
                    <a:pt x="91009" y="307973"/>
                  </a:cubicBezTo>
                  <a:cubicBezTo>
                    <a:pt x="107754" y="295596"/>
                    <a:pt x="125956" y="286859"/>
                    <a:pt x="145614" y="281763"/>
                  </a:cubicBezTo>
                  <a:cubicBezTo>
                    <a:pt x="160175" y="276666"/>
                    <a:pt x="176193" y="274482"/>
                    <a:pt x="191482" y="274482"/>
                  </a:cubicBezTo>
                  <a:cubicBezTo>
                    <a:pt x="206772" y="275210"/>
                    <a:pt x="222061" y="277394"/>
                    <a:pt x="237350" y="281763"/>
                  </a:cubicBezTo>
                  <a:cubicBezTo>
                    <a:pt x="257008" y="286859"/>
                    <a:pt x="275210" y="296324"/>
                    <a:pt x="291956" y="307973"/>
                  </a:cubicBezTo>
                  <a:cubicBezTo>
                    <a:pt x="298508" y="313798"/>
                    <a:pt x="302877" y="321806"/>
                    <a:pt x="302877" y="330543"/>
                  </a:cubicBezTo>
                  <a:lnTo>
                    <a:pt x="302877" y="385876"/>
                  </a:lnTo>
                  <a:lnTo>
                    <a:pt x="80088" y="385876"/>
                  </a:lnTo>
                  <a:lnTo>
                    <a:pt x="80088" y="330543"/>
                  </a:lnTo>
                  <a:close/>
                </a:path>
              </a:pathLst>
            </a:custGeom>
            <a:solidFill>
              <a:schemeClr val="accent1">
                <a:lumMod val="75000"/>
              </a:schemeClr>
            </a:solidFill>
            <a:ln w="7243" cap="flat">
              <a:noFill/>
              <a:prstDash val="solid"/>
              <a:miter/>
            </a:ln>
          </p:spPr>
          <p:txBody>
            <a:bodyPr rtlCol="0" anchor="ctr"/>
            <a:lstStyle/>
            <a:p>
              <a:endParaRPr lang="en-US"/>
            </a:p>
          </p:txBody>
        </p:sp>
      </p:grpSp>
      <p:sp>
        <p:nvSpPr>
          <p:cNvPr id="125" name="Rettangolo 124">
            <a:extLst>
              <a:ext uri="{FF2B5EF4-FFF2-40B4-BE49-F238E27FC236}">
                <a16:creationId xmlns:a16="http://schemas.microsoft.com/office/drawing/2014/main" id="{56F8A9F3-F911-B6CC-099E-4447CB00A42F}"/>
              </a:ext>
            </a:extLst>
          </p:cNvPr>
          <p:cNvSpPr/>
          <p:nvPr/>
        </p:nvSpPr>
        <p:spPr>
          <a:xfrm>
            <a:off x="9212004" y="4562318"/>
            <a:ext cx="2190405" cy="64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a:solidFill>
                  <a:srgbClr val="00338D"/>
                </a:solidFill>
                <a:cs typeface="Segoe UI" panose="020B0502040204020203" pitchFamily="34" charset="0"/>
              </a:rPr>
              <a:t>10 mila</a:t>
            </a:r>
          </a:p>
          <a:p>
            <a:pPr algn="ctr"/>
            <a:r>
              <a:rPr lang="it-IT" sz="1050">
                <a:solidFill>
                  <a:srgbClr val="00338D"/>
                </a:solidFill>
                <a:cs typeface="Segoe UI" panose="020B0502040204020203" pitchFamily="34" charset="0"/>
              </a:rPr>
              <a:t>Operatori professionali</a:t>
            </a:r>
          </a:p>
        </p:txBody>
      </p:sp>
      <p:grpSp>
        <p:nvGrpSpPr>
          <p:cNvPr id="126" name="Gruppo 125">
            <a:extLst>
              <a:ext uri="{FF2B5EF4-FFF2-40B4-BE49-F238E27FC236}">
                <a16:creationId xmlns:a16="http://schemas.microsoft.com/office/drawing/2014/main" id="{58CC9F9D-043B-D66B-025C-2C0B67134C1E}"/>
              </a:ext>
            </a:extLst>
          </p:cNvPr>
          <p:cNvGrpSpPr/>
          <p:nvPr/>
        </p:nvGrpSpPr>
        <p:grpSpPr>
          <a:xfrm>
            <a:off x="10179917" y="4450380"/>
            <a:ext cx="216417" cy="213309"/>
            <a:chOff x="5380963" y="10423808"/>
            <a:chExt cx="383396" cy="377892"/>
          </a:xfrm>
        </p:grpSpPr>
        <p:sp>
          <p:nvSpPr>
            <p:cNvPr id="127" name="Freeform: Shape 332">
              <a:extLst>
                <a:ext uri="{FF2B5EF4-FFF2-40B4-BE49-F238E27FC236}">
                  <a16:creationId xmlns:a16="http://schemas.microsoft.com/office/drawing/2014/main" id="{026115DF-D6A8-E5F6-135D-1038EA88C912}"/>
                </a:ext>
              </a:extLst>
            </p:cNvPr>
            <p:cNvSpPr>
              <a:spLocks noChangeAspect="1"/>
            </p:cNvSpPr>
            <p:nvPr/>
          </p:nvSpPr>
          <p:spPr>
            <a:xfrm>
              <a:off x="5380964" y="10624878"/>
              <a:ext cx="383395" cy="176822"/>
            </a:xfrm>
            <a:custGeom>
              <a:avLst/>
              <a:gdLst>
                <a:gd name="connsiteX0" fmla="*/ 334912 w 582455"/>
                <a:gd name="connsiteY0" fmla="*/ 14561 h 232982"/>
                <a:gd name="connsiteX1" fmla="*/ 305789 w 582455"/>
                <a:gd name="connsiteY1" fmla="*/ 43684 h 232982"/>
                <a:gd name="connsiteX2" fmla="*/ 276666 w 582455"/>
                <a:gd name="connsiteY2" fmla="*/ 43684 h 232982"/>
                <a:gd name="connsiteX3" fmla="*/ 247543 w 582455"/>
                <a:gd name="connsiteY3" fmla="*/ 14561 h 232982"/>
                <a:gd name="connsiteX4" fmla="*/ 247543 w 582455"/>
                <a:gd name="connsiteY4" fmla="*/ 0 h 232982"/>
                <a:gd name="connsiteX5" fmla="*/ 0 w 582455"/>
                <a:gd name="connsiteY5" fmla="*/ 0 h 232982"/>
                <a:gd name="connsiteX6" fmla="*/ 0 w 582455"/>
                <a:gd name="connsiteY6" fmla="*/ 203859 h 232982"/>
                <a:gd name="connsiteX7" fmla="*/ 29123 w 582455"/>
                <a:gd name="connsiteY7" fmla="*/ 232982 h 232982"/>
                <a:gd name="connsiteX8" fmla="*/ 553332 w 582455"/>
                <a:gd name="connsiteY8" fmla="*/ 232982 h 232982"/>
                <a:gd name="connsiteX9" fmla="*/ 582455 w 582455"/>
                <a:gd name="connsiteY9" fmla="*/ 203859 h 232982"/>
                <a:gd name="connsiteX10" fmla="*/ 582455 w 582455"/>
                <a:gd name="connsiteY10" fmla="*/ 0 h 232982"/>
                <a:gd name="connsiteX11" fmla="*/ 334912 w 582455"/>
                <a:gd name="connsiteY11" fmla="*/ 0 h 232982"/>
                <a:gd name="connsiteX12" fmla="*/ 334912 w 582455"/>
                <a:gd name="connsiteY12" fmla="*/ 14561 h 23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2455" h="232982">
                  <a:moveTo>
                    <a:pt x="334912" y="14561"/>
                  </a:moveTo>
                  <a:cubicBezTo>
                    <a:pt x="334912" y="30579"/>
                    <a:pt x="321806" y="43684"/>
                    <a:pt x="305789" y="43684"/>
                  </a:cubicBezTo>
                  <a:lnTo>
                    <a:pt x="276666" y="43684"/>
                  </a:lnTo>
                  <a:cubicBezTo>
                    <a:pt x="260649" y="43684"/>
                    <a:pt x="247543" y="30579"/>
                    <a:pt x="247543" y="14561"/>
                  </a:cubicBezTo>
                  <a:lnTo>
                    <a:pt x="247543" y="0"/>
                  </a:lnTo>
                  <a:lnTo>
                    <a:pt x="0" y="0"/>
                  </a:lnTo>
                  <a:lnTo>
                    <a:pt x="0" y="203859"/>
                  </a:lnTo>
                  <a:cubicBezTo>
                    <a:pt x="0" y="219877"/>
                    <a:pt x="13105" y="232982"/>
                    <a:pt x="29123" y="232982"/>
                  </a:cubicBezTo>
                  <a:lnTo>
                    <a:pt x="553332" y="232982"/>
                  </a:lnTo>
                  <a:cubicBezTo>
                    <a:pt x="569350" y="232982"/>
                    <a:pt x="582455" y="219877"/>
                    <a:pt x="582455" y="203859"/>
                  </a:cubicBezTo>
                  <a:lnTo>
                    <a:pt x="582455" y="0"/>
                  </a:lnTo>
                  <a:lnTo>
                    <a:pt x="334912" y="0"/>
                  </a:lnTo>
                  <a:lnTo>
                    <a:pt x="334912" y="14561"/>
                  </a:lnTo>
                  <a:close/>
                </a:path>
              </a:pathLst>
            </a:custGeom>
            <a:solidFill>
              <a:schemeClr val="accent1">
                <a:lumMod val="75000"/>
              </a:schemeClr>
            </a:solidFill>
            <a:ln w="7243" cap="flat">
              <a:noFill/>
              <a:prstDash val="solid"/>
              <a:miter/>
            </a:ln>
          </p:spPr>
          <p:txBody>
            <a:bodyPr rtlCol="0" anchor="ctr"/>
            <a:lstStyle/>
            <a:p>
              <a:endParaRPr lang="en-US"/>
            </a:p>
          </p:txBody>
        </p:sp>
        <p:sp>
          <p:nvSpPr>
            <p:cNvPr id="128" name="Freeform: Shape 333">
              <a:extLst>
                <a:ext uri="{FF2B5EF4-FFF2-40B4-BE49-F238E27FC236}">
                  <a16:creationId xmlns:a16="http://schemas.microsoft.com/office/drawing/2014/main" id="{F6CEBA0C-415A-5DAD-D8A0-5F8A2F1D6738}"/>
                </a:ext>
              </a:extLst>
            </p:cNvPr>
            <p:cNvSpPr>
              <a:spLocks noChangeAspect="1"/>
            </p:cNvSpPr>
            <p:nvPr/>
          </p:nvSpPr>
          <p:spPr>
            <a:xfrm>
              <a:off x="5380963" y="10423808"/>
              <a:ext cx="383396" cy="185111"/>
            </a:xfrm>
            <a:custGeom>
              <a:avLst/>
              <a:gdLst>
                <a:gd name="connsiteX0" fmla="*/ 553332 w 582455"/>
                <a:gd name="connsiteY0" fmla="*/ 98289 h 243903"/>
                <a:gd name="connsiteX1" fmla="*/ 407719 w 582455"/>
                <a:gd name="connsiteY1" fmla="*/ 98289 h 243903"/>
                <a:gd name="connsiteX2" fmla="*/ 407719 w 582455"/>
                <a:gd name="connsiteY2" fmla="*/ 50965 h 243903"/>
                <a:gd name="connsiteX3" fmla="*/ 356754 w 582455"/>
                <a:gd name="connsiteY3" fmla="*/ 0 h 243903"/>
                <a:gd name="connsiteX4" fmla="*/ 225701 w 582455"/>
                <a:gd name="connsiteY4" fmla="*/ 0 h 243903"/>
                <a:gd name="connsiteX5" fmla="*/ 174737 w 582455"/>
                <a:gd name="connsiteY5" fmla="*/ 50965 h 243903"/>
                <a:gd name="connsiteX6" fmla="*/ 174737 w 582455"/>
                <a:gd name="connsiteY6" fmla="*/ 98289 h 243903"/>
                <a:gd name="connsiteX7" fmla="*/ 29123 w 582455"/>
                <a:gd name="connsiteY7" fmla="*/ 98289 h 243903"/>
                <a:gd name="connsiteX8" fmla="*/ 0 w 582455"/>
                <a:gd name="connsiteY8" fmla="*/ 127412 h 243903"/>
                <a:gd name="connsiteX9" fmla="*/ 0 w 582455"/>
                <a:gd name="connsiteY9" fmla="*/ 243903 h 243903"/>
                <a:gd name="connsiteX10" fmla="*/ 247543 w 582455"/>
                <a:gd name="connsiteY10" fmla="*/ 243903 h 243903"/>
                <a:gd name="connsiteX11" fmla="*/ 247543 w 582455"/>
                <a:gd name="connsiteY11" fmla="*/ 229342 h 243903"/>
                <a:gd name="connsiteX12" fmla="*/ 334912 w 582455"/>
                <a:gd name="connsiteY12" fmla="*/ 229342 h 243903"/>
                <a:gd name="connsiteX13" fmla="*/ 334912 w 582455"/>
                <a:gd name="connsiteY13" fmla="*/ 243903 h 243903"/>
                <a:gd name="connsiteX14" fmla="*/ 582455 w 582455"/>
                <a:gd name="connsiteY14" fmla="*/ 243903 h 243903"/>
                <a:gd name="connsiteX15" fmla="*/ 582455 w 582455"/>
                <a:gd name="connsiteY15" fmla="*/ 127412 h 243903"/>
                <a:gd name="connsiteX16" fmla="*/ 553332 w 582455"/>
                <a:gd name="connsiteY16" fmla="*/ 98289 h 243903"/>
                <a:gd name="connsiteX17" fmla="*/ 218421 w 582455"/>
                <a:gd name="connsiteY17" fmla="*/ 98289 h 243903"/>
                <a:gd name="connsiteX18" fmla="*/ 218421 w 582455"/>
                <a:gd name="connsiteY18" fmla="*/ 50965 h 243903"/>
                <a:gd name="connsiteX19" fmla="*/ 225701 w 582455"/>
                <a:gd name="connsiteY19" fmla="*/ 43684 h 243903"/>
                <a:gd name="connsiteX20" fmla="*/ 356754 w 582455"/>
                <a:gd name="connsiteY20" fmla="*/ 43684 h 243903"/>
                <a:gd name="connsiteX21" fmla="*/ 364034 w 582455"/>
                <a:gd name="connsiteY21" fmla="*/ 50965 h 243903"/>
                <a:gd name="connsiteX22" fmla="*/ 364034 w 582455"/>
                <a:gd name="connsiteY22" fmla="*/ 98289 h 243903"/>
                <a:gd name="connsiteX23" fmla="*/ 218421 w 582455"/>
                <a:gd name="connsiteY23" fmla="*/ 98289 h 24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2455" h="243903">
                  <a:moveTo>
                    <a:pt x="553332" y="98289"/>
                  </a:moveTo>
                  <a:lnTo>
                    <a:pt x="407719" y="98289"/>
                  </a:lnTo>
                  <a:lnTo>
                    <a:pt x="407719" y="50965"/>
                  </a:lnTo>
                  <a:cubicBezTo>
                    <a:pt x="407719" y="22570"/>
                    <a:pt x="385148" y="0"/>
                    <a:pt x="356754" y="0"/>
                  </a:cubicBezTo>
                  <a:lnTo>
                    <a:pt x="225701" y="0"/>
                  </a:lnTo>
                  <a:cubicBezTo>
                    <a:pt x="197307" y="0"/>
                    <a:pt x="174737" y="22570"/>
                    <a:pt x="174737" y="50965"/>
                  </a:cubicBezTo>
                  <a:lnTo>
                    <a:pt x="174737" y="98289"/>
                  </a:lnTo>
                  <a:lnTo>
                    <a:pt x="29123" y="98289"/>
                  </a:lnTo>
                  <a:cubicBezTo>
                    <a:pt x="13105" y="98289"/>
                    <a:pt x="0" y="111395"/>
                    <a:pt x="0" y="127412"/>
                  </a:cubicBezTo>
                  <a:lnTo>
                    <a:pt x="0" y="243903"/>
                  </a:lnTo>
                  <a:lnTo>
                    <a:pt x="247543" y="243903"/>
                  </a:lnTo>
                  <a:lnTo>
                    <a:pt x="247543" y="229342"/>
                  </a:lnTo>
                  <a:lnTo>
                    <a:pt x="334912" y="229342"/>
                  </a:lnTo>
                  <a:lnTo>
                    <a:pt x="334912" y="243903"/>
                  </a:lnTo>
                  <a:lnTo>
                    <a:pt x="582455" y="243903"/>
                  </a:lnTo>
                  <a:lnTo>
                    <a:pt x="582455" y="127412"/>
                  </a:lnTo>
                  <a:cubicBezTo>
                    <a:pt x="582455" y="111395"/>
                    <a:pt x="569350" y="98289"/>
                    <a:pt x="553332" y="98289"/>
                  </a:cubicBezTo>
                  <a:moveTo>
                    <a:pt x="218421" y="98289"/>
                  </a:moveTo>
                  <a:lnTo>
                    <a:pt x="218421" y="50965"/>
                  </a:lnTo>
                  <a:cubicBezTo>
                    <a:pt x="218421" y="46596"/>
                    <a:pt x="221333" y="43684"/>
                    <a:pt x="225701" y="43684"/>
                  </a:cubicBezTo>
                  <a:lnTo>
                    <a:pt x="356754" y="43684"/>
                  </a:lnTo>
                  <a:cubicBezTo>
                    <a:pt x="361122" y="43684"/>
                    <a:pt x="364034" y="46596"/>
                    <a:pt x="364034" y="50965"/>
                  </a:cubicBezTo>
                  <a:lnTo>
                    <a:pt x="364034" y="98289"/>
                  </a:lnTo>
                  <a:lnTo>
                    <a:pt x="218421" y="98289"/>
                  </a:lnTo>
                  <a:close/>
                </a:path>
              </a:pathLst>
            </a:custGeom>
            <a:solidFill>
              <a:schemeClr val="accent1">
                <a:lumMod val="75000"/>
              </a:schemeClr>
            </a:solidFill>
            <a:ln w="7243" cap="flat">
              <a:noFill/>
              <a:prstDash val="solid"/>
              <a:miter/>
            </a:ln>
          </p:spPr>
          <p:txBody>
            <a:bodyPr rtlCol="0" anchor="ctr"/>
            <a:lstStyle/>
            <a:p>
              <a:endParaRPr lang="en-US"/>
            </a:p>
          </p:txBody>
        </p:sp>
      </p:grpSp>
      <p:sp>
        <p:nvSpPr>
          <p:cNvPr id="129" name="Rettangolo 128">
            <a:extLst>
              <a:ext uri="{FF2B5EF4-FFF2-40B4-BE49-F238E27FC236}">
                <a16:creationId xmlns:a16="http://schemas.microsoft.com/office/drawing/2014/main" id="{71CC9161-66FF-E75E-AECA-5D2DCE3E8475}"/>
              </a:ext>
            </a:extLst>
          </p:cNvPr>
          <p:cNvSpPr/>
          <p:nvPr/>
        </p:nvSpPr>
        <p:spPr>
          <a:xfrm>
            <a:off x="6192448" y="5830753"/>
            <a:ext cx="1058356" cy="516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a:solidFill>
                  <a:schemeClr val="accent5">
                    <a:lumMod val="50000"/>
                  </a:schemeClr>
                </a:solidFill>
                <a:cs typeface="Segoe UI" panose="020B0502040204020203" pitchFamily="34" charset="0"/>
              </a:rPr>
              <a:t>197 mila</a:t>
            </a:r>
          </a:p>
          <a:p>
            <a:pPr algn="ctr"/>
            <a:r>
              <a:rPr lang="it-IT" sz="1000">
                <a:solidFill>
                  <a:schemeClr val="tx2">
                    <a:lumMod val="75000"/>
                  </a:schemeClr>
                </a:solidFill>
                <a:cs typeface="Segoe UI" panose="020B0502040204020203" pitchFamily="34" charset="0"/>
              </a:rPr>
              <a:t>Amministrazioni centrali</a:t>
            </a:r>
          </a:p>
        </p:txBody>
      </p:sp>
      <p:sp>
        <p:nvSpPr>
          <p:cNvPr id="130" name="Graphic 11" descr="Bank with solid fill">
            <a:extLst>
              <a:ext uri="{FF2B5EF4-FFF2-40B4-BE49-F238E27FC236}">
                <a16:creationId xmlns:a16="http://schemas.microsoft.com/office/drawing/2014/main" id="{9B8B5239-C4FD-9080-B56F-F4A3D918FCF1}"/>
              </a:ext>
            </a:extLst>
          </p:cNvPr>
          <p:cNvSpPr/>
          <p:nvPr/>
        </p:nvSpPr>
        <p:spPr>
          <a:xfrm>
            <a:off x="6586075" y="5557698"/>
            <a:ext cx="267088" cy="253032"/>
          </a:xfrm>
          <a:custGeom>
            <a:avLst/>
            <a:gdLst>
              <a:gd name="connsiteX0" fmla="*/ 502367 w 553332"/>
              <a:gd name="connsiteY0" fmla="*/ 458683 h 524209"/>
              <a:gd name="connsiteX1" fmla="*/ 502367 w 553332"/>
              <a:gd name="connsiteY1" fmla="*/ 444122 h 524209"/>
              <a:gd name="connsiteX2" fmla="*/ 473245 w 553332"/>
              <a:gd name="connsiteY2" fmla="*/ 444122 h 524209"/>
              <a:gd name="connsiteX3" fmla="*/ 473245 w 553332"/>
              <a:gd name="connsiteY3" fmla="*/ 196579 h 524209"/>
              <a:gd name="connsiteX4" fmla="*/ 502367 w 553332"/>
              <a:gd name="connsiteY4" fmla="*/ 196579 h 524209"/>
              <a:gd name="connsiteX5" fmla="*/ 502367 w 553332"/>
              <a:gd name="connsiteY5" fmla="*/ 182017 h 524209"/>
              <a:gd name="connsiteX6" fmla="*/ 524210 w 553332"/>
              <a:gd name="connsiteY6" fmla="*/ 182017 h 524209"/>
              <a:gd name="connsiteX7" fmla="*/ 524210 w 553332"/>
              <a:gd name="connsiteY7" fmla="*/ 138333 h 524209"/>
              <a:gd name="connsiteX8" fmla="*/ 502367 w 553332"/>
              <a:gd name="connsiteY8" fmla="*/ 138333 h 524209"/>
              <a:gd name="connsiteX9" fmla="*/ 276666 w 553332"/>
              <a:gd name="connsiteY9" fmla="*/ 0 h 524209"/>
              <a:gd name="connsiteX10" fmla="*/ 50965 w 553332"/>
              <a:gd name="connsiteY10" fmla="*/ 138333 h 524209"/>
              <a:gd name="connsiteX11" fmla="*/ 29123 w 553332"/>
              <a:gd name="connsiteY11" fmla="*/ 138333 h 524209"/>
              <a:gd name="connsiteX12" fmla="*/ 29123 w 553332"/>
              <a:gd name="connsiteY12" fmla="*/ 182017 h 524209"/>
              <a:gd name="connsiteX13" fmla="*/ 50965 w 553332"/>
              <a:gd name="connsiteY13" fmla="*/ 182017 h 524209"/>
              <a:gd name="connsiteX14" fmla="*/ 50965 w 553332"/>
              <a:gd name="connsiteY14" fmla="*/ 196579 h 524209"/>
              <a:gd name="connsiteX15" fmla="*/ 80088 w 553332"/>
              <a:gd name="connsiteY15" fmla="*/ 196579 h 524209"/>
              <a:gd name="connsiteX16" fmla="*/ 80088 w 553332"/>
              <a:gd name="connsiteY16" fmla="*/ 444122 h 524209"/>
              <a:gd name="connsiteX17" fmla="*/ 50965 w 553332"/>
              <a:gd name="connsiteY17" fmla="*/ 444122 h 524209"/>
              <a:gd name="connsiteX18" fmla="*/ 50965 w 553332"/>
              <a:gd name="connsiteY18" fmla="*/ 458683 h 524209"/>
              <a:gd name="connsiteX19" fmla="*/ 0 w 553332"/>
              <a:gd name="connsiteY19" fmla="*/ 495087 h 524209"/>
              <a:gd name="connsiteX20" fmla="*/ 0 w 553332"/>
              <a:gd name="connsiteY20" fmla="*/ 524210 h 524209"/>
              <a:gd name="connsiteX21" fmla="*/ 276666 w 553332"/>
              <a:gd name="connsiteY21" fmla="*/ 524210 h 524209"/>
              <a:gd name="connsiteX22" fmla="*/ 553332 w 553332"/>
              <a:gd name="connsiteY22" fmla="*/ 524210 h 524209"/>
              <a:gd name="connsiteX23" fmla="*/ 553332 w 553332"/>
              <a:gd name="connsiteY23" fmla="*/ 495087 h 524209"/>
              <a:gd name="connsiteX24" fmla="*/ 502367 w 553332"/>
              <a:gd name="connsiteY24" fmla="*/ 458683 h 524209"/>
              <a:gd name="connsiteX25" fmla="*/ 167456 w 553332"/>
              <a:gd name="connsiteY25" fmla="*/ 444122 h 524209"/>
              <a:gd name="connsiteX26" fmla="*/ 123772 w 553332"/>
              <a:gd name="connsiteY26" fmla="*/ 444122 h 524209"/>
              <a:gd name="connsiteX27" fmla="*/ 123772 w 553332"/>
              <a:gd name="connsiteY27" fmla="*/ 196579 h 524209"/>
              <a:gd name="connsiteX28" fmla="*/ 167456 w 553332"/>
              <a:gd name="connsiteY28" fmla="*/ 196579 h 524209"/>
              <a:gd name="connsiteX29" fmla="*/ 167456 w 553332"/>
              <a:gd name="connsiteY29" fmla="*/ 444122 h 524209"/>
              <a:gd name="connsiteX30" fmla="*/ 254824 w 553332"/>
              <a:gd name="connsiteY30" fmla="*/ 444122 h 524209"/>
              <a:gd name="connsiteX31" fmla="*/ 211140 w 553332"/>
              <a:gd name="connsiteY31" fmla="*/ 444122 h 524209"/>
              <a:gd name="connsiteX32" fmla="*/ 211140 w 553332"/>
              <a:gd name="connsiteY32" fmla="*/ 196579 h 524209"/>
              <a:gd name="connsiteX33" fmla="*/ 254824 w 553332"/>
              <a:gd name="connsiteY33" fmla="*/ 196579 h 524209"/>
              <a:gd name="connsiteX34" fmla="*/ 254824 w 553332"/>
              <a:gd name="connsiteY34" fmla="*/ 444122 h 524209"/>
              <a:gd name="connsiteX35" fmla="*/ 269385 w 553332"/>
              <a:gd name="connsiteY35" fmla="*/ 123772 h 524209"/>
              <a:gd name="connsiteX36" fmla="*/ 240263 w 553332"/>
              <a:gd name="connsiteY36" fmla="*/ 94649 h 524209"/>
              <a:gd name="connsiteX37" fmla="*/ 269385 w 553332"/>
              <a:gd name="connsiteY37" fmla="*/ 65526 h 524209"/>
              <a:gd name="connsiteX38" fmla="*/ 298508 w 553332"/>
              <a:gd name="connsiteY38" fmla="*/ 94649 h 524209"/>
              <a:gd name="connsiteX39" fmla="*/ 269385 w 553332"/>
              <a:gd name="connsiteY39" fmla="*/ 123772 h 524209"/>
              <a:gd name="connsiteX40" fmla="*/ 342192 w 553332"/>
              <a:gd name="connsiteY40" fmla="*/ 444122 h 524209"/>
              <a:gd name="connsiteX41" fmla="*/ 298508 w 553332"/>
              <a:gd name="connsiteY41" fmla="*/ 444122 h 524209"/>
              <a:gd name="connsiteX42" fmla="*/ 298508 w 553332"/>
              <a:gd name="connsiteY42" fmla="*/ 196579 h 524209"/>
              <a:gd name="connsiteX43" fmla="*/ 342192 w 553332"/>
              <a:gd name="connsiteY43" fmla="*/ 196579 h 524209"/>
              <a:gd name="connsiteX44" fmla="*/ 342192 w 553332"/>
              <a:gd name="connsiteY44" fmla="*/ 444122 h 524209"/>
              <a:gd name="connsiteX45" fmla="*/ 429561 w 553332"/>
              <a:gd name="connsiteY45" fmla="*/ 444122 h 524209"/>
              <a:gd name="connsiteX46" fmla="*/ 385876 w 553332"/>
              <a:gd name="connsiteY46" fmla="*/ 444122 h 524209"/>
              <a:gd name="connsiteX47" fmla="*/ 385876 w 553332"/>
              <a:gd name="connsiteY47" fmla="*/ 196579 h 524209"/>
              <a:gd name="connsiteX48" fmla="*/ 429561 w 553332"/>
              <a:gd name="connsiteY48" fmla="*/ 196579 h 524209"/>
              <a:gd name="connsiteX49" fmla="*/ 429561 w 553332"/>
              <a:gd name="connsiteY49" fmla="*/ 444122 h 52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53332" h="524209">
                <a:moveTo>
                  <a:pt x="502367" y="458683"/>
                </a:moveTo>
                <a:lnTo>
                  <a:pt x="502367" y="444122"/>
                </a:lnTo>
                <a:lnTo>
                  <a:pt x="473245" y="444122"/>
                </a:lnTo>
                <a:lnTo>
                  <a:pt x="473245" y="196579"/>
                </a:lnTo>
                <a:lnTo>
                  <a:pt x="502367" y="196579"/>
                </a:lnTo>
                <a:lnTo>
                  <a:pt x="502367" y="182017"/>
                </a:lnTo>
                <a:lnTo>
                  <a:pt x="524210" y="182017"/>
                </a:lnTo>
                <a:lnTo>
                  <a:pt x="524210" y="138333"/>
                </a:lnTo>
                <a:lnTo>
                  <a:pt x="502367" y="138333"/>
                </a:lnTo>
                <a:lnTo>
                  <a:pt x="276666" y="0"/>
                </a:lnTo>
                <a:lnTo>
                  <a:pt x="50965" y="138333"/>
                </a:lnTo>
                <a:lnTo>
                  <a:pt x="29123" y="138333"/>
                </a:lnTo>
                <a:lnTo>
                  <a:pt x="29123" y="182017"/>
                </a:lnTo>
                <a:lnTo>
                  <a:pt x="50965" y="182017"/>
                </a:lnTo>
                <a:lnTo>
                  <a:pt x="50965" y="196579"/>
                </a:lnTo>
                <a:lnTo>
                  <a:pt x="80088" y="196579"/>
                </a:lnTo>
                <a:lnTo>
                  <a:pt x="80088" y="444122"/>
                </a:lnTo>
                <a:lnTo>
                  <a:pt x="50965" y="444122"/>
                </a:lnTo>
                <a:lnTo>
                  <a:pt x="50965" y="458683"/>
                </a:lnTo>
                <a:lnTo>
                  <a:pt x="0" y="495087"/>
                </a:lnTo>
                <a:lnTo>
                  <a:pt x="0" y="524210"/>
                </a:lnTo>
                <a:lnTo>
                  <a:pt x="276666" y="524210"/>
                </a:lnTo>
                <a:lnTo>
                  <a:pt x="553332" y="524210"/>
                </a:lnTo>
                <a:lnTo>
                  <a:pt x="553332" y="495087"/>
                </a:lnTo>
                <a:lnTo>
                  <a:pt x="502367" y="458683"/>
                </a:lnTo>
                <a:close/>
                <a:moveTo>
                  <a:pt x="167456" y="444122"/>
                </a:moveTo>
                <a:lnTo>
                  <a:pt x="123772" y="444122"/>
                </a:lnTo>
                <a:lnTo>
                  <a:pt x="123772" y="196579"/>
                </a:lnTo>
                <a:lnTo>
                  <a:pt x="167456" y="196579"/>
                </a:lnTo>
                <a:lnTo>
                  <a:pt x="167456" y="444122"/>
                </a:lnTo>
                <a:close/>
                <a:moveTo>
                  <a:pt x="254824" y="444122"/>
                </a:moveTo>
                <a:lnTo>
                  <a:pt x="211140" y="444122"/>
                </a:lnTo>
                <a:lnTo>
                  <a:pt x="211140" y="196579"/>
                </a:lnTo>
                <a:lnTo>
                  <a:pt x="254824" y="196579"/>
                </a:lnTo>
                <a:lnTo>
                  <a:pt x="254824" y="444122"/>
                </a:lnTo>
                <a:close/>
                <a:moveTo>
                  <a:pt x="269385" y="123772"/>
                </a:moveTo>
                <a:cubicBezTo>
                  <a:pt x="253368" y="123772"/>
                  <a:pt x="240263" y="110666"/>
                  <a:pt x="240263" y="94649"/>
                </a:cubicBezTo>
                <a:cubicBezTo>
                  <a:pt x="240263" y="78631"/>
                  <a:pt x="253368" y="65526"/>
                  <a:pt x="269385" y="65526"/>
                </a:cubicBezTo>
                <a:cubicBezTo>
                  <a:pt x="285403" y="65526"/>
                  <a:pt x="298508" y="78631"/>
                  <a:pt x="298508" y="94649"/>
                </a:cubicBezTo>
                <a:cubicBezTo>
                  <a:pt x="298508" y="110666"/>
                  <a:pt x="285403" y="123772"/>
                  <a:pt x="269385" y="123772"/>
                </a:cubicBezTo>
                <a:close/>
                <a:moveTo>
                  <a:pt x="342192" y="444122"/>
                </a:moveTo>
                <a:lnTo>
                  <a:pt x="298508" y="444122"/>
                </a:lnTo>
                <a:lnTo>
                  <a:pt x="298508" y="196579"/>
                </a:lnTo>
                <a:lnTo>
                  <a:pt x="342192" y="196579"/>
                </a:lnTo>
                <a:lnTo>
                  <a:pt x="342192" y="444122"/>
                </a:lnTo>
                <a:close/>
                <a:moveTo>
                  <a:pt x="429561" y="444122"/>
                </a:moveTo>
                <a:lnTo>
                  <a:pt x="385876" y="444122"/>
                </a:lnTo>
                <a:lnTo>
                  <a:pt x="385876" y="196579"/>
                </a:lnTo>
                <a:lnTo>
                  <a:pt x="429561" y="196579"/>
                </a:lnTo>
                <a:lnTo>
                  <a:pt x="429561" y="444122"/>
                </a:lnTo>
                <a:close/>
              </a:path>
            </a:pathLst>
          </a:custGeom>
          <a:solidFill>
            <a:srgbClr val="8497B0"/>
          </a:solidFill>
          <a:ln w="724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1" name="Rettangolo 130">
            <a:extLst>
              <a:ext uri="{FF2B5EF4-FFF2-40B4-BE49-F238E27FC236}">
                <a16:creationId xmlns:a16="http://schemas.microsoft.com/office/drawing/2014/main" id="{CD4E485F-2EA9-88E3-8C12-DA8CCC6E4633}"/>
              </a:ext>
            </a:extLst>
          </p:cNvPr>
          <p:cNvSpPr/>
          <p:nvPr/>
        </p:nvSpPr>
        <p:spPr>
          <a:xfrm>
            <a:off x="8279480" y="5830753"/>
            <a:ext cx="1218134" cy="516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a:solidFill>
                  <a:schemeClr val="accent5">
                    <a:lumMod val="50000"/>
                  </a:schemeClr>
                </a:solidFill>
                <a:cs typeface="Segoe UI" panose="020B0502040204020203" pitchFamily="34" charset="0"/>
              </a:rPr>
              <a:t>13 mila</a:t>
            </a:r>
          </a:p>
          <a:p>
            <a:pPr algn="ctr"/>
            <a:r>
              <a:rPr lang="it-IT" sz="1000">
                <a:solidFill>
                  <a:schemeClr val="tx2">
                    <a:lumMod val="75000"/>
                  </a:schemeClr>
                </a:solidFill>
                <a:cs typeface="Segoe UI" panose="020B0502040204020203" pitchFamily="34" charset="0"/>
              </a:rPr>
              <a:t>Amministrazioni locali</a:t>
            </a:r>
          </a:p>
        </p:txBody>
      </p:sp>
      <p:grpSp>
        <p:nvGrpSpPr>
          <p:cNvPr id="132" name="Group 373">
            <a:extLst>
              <a:ext uri="{FF2B5EF4-FFF2-40B4-BE49-F238E27FC236}">
                <a16:creationId xmlns:a16="http://schemas.microsoft.com/office/drawing/2014/main" id="{A0BE7724-5A87-97CA-3E34-D43D428A4567}"/>
              </a:ext>
            </a:extLst>
          </p:cNvPr>
          <p:cNvGrpSpPr/>
          <p:nvPr/>
        </p:nvGrpSpPr>
        <p:grpSpPr>
          <a:xfrm>
            <a:off x="8815991" y="5567422"/>
            <a:ext cx="208548" cy="284384"/>
            <a:chOff x="2725738" y="2559884"/>
            <a:chExt cx="406400" cy="609599"/>
          </a:xfrm>
          <a:solidFill>
            <a:schemeClr val="accent1">
              <a:lumMod val="75000"/>
            </a:schemeClr>
          </a:solidFill>
        </p:grpSpPr>
        <p:sp>
          <p:nvSpPr>
            <p:cNvPr id="133" name="Freeform 94">
              <a:extLst>
                <a:ext uri="{FF2B5EF4-FFF2-40B4-BE49-F238E27FC236}">
                  <a16:creationId xmlns:a16="http://schemas.microsoft.com/office/drawing/2014/main" id="{7443D545-C9BD-419F-84F3-069EFD6D837F}"/>
                </a:ext>
              </a:extLst>
            </p:cNvPr>
            <p:cNvSpPr>
              <a:spLocks noEditPoints="1"/>
            </p:cNvSpPr>
            <p:nvPr/>
          </p:nvSpPr>
          <p:spPr bwMode="auto">
            <a:xfrm>
              <a:off x="2725738" y="2559884"/>
              <a:ext cx="406400" cy="609599"/>
            </a:xfrm>
            <a:custGeom>
              <a:avLst/>
              <a:gdLst/>
              <a:ahLst/>
              <a:cxnLst>
                <a:cxn ang="0">
                  <a:pos x="256" y="128"/>
                </a:cxn>
                <a:cxn ang="0">
                  <a:pos x="254" y="102"/>
                </a:cxn>
                <a:cxn ang="0">
                  <a:pos x="246" y="78"/>
                </a:cxn>
                <a:cxn ang="0">
                  <a:pos x="234" y="56"/>
                </a:cxn>
                <a:cxn ang="0">
                  <a:pos x="200" y="22"/>
                </a:cxn>
                <a:cxn ang="0">
                  <a:pos x="178" y="10"/>
                </a:cxn>
                <a:cxn ang="0">
                  <a:pos x="154" y="2"/>
                </a:cxn>
                <a:cxn ang="0">
                  <a:pos x="128" y="0"/>
                </a:cxn>
                <a:cxn ang="0">
                  <a:pos x="114" y="0"/>
                </a:cxn>
                <a:cxn ang="0">
                  <a:pos x="90" y="6"/>
                </a:cxn>
                <a:cxn ang="0">
                  <a:pos x="66" y="16"/>
                </a:cxn>
                <a:cxn ang="0">
                  <a:pos x="38" y="38"/>
                </a:cxn>
                <a:cxn ang="0">
                  <a:pos x="16" y="66"/>
                </a:cxn>
                <a:cxn ang="0">
                  <a:pos x="6" y="90"/>
                </a:cxn>
                <a:cxn ang="0">
                  <a:pos x="0" y="114"/>
                </a:cxn>
                <a:cxn ang="0">
                  <a:pos x="0" y="128"/>
                </a:cxn>
                <a:cxn ang="0">
                  <a:pos x="4" y="162"/>
                </a:cxn>
                <a:cxn ang="0">
                  <a:pos x="18" y="192"/>
                </a:cxn>
                <a:cxn ang="0">
                  <a:pos x="128" y="384"/>
                </a:cxn>
                <a:cxn ang="0">
                  <a:pos x="238" y="192"/>
                </a:cxn>
                <a:cxn ang="0">
                  <a:pos x="246" y="178"/>
                </a:cxn>
                <a:cxn ang="0">
                  <a:pos x="254" y="146"/>
                </a:cxn>
                <a:cxn ang="0">
                  <a:pos x="256" y="128"/>
                </a:cxn>
                <a:cxn ang="0">
                  <a:pos x="128" y="210"/>
                </a:cxn>
                <a:cxn ang="0">
                  <a:pos x="96" y="204"/>
                </a:cxn>
                <a:cxn ang="0">
                  <a:pos x="70" y="186"/>
                </a:cxn>
                <a:cxn ang="0">
                  <a:pos x="52" y="160"/>
                </a:cxn>
                <a:cxn ang="0">
                  <a:pos x="46" y="128"/>
                </a:cxn>
                <a:cxn ang="0">
                  <a:pos x="48" y="112"/>
                </a:cxn>
                <a:cxn ang="0">
                  <a:pos x="60" y="82"/>
                </a:cxn>
                <a:cxn ang="0">
                  <a:pos x="82" y="60"/>
                </a:cxn>
                <a:cxn ang="0">
                  <a:pos x="112" y="48"/>
                </a:cxn>
                <a:cxn ang="0">
                  <a:pos x="128" y="46"/>
                </a:cxn>
                <a:cxn ang="0">
                  <a:pos x="160" y="52"/>
                </a:cxn>
                <a:cxn ang="0">
                  <a:pos x="186" y="70"/>
                </a:cxn>
                <a:cxn ang="0">
                  <a:pos x="204" y="96"/>
                </a:cxn>
                <a:cxn ang="0">
                  <a:pos x="210" y="128"/>
                </a:cxn>
                <a:cxn ang="0">
                  <a:pos x="208" y="144"/>
                </a:cxn>
                <a:cxn ang="0">
                  <a:pos x="196" y="174"/>
                </a:cxn>
                <a:cxn ang="0">
                  <a:pos x="174" y="196"/>
                </a:cxn>
                <a:cxn ang="0">
                  <a:pos x="144" y="208"/>
                </a:cxn>
                <a:cxn ang="0">
                  <a:pos x="128" y="210"/>
                </a:cxn>
              </a:cxnLst>
              <a:rect l="0" t="0" r="r" b="b"/>
              <a:pathLst>
                <a:path w="256" h="384">
                  <a:moveTo>
                    <a:pt x="256" y="128"/>
                  </a:moveTo>
                  <a:lnTo>
                    <a:pt x="256" y="128"/>
                  </a:lnTo>
                  <a:lnTo>
                    <a:pt x="256" y="114"/>
                  </a:lnTo>
                  <a:lnTo>
                    <a:pt x="254" y="102"/>
                  </a:lnTo>
                  <a:lnTo>
                    <a:pt x="250" y="90"/>
                  </a:lnTo>
                  <a:lnTo>
                    <a:pt x="246" y="78"/>
                  </a:lnTo>
                  <a:lnTo>
                    <a:pt x="240" y="66"/>
                  </a:lnTo>
                  <a:lnTo>
                    <a:pt x="234" y="56"/>
                  </a:lnTo>
                  <a:lnTo>
                    <a:pt x="218" y="38"/>
                  </a:lnTo>
                  <a:lnTo>
                    <a:pt x="200" y="22"/>
                  </a:lnTo>
                  <a:lnTo>
                    <a:pt x="190" y="16"/>
                  </a:lnTo>
                  <a:lnTo>
                    <a:pt x="178" y="10"/>
                  </a:lnTo>
                  <a:lnTo>
                    <a:pt x="166" y="6"/>
                  </a:lnTo>
                  <a:lnTo>
                    <a:pt x="154" y="2"/>
                  </a:lnTo>
                  <a:lnTo>
                    <a:pt x="142" y="0"/>
                  </a:lnTo>
                  <a:lnTo>
                    <a:pt x="128" y="0"/>
                  </a:lnTo>
                  <a:lnTo>
                    <a:pt x="128" y="0"/>
                  </a:lnTo>
                  <a:lnTo>
                    <a:pt x="114" y="0"/>
                  </a:lnTo>
                  <a:lnTo>
                    <a:pt x="102" y="2"/>
                  </a:lnTo>
                  <a:lnTo>
                    <a:pt x="90" y="6"/>
                  </a:lnTo>
                  <a:lnTo>
                    <a:pt x="78" y="10"/>
                  </a:lnTo>
                  <a:lnTo>
                    <a:pt x="66" y="16"/>
                  </a:lnTo>
                  <a:lnTo>
                    <a:pt x="56" y="22"/>
                  </a:lnTo>
                  <a:lnTo>
                    <a:pt x="38" y="38"/>
                  </a:lnTo>
                  <a:lnTo>
                    <a:pt x="22" y="56"/>
                  </a:lnTo>
                  <a:lnTo>
                    <a:pt x="16" y="66"/>
                  </a:lnTo>
                  <a:lnTo>
                    <a:pt x="10" y="78"/>
                  </a:lnTo>
                  <a:lnTo>
                    <a:pt x="6" y="90"/>
                  </a:lnTo>
                  <a:lnTo>
                    <a:pt x="2" y="102"/>
                  </a:lnTo>
                  <a:lnTo>
                    <a:pt x="0" y="114"/>
                  </a:lnTo>
                  <a:lnTo>
                    <a:pt x="0" y="128"/>
                  </a:lnTo>
                  <a:lnTo>
                    <a:pt x="0" y="128"/>
                  </a:lnTo>
                  <a:lnTo>
                    <a:pt x="2" y="146"/>
                  </a:lnTo>
                  <a:lnTo>
                    <a:pt x="4" y="162"/>
                  </a:lnTo>
                  <a:lnTo>
                    <a:pt x="10" y="178"/>
                  </a:lnTo>
                  <a:lnTo>
                    <a:pt x="18" y="192"/>
                  </a:lnTo>
                  <a:lnTo>
                    <a:pt x="18" y="192"/>
                  </a:lnTo>
                  <a:lnTo>
                    <a:pt x="128" y="384"/>
                  </a:lnTo>
                  <a:lnTo>
                    <a:pt x="238" y="192"/>
                  </a:lnTo>
                  <a:lnTo>
                    <a:pt x="238" y="192"/>
                  </a:lnTo>
                  <a:lnTo>
                    <a:pt x="238" y="192"/>
                  </a:lnTo>
                  <a:lnTo>
                    <a:pt x="246" y="178"/>
                  </a:lnTo>
                  <a:lnTo>
                    <a:pt x="252" y="162"/>
                  </a:lnTo>
                  <a:lnTo>
                    <a:pt x="254" y="146"/>
                  </a:lnTo>
                  <a:lnTo>
                    <a:pt x="256" y="128"/>
                  </a:lnTo>
                  <a:lnTo>
                    <a:pt x="256" y="128"/>
                  </a:lnTo>
                  <a:close/>
                  <a:moveTo>
                    <a:pt x="128" y="210"/>
                  </a:moveTo>
                  <a:lnTo>
                    <a:pt x="128" y="210"/>
                  </a:lnTo>
                  <a:lnTo>
                    <a:pt x="112" y="208"/>
                  </a:lnTo>
                  <a:lnTo>
                    <a:pt x="96" y="204"/>
                  </a:lnTo>
                  <a:lnTo>
                    <a:pt x="82" y="196"/>
                  </a:lnTo>
                  <a:lnTo>
                    <a:pt x="70" y="186"/>
                  </a:lnTo>
                  <a:lnTo>
                    <a:pt x="60" y="174"/>
                  </a:lnTo>
                  <a:lnTo>
                    <a:pt x="52" y="160"/>
                  </a:lnTo>
                  <a:lnTo>
                    <a:pt x="48" y="144"/>
                  </a:lnTo>
                  <a:lnTo>
                    <a:pt x="46" y="128"/>
                  </a:lnTo>
                  <a:lnTo>
                    <a:pt x="46" y="128"/>
                  </a:lnTo>
                  <a:lnTo>
                    <a:pt x="48" y="112"/>
                  </a:lnTo>
                  <a:lnTo>
                    <a:pt x="52" y="96"/>
                  </a:lnTo>
                  <a:lnTo>
                    <a:pt x="60" y="82"/>
                  </a:lnTo>
                  <a:lnTo>
                    <a:pt x="70" y="70"/>
                  </a:lnTo>
                  <a:lnTo>
                    <a:pt x="82" y="60"/>
                  </a:lnTo>
                  <a:lnTo>
                    <a:pt x="96" y="52"/>
                  </a:lnTo>
                  <a:lnTo>
                    <a:pt x="112" y="48"/>
                  </a:lnTo>
                  <a:lnTo>
                    <a:pt x="128" y="46"/>
                  </a:lnTo>
                  <a:lnTo>
                    <a:pt x="128" y="46"/>
                  </a:lnTo>
                  <a:lnTo>
                    <a:pt x="144" y="48"/>
                  </a:lnTo>
                  <a:lnTo>
                    <a:pt x="160" y="52"/>
                  </a:lnTo>
                  <a:lnTo>
                    <a:pt x="174" y="60"/>
                  </a:lnTo>
                  <a:lnTo>
                    <a:pt x="186" y="70"/>
                  </a:lnTo>
                  <a:lnTo>
                    <a:pt x="196" y="82"/>
                  </a:lnTo>
                  <a:lnTo>
                    <a:pt x="204" y="96"/>
                  </a:lnTo>
                  <a:lnTo>
                    <a:pt x="208" y="112"/>
                  </a:lnTo>
                  <a:lnTo>
                    <a:pt x="210" y="128"/>
                  </a:lnTo>
                  <a:lnTo>
                    <a:pt x="210" y="128"/>
                  </a:lnTo>
                  <a:lnTo>
                    <a:pt x="208" y="144"/>
                  </a:lnTo>
                  <a:lnTo>
                    <a:pt x="204" y="160"/>
                  </a:lnTo>
                  <a:lnTo>
                    <a:pt x="196" y="174"/>
                  </a:lnTo>
                  <a:lnTo>
                    <a:pt x="186" y="186"/>
                  </a:lnTo>
                  <a:lnTo>
                    <a:pt x="174" y="196"/>
                  </a:lnTo>
                  <a:lnTo>
                    <a:pt x="160" y="204"/>
                  </a:lnTo>
                  <a:lnTo>
                    <a:pt x="144" y="208"/>
                  </a:lnTo>
                  <a:lnTo>
                    <a:pt x="128" y="210"/>
                  </a:lnTo>
                  <a:lnTo>
                    <a:pt x="128" y="210"/>
                  </a:lnTo>
                  <a:close/>
                </a:path>
              </a:pathLst>
            </a:custGeom>
            <a:solidFill>
              <a:srgbClr val="8497B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95">
              <a:extLst>
                <a:ext uri="{FF2B5EF4-FFF2-40B4-BE49-F238E27FC236}">
                  <a16:creationId xmlns:a16="http://schemas.microsoft.com/office/drawing/2014/main" id="{091A2C0A-B68A-3A54-563E-D5AD2783F87D}"/>
                </a:ext>
              </a:extLst>
            </p:cNvPr>
            <p:cNvSpPr>
              <a:spLocks/>
            </p:cNvSpPr>
            <p:nvPr/>
          </p:nvSpPr>
          <p:spPr bwMode="auto">
            <a:xfrm>
              <a:off x="2824937" y="2655483"/>
              <a:ext cx="203202" cy="203200"/>
            </a:xfrm>
            <a:custGeom>
              <a:avLst/>
              <a:gdLst/>
              <a:ahLst/>
              <a:cxnLst>
                <a:cxn ang="0">
                  <a:pos x="64" y="128"/>
                </a:cxn>
                <a:cxn ang="0">
                  <a:pos x="64" y="128"/>
                </a:cxn>
                <a:cxn ang="0">
                  <a:pos x="52" y="126"/>
                </a:cxn>
                <a:cxn ang="0">
                  <a:pos x="40" y="122"/>
                </a:cxn>
                <a:cxn ang="0">
                  <a:pos x="28" y="118"/>
                </a:cxn>
                <a:cxn ang="0">
                  <a:pos x="18" y="110"/>
                </a:cxn>
                <a:cxn ang="0">
                  <a:pos x="10" y="100"/>
                </a:cxn>
                <a:cxn ang="0">
                  <a:pos x="6" y="88"/>
                </a:cxn>
                <a:cxn ang="0">
                  <a:pos x="2" y="76"/>
                </a:cxn>
                <a:cxn ang="0">
                  <a:pos x="0" y="64"/>
                </a:cxn>
                <a:cxn ang="0">
                  <a:pos x="0" y="64"/>
                </a:cxn>
                <a:cxn ang="0">
                  <a:pos x="2" y="52"/>
                </a:cxn>
                <a:cxn ang="0">
                  <a:pos x="6" y="40"/>
                </a:cxn>
                <a:cxn ang="0">
                  <a:pos x="10" y="28"/>
                </a:cxn>
                <a:cxn ang="0">
                  <a:pos x="18" y="18"/>
                </a:cxn>
                <a:cxn ang="0">
                  <a:pos x="28" y="10"/>
                </a:cxn>
                <a:cxn ang="0">
                  <a:pos x="40" y="6"/>
                </a:cxn>
                <a:cxn ang="0">
                  <a:pos x="52" y="2"/>
                </a:cxn>
                <a:cxn ang="0">
                  <a:pos x="64" y="0"/>
                </a:cxn>
                <a:cxn ang="0">
                  <a:pos x="64" y="0"/>
                </a:cxn>
                <a:cxn ang="0">
                  <a:pos x="76" y="2"/>
                </a:cxn>
                <a:cxn ang="0">
                  <a:pos x="88" y="6"/>
                </a:cxn>
                <a:cxn ang="0">
                  <a:pos x="100" y="10"/>
                </a:cxn>
                <a:cxn ang="0">
                  <a:pos x="110" y="18"/>
                </a:cxn>
                <a:cxn ang="0">
                  <a:pos x="118" y="28"/>
                </a:cxn>
                <a:cxn ang="0">
                  <a:pos x="122" y="40"/>
                </a:cxn>
                <a:cxn ang="0">
                  <a:pos x="126" y="52"/>
                </a:cxn>
                <a:cxn ang="0">
                  <a:pos x="128" y="64"/>
                </a:cxn>
                <a:cxn ang="0">
                  <a:pos x="128" y="64"/>
                </a:cxn>
                <a:cxn ang="0">
                  <a:pos x="126" y="76"/>
                </a:cxn>
                <a:cxn ang="0">
                  <a:pos x="122" y="88"/>
                </a:cxn>
                <a:cxn ang="0">
                  <a:pos x="118" y="100"/>
                </a:cxn>
                <a:cxn ang="0">
                  <a:pos x="110" y="110"/>
                </a:cxn>
                <a:cxn ang="0">
                  <a:pos x="100" y="118"/>
                </a:cxn>
                <a:cxn ang="0">
                  <a:pos x="88" y="122"/>
                </a:cxn>
                <a:cxn ang="0">
                  <a:pos x="76" y="126"/>
                </a:cxn>
                <a:cxn ang="0">
                  <a:pos x="64" y="128"/>
                </a:cxn>
                <a:cxn ang="0">
                  <a:pos x="64" y="128"/>
                </a:cxn>
              </a:cxnLst>
              <a:rect l="0" t="0" r="r" b="b"/>
              <a:pathLst>
                <a:path w="128" h="128">
                  <a:moveTo>
                    <a:pt x="64" y="128"/>
                  </a:moveTo>
                  <a:lnTo>
                    <a:pt x="64" y="128"/>
                  </a:lnTo>
                  <a:lnTo>
                    <a:pt x="52" y="126"/>
                  </a:lnTo>
                  <a:lnTo>
                    <a:pt x="40" y="122"/>
                  </a:lnTo>
                  <a:lnTo>
                    <a:pt x="28" y="118"/>
                  </a:lnTo>
                  <a:lnTo>
                    <a:pt x="18" y="110"/>
                  </a:lnTo>
                  <a:lnTo>
                    <a:pt x="10" y="100"/>
                  </a:lnTo>
                  <a:lnTo>
                    <a:pt x="6" y="88"/>
                  </a:lnTo>
                  <a:lnTo>
                    <a:pt x="2" y="76"/>
                  </a:lnTo>
                  <a:lnTo>
                    <a:pt x="0" y="64"/>
                  </a:lnTo>
                  <a:lnTo>
                    <a:pt x="0" y="64"/>
                  </a:lnTo>
                  <a:lnTo>
                    <a:pt x="2" y="52"/>
                  </a:lnTo>
                  <a:lnTo>
                    <a:pt x="6" y="40"/>
                  </a:lnTo>
                  <a:lnTo>
                    <a:pt x="10" y="28"/>
                  </a:lnTo>
                  <a:lnTo>
                    <a:pt x="18" y="18"/>
                  </a:lnTo>
                  <a:lnTo>
                    <a:pt x="28" y="10"/>
                  </a:lnTo>
                  <a:lnTo>
                    <a:pt x="40" y="6"/>
                  </a:lnTo>
                  <a:lnTo>
                    <a:pt x="52" y="2"/>
                  </a:lnTo>
                  <a:lnTo>
                    <a:pt x="64" y="0"/>
                  </a:lnTo>
                  <a:lnTo>
                    <a:pt x="64" y="0"/>
                  </a:lnTo>
                  <a:lnTo>
                    <a:pt x="76" y="2"/>
                  </a:lnTo>
                  <a:lnTo>
                    <a:pt x="88" y="6"/>
                  </a:lnTo>
                  <a:lnTo>
                    <a:pt x="100" y="10"/>
                  </a:lnTo>
                  <a:lnTo>
                    <a:pt x="110" y="18"/>
                  </a:lnTo>
                  <a:lnTo>
                    <a:pt x="118" y="28"/>
                  </a:lnTo>
                  <a:lnTo>
                    <a:pt x="122" y="40"/>
                  </a:lnTo>
                  <a:lnTo>
                    <a:pt x="126" y="52"/>
                  </a:lnTo>
                  <a:lnTo>
                    <a:pt x="128" y="64"/>
                  </a:lnTo>
                  <a:lnTo>
                    <a:pt x="128" y="64"/>
                  </a:lnTo>
                  <a:lnTo>
                    <a:pt x="126" y="76"/>
                  </a:lnTo>
                  <a:lnTo>
                    <a:pt x="122" y="88"/>
                  </a:lnTo>
                  <a:lnTo>
                    <a:pt x="118" y="100"/>
                  </a:lnTo>
                  <a:lnTo>
                    <a:pt x="110" y="110"/>
                  </a:lnTo>
                  <a:lnTo>
                    <a:pt x="100" y="118"/>
                  </a:lnTo>
                  <a:lnTo>
                    <a:pt x="88" y="122"/>
                  </a:lnTo>
                  <a:lnTo>
                    <a:pt x="76" y="126"/>
                  </a:lnTo>
                  <a:lnTo>
                    <a:pt x="64" y="128"/>
                  </a:lnTo>
                  <a:lnTo>
                    <a:pt x="64" y="128"/>
                  </a:lnTo>
                  <a:close/>
                </a:path>
              </a:pathLst>
            </a:custGeom>
            <a:solidFill>
              <a:srgbClr val="8497B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5" name="Rettangolo 134">
            <a:extLst>
              <a:ext uri="{FF2B5EF4-FFF2-40B4-BE49-F238E27FC236}">
                <a16:creationId xmlns:a16="http://schemas.microsoft.com/office/drawing/2014/main" id="{6D77F8F6-8CE8-8FC0-53F9-4E168370E598}"/>
              </a:ext>
            </a:extLst>
          </p:cNvPr>
          <p:cNvSpPr/>
          <p:nvPr/>
        </p:nvSpPr>
        <p:spPr>
          <a:xfrm>
            <a:off x="10328851" y="5830753"/>
            <a:ext cx="1107394" cy="516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a:solidFill>
                  <a:schemeClr val="accent5">
                    <a:lumMod val="50000"/>
                  </a:schemeClr>
                </a:solidFill>
                <a:cs typeface="Segoe UI" panose="020B0502040204020203" pitchFamily="34" charset="0"/>
              </a:rPr>
              <a:t>1 mila</a:t>
            </a:r>
            <a:endParaRPr lang="it-IT" sz="1100" b="1">
              <a:solidFill>
                <a:schemeClr val="accent5">
                  <a:lumMod val="50000"/>
                </a:schemeClr>
              </a:solidFill>
              <a:cs typeface="Segoe UI" panose="020B0502040204020203" pitchFamily="34" charset="0"/>
            </a:endParaRPr>
          </a:p>
          <a:p>
            <a:pPr algn="ctr"/>
            <a:r>
              <a:rPr lang="it-IT" sz="1000">
                <a:solidFill>
                  <a:schemeClr val="tx2">
                    <a:lumMod val="75000"/>
                  </a:schemeClr>
                </a:solidFill>
                <a:cs typeface="Segoe UI" panose="020B0502040204020203" pitchFamily="34" charset="0"/>
              </a:rPr>
              <a:t>Altri</a:t>
            </a:r>
          </a:p>
        </p:txBody>
      </p:sp>
      <p:pic>
        <p:nvPicPr>
          <p:cNvPr id="136" name="Graphic 20">
            <a:extLst>
              <a:ext uri="{FF2B5EF4-FFF2-40B4-BE49-F238E27FC236}">
                <a16:creationId xmlns:a16="http://schemas.microsoft.com/office/drawing/2014/main" id="{D3E8FBF2-6A5B-A321-C5BA-D4A3D9C65E2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768296" y="5638966"/>
            <a:ext cx="240743" cy="212839"/>
          </a:xfrm>
          <a:prstGeom prst="rect">
            <a:avLst/>
          </a:prstGeom>
        </p:spPr>
      </p:pic>
      <p:sp>
        <p:nvSpPr>
          <p:cNvPr id="137" name="Rettangolo 136">
            <a:extLst>
              <a:ext uri="{FF2B5EF4-FFF2-40B4-BE49-F238E27FC236}">
                <a16:creationId xmlns:a16="http://schemas.microsoft.com/office/drawing/2014/main" id="{A06689B4-BFF8-9CC4-A7AB-30E21B0C45F7}"/>
              </a:ext>
            </a:extLst>
          </p:cNvPr>
          <p:cNvSpPr/>
          <p:nvPr/>
        </p:nvSpPr>
        <p:spPr>
          <a:xfrm>
            <a:off x="7327010" y="5830753"/>
            <a:ext cx="915201" cy="516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a:solidFill>
                  <a:schemeClr val="accent5">
                    <a:lumMod val="50000"/>
                  </a:schemeClr>
                </a:solidFill>
                <a:cs typeface="Segoe UI" panose="020B0502040204020203" pitchFamily="34" charset="0"/>
              </a:rPr>
              <a:t>16 mila</a:t>
            </a:r>
          </a:p>
          <a:p>
            <a:pPr algn="ctr"/>
            <a:r>
              <a:rPr lang="it-IT" sz="1000">
                <a:solidFill>
                  <a:schemeClr val="tx2">
                    <a:lumMod val="75000"/>
                  </a:schemeClr>
                </a:solidFill>
                <a:cs typeface="Segoe UI" panose="020B0502040204020203" pitchFamily="34" charset="0"/>
              </a:rPr>
              <a:t>Forze dell'ordine</a:t>
            </a:r>
          </a:p>
        </p:txBody>
      </p:sp>
      <p:pic>
        <p:nvPicPr>
          <p:cNvPr id="138" name="Elemento grafico 137" descr="Poliziotta con riempimento a tinta unita">
            <a:extLst>
              <a:ext uri="{FF2B5EF4-FFF2-40B4-BE49-F238E27FC236}">
                <a16:creationId xmlns:a16="http://schemas.microsoft.com/office/drawing/2014/main" id="{DF422E49-BA85-1076-0B0F-46D67067A6F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595808" y="5549368"/>
            <a:ext cx="320492" cy="320492"/>
          </a:xfrm>
          <a:prstGeom prst="rect">
            <a:avLst/>
          </a:prstGeom>
        </p:spPr>
      </p:pic>
      <p:pic>
        <p:nvPicPr>
          <p:cNvPr id="139" name="Elemento grafico 138" descr="Stetoscopio contorno">
            <a:extLst>
              <a:ext uri="{FF2B5EF4-FFF2-40B4-BE49-F238E27FC236}">
                <a16:creationId xmlns:a16="http://schemas.microsoft.com/office/drawing/2014/main" id="{84607AE7-A1F6-1FD9-07BC-9E735E14D626}"/>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9756196" y="5557262"/>
            <a:ext cx="304705" cy="304705"/>
          </a:xfrm>
          <a:prstGeom prst="rect">
            <a:avLst/>
          </a:prstGeom>
        </p:spPr>
      </p:pic>
      <p:sp>
        <p:nvSpPr>
          <p:cNvPr id="140" name="Rettangolo 139">
            <a:extLst>
              <a:ext uri="{FF2B5EF4-FFF2-40B4-BE49-F238E27FC236}">
                <a16:creationId xmlns:a16="http://schemas.microsoft.com/office/drawing/2014/main" id="{818D0516-A5C3-8FF2-9C95-EE2B552618BF}"/>
              </a:ext>
            </a:extLst>
          </p:cNvPr>
          <p:cNvSpPr/>
          <p:nvPr/>
        </p:nvSpPr>
        <p:spPr>
          <a:xfrm>
            <a:off x="9329217" y="5830753"/>
            <a:ext cx="1107394" cy="516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1200" b="1">
                <a:solidFill>
                  <a:schemeClr val="accent5">
                    <a:lumMod val="50000"/>
                  </a:schemeClr>
                </a:solidFill>
                <a:cs typeface="Segoe UI" panose="020B0502040204020203" pitchFamily="34" charset="0"/>
              </a:rPr>
              <a:t>5 mila</a:t>
            </a:r>
            <a:endParaRPr lang="it-IT" sz="1100" b="1">
              <a:solidFill>
                <a:schemeClr val="accent5">
                  <a:lumMod val="50000"/>
                </a:schemeClr>
              </a:solidFill>
              <a:cs typeface="Segoe UI" panose="020B0502040204020203" pitchFamily="34" charset="0"/>
            </a:endParaRPr>
          </a:p>
          <a:p>
            <a:pPr algn="ctr"/>
            <a:r>
              <a:rPr lang="it-IT" sz="1000">
                <a:solidFill>
                  <a:schemeClr val="tx2">
                    <a:lumMod val="75000"/>
                  </a:schemeClr>
                </a:solidFill>
                <a:cs typeface="Segoe UI" panose="020B0502040204020203" pitchFamily="34" charset="0"/>
              </a:rPr>
              <a:t>Medici</a:t>
            </a:r>
          </a:p>
        </p:txBody>
      </p:sp>
      <p:sp>
        <p:nvSpPr>
          <p:cNvPr id="141" name="Shape 772">
            <a:extLst>
              <a:ext uri="{FF2B5EF4-FFF2-40B4-BE49-F238E27FC236}">
                <a16:creationId xmlns:a16="http://schemas.microsoft.com/office/drawing/2014/main" id="{F98DFAD4-5000-A17C-A1C7-5B3F3D1D49C5}"/>
              </a:ext>
            </a:extLst>
          </p:cNvPr>
          <p:cNvSpPr/>
          <p:nvPr/>
        </p:nvSpPr>
        <p:spPr>
          <a:xfrm rot="10800000" flipH="1" flipV="1">
            <a:off x="6717294" y="5393329"/>
            <a:ext cx="2828713" cy="1027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2700">
            <a:solidFill>
              <a:srgbClr val="00338D"/>
            </a:solidFill>
            <a:prstDash val="dash"/>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142" name="Shape 772">
            <a:extLst>
              <a:ext uri="{FF2B5EF4-FFF2-40B4-BE49-F238E27FC236}">
                <a16:creationId xmlns:a16="http://schemas.microsoft.com/office/drawing/2014/main" id="{DE55E78F-D965-74E6-288C-372BAC17CD12}"/>
              </a:ext>
            </a:extLst>
          </p:cNvPr>
          <p:cNvSpPr/>
          <p:nvPr/>
        </p:nvSpPr>
        <p:spPr>
          <a:xfrm rot="10800000" flipV="1">
            <a:off x="9529298" y="5393771"/>
            <a:ext cx="1372945" cy="1388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2700">
            <a:solidFill>
              <a:srgbClr val="00338D"/>
            </a:solidFill>
            <a:prstDash val="dash"/>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143" name="Shape 772">
            <a:extLst>
              <a:ext uri="{FF2B5EF4-FFF2-40B4-BE49-F238E27FC236}">
                <a16:creationId xmlns:a16="http://schemas.microsoft.com/office/drawing/2014/main" id="{6EB5D73E-B293-9989-B184-B62FD838F3BE}"/>
              </a:ext>
            </a:extLst>
          </p:cNvPr>
          <p:cNvSpPr/>
          <p:nvPr/>
        </p:nvSpPr>
        <p:spPr>
          <a:xfrm rot="10800000" flipV="1">
            <a:off x="7662116" y="5394344"/>
            <a:ext cx="95461" cy="1146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2700">
            <a:solidFill>
              <a:srgbClr val="00338D"/>
            </a:solidFill>
            <a:prstDash val="dash"/>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144" name="Shape 772">
            <a:extLst>
              <a:ext uri="{FF2B5EF4-FFF2-40B4-BE49-F238E27FC236}">
                <a16:creationId xmlns:a16="http://schemas.microsoft.com/office/drawing/2014/main" id="{BE1E6987-0441-976B-A615-FEF70CF8086E}"/>
              </a:ext>
            </a:extLst>
          </p:cNvPr>
          <p:cNvSpPr/>
          <p:nvPr/>
        </p:nvSpPr>
        <p:spPr>
          <a:xfrm rot="10800000" flipV="1">
            <a:off x="8872558" y="5393286"/>
            <a:ext cx="78894" cy="1146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2700">
            <a:solidFill>
              <a:srgbClr val="00338D"/>
            </a:solidFill>
            <a:prstDash val="dash"/>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145" name="Shape 772">
            <a:extLst>
              <a:ext uri="{FF2B5EF4-FFF2-40B4-BE49-F238E27FC236}">
                <a16:creationId xmlns:a16="http://schemas.microsoft.com/office/drawing/2014/main" id="{4CDD8346-692A-552C-786C-63AA1BAD209B}"/>
              </a:ext>
            </a:extLst>
          </p:cNvPr>
          <p:cNvSpPr/>
          <p:nvPr/>
        </p:nvSpPr>
        <p:spPr>
          <a:xfrm rot="10800000" flipV="1">
            <a:off x="9797814" y="5394344"/>
            <a:ext cx="95461" cy="11460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2700">
            <a:solidFill>
              <a:srgbClr val="00338D"/>
            </a:solidFill>
            <a:prstDash val="dash"/>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146" name="Shape 772">
            <a:extLst>
              <a:ext uri="{FF2B5EF4-FFF2-40B4-BE49-F238E27FC236}">
                <a16:creationId xmlns:a16="http://schemas.microsoft.com/office/drawing/2014/main" id="{6A9AAEA3-36DA-32ED-E78B-C50DC7A3CF1E}"/>
              </a:ext>
            </a:extLst>
          </p:cNvPr>
          <p:cNvSpPr/>
          <p:nvPr/>
        </p:nvSpPr>
        <p:spPr>
          <a:xfrm flipV="1">
            <a:off x="8695439" y="5184563"/>
            <a:ext cx="45719" cy="2103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2700">
            <a:solidFill>
              <a:srgbClr val="00338D"/>
            </a:solidFill>
            <a:prstDash val="dash"/>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147" name="Shape 772">
            <a:extLst>
              <a:ext uri="{FF2B5EF4-FFF2-40B4-BE49-F238E27FC236}">
                <a16:creationId xmlns:a16="http://schemas.microsoft.com/office/drawing/2014/main" id="{1B5E5C66-CB5F-3CC6-DD17-70B1277EE0FB}"/>
              </a:ext>
            </a:extLst>
          </p:cNvPr>
          <p:cNvSpPr/>
          <p:nvPr/>
        </p:nvSpPr>
        <p:spPr>
          <a:xfrm flipV="1">
            <a:off x="10302782" y="5193571"/>
            <a:ext cx="103361" cy="2012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2700">
            <a:solidFill>
              <a:srgbClr val="00338D"/>
            </a:solidFill>
            <a:prstDash val="dash"/>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148" name="Shape 772">
            <a:extLst>
              <a:ext uri="{FF2B5EF4-FFF2-40B4-BE49-F238E27FC236}">
                <a16:creationId xmlns:a16="http://schemas.microsoft.com/office/drawing/2014/main" id="{BBE0342A-E04F-E465-7FF8-9056413507F9}"/>
              </a:ext>
            </a:extLst>
          </p:cNvPr>
          <p:cNvSpPr/>
          <p:nvPr/>
        </p:nvSpPr>
        <p:spPr>
          <a:xfrm flipV="1">
            <a:off x="6474967" y="4833314"/>
            <a:ext cx="253442" cy="5603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ln w="12700">
            <a:solidFill>
              <a:srgbClr val="00338D"/>
            </a:solidFill>
            <a:prstDash val="dash"/>
            <a:miter lim="400000"/>
            <a:headEnd type="oval"/>
          </a:ln>
        </p:spPr>
        <p:txBody>
          <a:bodyPr lIns="0" tIns="0" rIns="0" bIns="0" anchor="ctr"/>
          <a:lstStyle/>
          <a:p>
            <a:pPr lvl="0"/>
            <a:endParaRPr sz="900">
              <a:solidFill>
                <a:schemeClr val="bg1"/>
              </a:solidFill>
              <a:cs typeface="Arial" panose="020B0604020202020204" pitchFamily="34" charset="0"/>
            </a:endParaRPr>
          </a:p>
        </p:txBody>
      </p:sp>
      <p:sp>
        <p:nvSpPr>
          <p:cNvPr id="149" name="Freeform 16">
            <a:extLst>
              <a:ext uri="{FF2B5EF4-FFF2-40B4-BE49-F238E27FC236}">
                <a16:creationId xmlns:a16="http://schemas.microsoft.com/office/drawing/2014/main" id="{A8185B49-2021-8B4F-2E92-9D7807EC6C4D}"/>
              </a:ext>
            </a:extLst>
          </p:cNvPr>
          <p:cNvSpPr>
            <a:spLocks noEditPoints="1"/>
          </p:cNvSpPr>
          <p:nvPr/>
        </p:nvSpPr>
        <p:spPr bwMode="auto">
          <a:xfrm>
            <a:off x="6271953" y="4525347"/>
            <a:ext cx="413261" cy="329959"/>
          </a:xfrm>
          <a:custGeom>
            <a:avLst/>
            <a:gdLst>
              <a:gd name="T0" fmla="*/ 146 w 669"/>
              <a:gd name="T1" fmla="*/ 306 h 520"/>
              <a:gd name="T2" fmla="*/ 120 w 669"/>
              <a:gd name="T3" fmla="*/ 291 h 520"/>
              <a:gd name="T4" fmla="*/ 182 w 669"/>
              <a:gd name="T5" fmla="*/ 286 h 520"/>
              <a:gd name="T6" fmla="*/ 198 w 669"/>
              <a:gd name="T7" fmla="*/ 231 h 520"/>
              <a:gd name="T8" fmla="*/ 195 w 669"/>
              <a:gd name="T9" fmla="*/ 171 h 520"/>
              <a:gd name="T10" fmla="*/ 142 w 669"/>
              <a:gd name="T11" fmla="*/ 134 h 520"/>
              <a:gd name="T12" fmla="*/ 77 w 669"/>
              <a:gd name="T13" fmla="*/ 171 h 520"/>
              <a:gd name="T14" fmla="*/ 74 w 669"/>
              <a:gd name="T15" fmla="*/ 233 h 520"/>
              <a:gd name="T16" fmla="*/ 87 w 669"/>
              <a:gd name="T17" fmla="*/ 289 h 520"/>
              <a:gd name="T18" fmla="*/ 13 w 669"/>
              <a:gd name="T19" fmla="*/ 345 h 520"/>
              <a:gd name="T20" fmla="*/ 5 w 669"/>
              <a:gd name="T21" fmla="*/ 418 h 520"/>
              <a:gd name="T22" fmla="*/ 86 w 669"/>
              <a:gd name="T23" fmla="*/ 427 h 520"/>
              <a:gd name="T24" fmla="*/ 112 w 669"/>
              <a:gd name="T25" fmla="*/ 210 h 520"/>
              <a:gd name="T26" fmla="*/ 182 w 669"/>
              <a:gd name="T27" fmla="*/ 206 h 520"/>
              <a:gd name="T28" fmla="*/ 146 w 669"/>
              <a:gd name="T29" fmla="*/ 282 h 520"/>
              <a:gd name="T30" fmla="*/ 100 w 669"/>
              <a:gd name="T31" fmla="*/ 251 h 520"/>
              <a:gd name="T32" fmla="*/ 523 w 669"/>
              <a:gd name="T33" fmla="*/ 306 h 520"/>
              <a:gd name="T34" fmla="*/ 569 w 669"/>
              <a:gd name="T35" fmla="*/ 274 h 520"/>
              <a:gd name="T36" fmla="*/ 597 w 669"/>
              <a:gd name="T37" fmla="*/ 220 h 520"/>
              <a:gd name="T38" fmla="*/ 585 w 669"/>
              <a:gd name="T39" fmla="*/ 158 h 520"/>
              <a:gd name="T40" fmla="*/ 531 w 669"/>
              <a:gd name="T41" fmla="*/ 132 h 520"/>
              <a:gd name="T42" fmla="*/ 472 w 669"/>
              <a:gd name="T43" fmla="*/ 184 h 520"/>
              <a:gd name="T44" fmla="*/ 478 w 669"/>
              <a:gd name="T45" fmla="*/ 245 h 520"/>
              <a:gd name="T46" fmla="*/ 496 w 669"/>
              <a:gd name="T47" fmla="*/ 291 h 520"/>
              <a:gd name="T48" fmla="*/ 556 w 669"/>
              <a:gd name="T49" fmla="*/ 287 h 520"/>
              <a:gd name="T50" fmla="*/ 579 w 669"/>
              <a:gd name="T51" fmla="*/ 410 h 520"/>
              <a:gd name="T52" fmla="*/ 664 w 669"/>
              <a:gd name="T53" fmla="*/ 418 h 520"/>
              <a:gd name="T54" fmla="*/ 661 w 669"/>
              <a:gd name="T55" fmla="*/ 355 h 520"/>
              <a:gd name="T56" fmla="*/ 612 w 669"/>
              <a:gd name="T57" fmla="*/ 301 h 520"/>
              <a:gd name="T58" fmla="*/ 492 w 669"/>
              <a:gd name="T59" fmla="*/ 239 h 520"/>
              <a:gd name="T60" fmla="*/ 553 w 669"/>
              <a:gd name="T61" fmla="*/ 185 h 520"/>
              <a:gd name="T62" fmla="*/ 566 w 669"/>
              <a:gd name="T63" fmla="*/ 258 h 520"/>
              <a:gd name="T64" fmla="*/ 418 w 669"/>
              <a:gd name="T65" fmla="*/ 285 h 520"/>
              <a:gd name="T66" fmla="*/ 439 w 669"/>
              <a:gd name="T67" fmla="*/ 208 h 520"/>
              <a:gd name="T68" fmla="*/ 456 w 669"/>
              <a:gd name="T69" fmla="*/ 139 h 520"/>
              <a:gd name="T70" fmla="*/ 442 w 669"/>
              <a:gd name="T71" fmla="*/ 76 h 520"/>
              <a:gd name="T72" fmla="*/ 359 w 669"/>
              <a:gd name="T73" fmla="*/ 2 h 520"/>
              <a:gd name="T74" fmla="*/ 243 w 669"/>
              <a:gd name="T75" fmla="*/ 45 h 520"/>
              <a:gd name="T76" fmla="*/ 217 w 669"/>
              <a:gd name="T77" fmla="*/ 137 h 520"/>
              <a:gd name="T78" fmla="*/ 220 w 669"/>
              <a:gd name="T79" fmla="*/ 191 h 520"/>
              <a:gd name="T80" fmla="*/ 263 w 669"/>
              <a:gd name="T81" fmla="*/ 244 h 520"/>
              <a:gd name="T82" fmla="*/ 160 w 669"/>
              <a:gd name="T83" fmla="*/ 331 h 520"/>
              <a:gd name="T84" fmla="*/ 106 w 669"/>
              <a:gd name="T85" fmla="*/ 495 h 520"/>
              <a:gd name="T86" fmla="*/ 184 w 669"/>
              <a:gd name="T87" fmla="*/ 517 h 520"/>
              <a:gd name="T88" fmla="*/ 490 w 669"/>
              <a:gd name="T89" fmla="*/ 506 h 520"/>
              <a:gd name="T90" fmla="*/ 557 w 669"/>
              <a:gd name="T91" fmla="*/ 418 h 520"/>
              <a:gd name="T92" fmla="*/ 475 w 669"/>
              <a:gd name="T93" fmla="*/ 306 h 520"/>
              <a:gd name="T94" fmla="*/ 441 w 669"/>
              <a:gd name="T95" fmla="*/ 172 h 520"/>
              <a:gd name="T96" fmla="*/ 228 w 669"/>
              <a:gd name="T97" fmla="*/ 149 h 520"/>
              <a:gd name="T98" fmla="*/ 230 w 669"/>
              <a:gd name="T99" fmla="*/ 173 h 520"/>
              <a:gd name="T100" fmla="*/ 260 w 669"/>
              <a:gd name="T101" fmla="*/ 142 h 520"/>
              <a:gd name="T102" fmla="*/ 370 w 669"/>
              <a:gd name="T103" fmla="*/ 93 h 520"/>
              <a:gd name="T104" fmla="*/ 410 w 669"/>
              <a:gd name="T105" fmla="*/ 170 h 520"/>
              <a:gd name="T106" fmla="*/ 354 w 669"/>
              <a:gd name="T107" fmla="*/ 267 h 520"/>
              <a:gd name="T108" fmla="*/ 304 w 669"/>
              <a:gd name="T109" fmla="*/ 257 h 520"/>
              <a:gd name="T110" fmla="*/ 315 w 669"/>
              <a:gd name="T111" fmla="*/ 493 h 520"/>
              <a:gd name="T112" fmla="*/ 317 w 669"/>
              <a:gd name="T113" fmla="*/ 293 h 520"/>
              <a:gd name="T114" fmla="*/ 384 w 669"/>
              <a:gd name="T115" fmla="*/ 276 h 520"/>
              <a:gd name="T116" fmla="*/ 323 w 669"/>
              <a:gd name="T117" fmla="*/ 34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9" h="520">
                <a:moveTo>
                  <a:pt x="125" y="306"/>
                </a:moveTo>
                <a:lnTo>
                  <a:pt x="125" y="306"/>
                </a:lnTo>
                <a:lnTo>
                  <a:pt x="121" y="318"/>
                </a:lnTo>
                <a:lnTo>
                  <a:pt x="128" y="327"/>
                </a:lnTo>
                <a:lnTo>
                  <a:pt x="129" y="327"/>
                </a:lnTo>
                <a:lnTo>
                  <a:pt x="129" y="327"/>
                </a:lnTo>
                <a:lnTo>
                  <a:pt x="139" y="318"/>
                </a:lnTo>
                <a:lnTo>
                  <a:pt x="147" y="309"/>
                </a:lnTo>
                <a:lnTo>
                  <a:pt x="147" y="309"/>
                </a:lnTo>
                <a:lnTo>
                  <a:pt x="146" y="306"/>
                </a:lnTo>
                <a:lnTo>
                  <a:pt x="146" y="306"/>
                </a:lnTo>
                <a:lnTo>
                  <a:pt x="125" y="306"/>
                </a:lnTo>
                <a:lnTo>
                  <a:pt x="125" y="306"/>
                </a:lnTo>
                <a:close/>
                <a:moveTo>
                  <a:pt x="92" y="299"/>
                </a:moveTo>
                <a:lnTo>
                  <a:pt x="92" y="299"/>
                </a:lnTo>
                <a:lnTo>
                  <a:pt x="94" y="297"/>
                </a:lnTo>
                <a:lnTo>
                  <a:pt x="107" y="282"/>
                </a:lnTo>
                <a:lnTo>
                  <a:pt x="107" y="282"/>
                </a:lnTo>
                <a:lnTo>
                  <a:pt x="113" y="287"/>
                </a:lnTo>
                <a:lnTo>
                  <a:pt x="120" y="291"/>
                </a:lnTo>
                <a:lnTo>
                  <a:pt x="128" y="293"/>
                </a:lnTo>
                <a:lnTo>
                  <a:pt x="135" y="294"/>
                </a:lnTo>
                <a:lnTo>
                  <a:pt x="135" y="294"/>
                </a:lnTo>
                <a:lnTo>
                  <a:pt x="144" y="293"/>
                </a:lnTo>
                <a:lnTo>
                  <a:pt x="151" y="291"/>
                </a:lnTo>
                <a:lnTo>
                  <a:pt x="158" y="287"/>
                </a:lnTo>
                <a:lnTo>
                  <a:pt x="164" y="282"/>
                </a:lnTo>
                <a:lnTo>
                  <a:pt x="171" y="291"/>
                </a:lnTo>
                <a:lnTo>
                  <a:pt x="171" y="291"/>
                </a:lnTo>
                <a:lnTo>
                  <a:pt x="182" y="286"/>
                </a:lnTo>
                <a:lnTo>
                  <a:pt x="171" y="274"/>
                </a:lnTo>
                <a:lnTo>
                  <a:pt x="171" y="274"/>
                </a:lnTo>
                <a:lnTo>
                  <a:pt x="171" y="274"/>
                </a:lnTo>
                <a:lnTo>
                  <a:pt x="171" y="274"/>
                </a:lnTo>
                <a:lnTo>
                  <a:pt x="179" y="263"/>
                </a:lnTo>
                <a:lnTo>
                  <a:pt x="184" y="250"/>
                </a:lnTo>
                <a:lnTo>
                  <a:pt x="184" y="250"/>
                </a:lnTo>
                <a:lnTo>
                  <a:pt x="191" y="244"/>
                </a:lnTo>
                <a:lnTo>
                  <a:pt x="195" y="237"/>
                </a:lnTo>
                <a:lnTo>
                  <a:pt x="198" y="231"/>
                </a:lnTo>
                <a:lnTo>
                  <a:pt x="199" y="226"/>
                </a:lnTo>
                <a:lnTo>
                  <a:pt x="199" y="220"/>
                </a:lnTo>
                <a:lnTo>
                  <a:pt x="198" y="216"/>
                </a:lnTo>
                <a:lnTo>
                  <a:pt x="196" y="210"/>
                </a:lnTo>
                <a:lnTo>
                  <a:pt x="196" y="210"/>
                </a:lnTo>
                <a:lnTo>
                  <a:pt x="197" y="201"/>
                </a:lnTo>
                <a:lnTo>
                  <a:pt x="198" y="193"/>
                </a:lnTo>
                <a:lnTo>
                  <a:pt x="197" y="184"/>
                </a:lnTo>
                <a:lnTo>
                  <a:pt x="196" y="177"/>
                </a:lnTo>
                <a:lnTo>
                  <a:pt x="195" y="171"/>
                </a:lnTo>
                <a:lnTo>
                  <a:pt x="192" y="164"/>
                </a:lnTo>
                <a:lnTo>
                  <a:pt x="188" y="158"/>
                </a:lnTo>
                <a:lnTo>
                  <a:pt x="184" y="153"/>
                </a:lnTo>
                <a:lnTo>
                  <a:pt x="180" y="148"/>
                </a:lnTo>
                <a:lnTo>
                  <a:pt x="175" y="144"/>
                </a:lnTo>
                <a:lnTo>
                  <a:pt x="168" y="141"/>
                </a:lnTo>
                <a:lnTo>
                  <a:pt x="162" y="138"/>
                </a:lnTo>
                <a:lnTo>
                  <a:pt x="156" y="136"/>
                </a:lnTo>
                <a:lnTo>
                  <a:pt x="149" y="135"/>
                </a:lnTo>
                <a:lnTo>
                  <a:pt x="142" y="134"/>
                </a:lnTo>
                <a:lnTo>
                  <a:pt x="134" y="132"/>
                </a:lnTo>
                <a:lnTo>
                  <a:pt x="134" y="132"/>
                </a:lnTo>
                <a:lnTo>
                  <a:pt x="122" y="134"/>
                </a:lnTo>
                <a:lnTo>
                  <a:pt x="111" y="136"/>
                </a:lnTo>
                <a:lnTo>
                  <a:pt x="103" y="140"/>
                </a:lnTo>
                <a:lnTo>
                  <a:pt x="95" y="144"/>
                </a:lnTo>
                <a:lnTo>
                  <a:pt x="89" y="150"/>
                </a:lnTo>
                <a:lnTo>
                  <a:pt x="84" y="157"/>
                </a:lnTo>
                <a:lnTo>
                  <a:pt x="80" y="163"/>
                </a:lnTo>
                <a:lnTo>
                  <a:pt x="77" y="171"/>
                </a:lnTo>
                <a:lnTo>
                  <a:pt x="75" y="178"/>
                </a:lnTo>
                <a:lnTo>
                  <a:pt x="74" y="184"/>
                </a:lnTo>
                <a:lnTo>
                  <a:pt x="73" y="197"/>
                </a:lnTo>
                <a:lnTo>
                  <a:pt x="73" y="208"/>
                </a:lnTo>
                <a:lnTo>
                  <a:pt x="74" y="212"/>
                </a:lnTo>
                <a:lnTo>
                  <a:pt x="74" y="212"/>
                </a:lnTo>
                <a:lnTo>
                  <a:pt x="72" y="219"/>
                </a:lnTo>
                <a:lnTo>
                  <a:pt x="72" y="224"/>
                </a:lnTo>
                <a:lnTo>
                  <a:pt x="73" y="228"/>
                </a:lnTo>
                <a:lnTo>
                  <a:pt x="74" y="233"/>
                </a:lnTo>
                <a:lnTo>
                  <a:pt x="77" y="238"/>
                </a:lnTo>
                <a:lnTo>
                  <a:pt x="82" y="245"/>
                </a:lnTo>
                <a:lnTo>
                  <a:pt x="88" y="251"/>
                </a:lnTo>
                <a:lnTo>
                  <a:pt x="87" y="250"/>
                </a:lnTo>
                <a:lnTo>
                  <a:pt x="87" y="250"/>
                </a:lnTo>
                <a:lnTo>
                  <a:pt x="93" y="263"/>
                </a:lnTo>
                <a:lnTo>
                  <a:pt x="100" y="274"/>
                </a:lnTo>
                <a:lnTo>
                  <a:pt x="100" y="274"/>
                </a:lnTo>
                <a:lnTo>
                  <a:pt x="100" y="274"/>
                </a:lnTo>
                <a:lnTo>
                  <a:pt x="87" y="289"/>
                </a:lnTo>
                <a:lnTo>
                  <a:pt x="57" y="300"/>
                </a:lnTo>
                <a:lnTo>
                  <a:pt x="57" y="300"/>
                </a:lnTo>
                <a:lnTo>
                  <a:pt x="54" y="302"/>
                </a:lnTo>
                <a:lnTo>
                  <a:pt x="47" y="305"/>
                </a:lnTo>
                <a:lnTo>
                  <a:pt x="38" y="311"/>
                </a:lnTo>
                <a:lnTo>
                  <a:pt x="33" y="316"/>
                </a:lnTo>
                <a:lnTo>
                  <a:pt x="28" y="321"/>
                </a:lnTo>
                <a:lnTo>
                  <a:pt x="22" y="327"/>
                </a:lnTo>
                <a:lnTo>
                  <a:pt x="17" y="336"/>
                </a:lnTo>
                <a:lnTo>
                  <a:pt x="13" y="345"/>
                </a:lnTo>
                <a:lnTo>
                  <a:pt x="8" y="355"/>
                </a:lnTo>
                <a:lnTo>
                  <a:pt x="5" y="367"/>
                </a:lnTo>
                <a:lnTo>
                  <a:pt x="2" y="381"/>
                </a:lnTo>
                <a:lnTo>
                  <a:pt x="0" y="396"/>
                </a:lnTo>
                <a:lnTo>
                  <a:pt x="0" y="413"/>
                </a:lnTo>
                <a:lnTo>
                  <a:pt x="0" y="413"/>
                </a:lnTo>
                <a:lnTo>
                  <a:pt x="0" y="415"/>
                </a:lnTo>
                <a:lnTo>
                  <a:pt x="1" y="417"/>
                </a:lnTo>
                <a:lnTo>
                  <a:pt x="3" y="418"/>
                </a:lnTo>
                <a:lnTo>
                  <a:pt x="5" y="418"/>
                </a:lnTo>
                <a:lnTo>
                  <a:pt x="5" y="418"/>
                </a:lnTo>
                <a:lnTo>
                  <a:pt x="44" y="418"/>
                </a:lnTo>
                <a:lnTo>
                  <a:pt x="44" y="421"/>
                </a:lnTo>
                <a:lnTo>
                  <a:pt x="44" y="421"/>
                </a:lnTo>
                <a:lnTo>
                  <a:pt x="44" y="424"/>
                </a:lnTo>
                <a:lnTo>
                  <a:pt x="46" y="426"/>
                </a:lnTo>
                <a:lnTo>
                  <a:pt x="48" y="427"/>
                </a:lnTo>
                <a:lnTo>
                  <a:pt x="50" y="427"/>
                </a:lnTo>
                <a:lnTo>
                  <a:pt x="86" y="427"/>
                </a:lnTo>
                <a:lnTo>
                  <a:pt x="86" y="427"/>
                </a:lnTo>
                <a:lnTo>
                  <a:pt x="90" y="410"/>
                </a:lnTo>
                <a:lnTo>
                  <a:pt x="94" y="394"/>
                </a:lnTo>
                <a:lnTo>
                  <a:pt x="100" y="380"/>
                </a:lnTo>
                <a:lnTo>
                  <a:pt x="105" y="366"/>
                </a:lnTo>
                <a:lnTo>
                  <a:pt x="79" y="303"/>
                </a:lnTo>
                <a:lnTo>
                  <a:pt x="92" y="299"/>
                </a:lnTo>
                <a:close/>
                <a:moveTo>
                  <a:pt x="90" y="213"/>
                </a:moveTo>
                <a:lnTo>
                  <a:pt x="90" y="213"/>
                </a:lnTo>
                <a:lnTo>
                  <a:pt x="102" y="212"/>
                </a:lnTo>
                <a:lnTo>
                  <a:pt x="112" y="210"/>
                </a:lnTo>
                <a:lnTo>
                  <a:pt x="122" y="207"/>
                </a:lnTo>
                <a:lnTo>
                  <a:pt x="130" y="202"/>
                </a:lnTo>
                <a:lnTo>
                  <a:pt x="139" y="198"/>
                </a:lnTo>
                <a:lnTo>
                  <a:pt x="145" y="194"/>
                </a:lnTo>
                <a:lnTo>
                  <a:pt x="156" y="185"/>
                </a:lnTo>
                <a:lnTo>
                  <a:pt x="156" y="185"/>
                </a:lnTo>
                <a:lnTo>
                  <a:pt x="161" y="192"/>
                </a:lnTo>
                <a:lnTo>
                  <a:pt x="167" y="198"/>
                </a:lnTo>
                <a:lnTo>
                  <a:pt x="175" y="202"/>
                </a:lnTo>
                <a:lnTo>
                  <a:pt x="182" y="206"/>
                </a:lnTo>
                <a:lnTo>
                  <a:pt x="182" y="206"/>
                </a:lnTo>
                <a:lnTo>
                  <a:pt x="181" y="220"/>
                </a:lnTo>
                <a:lnTo>
                  <a:pt x="178" y="234"/>
                </a:lnTo>
                <a:lnTo>
                  <a:pt x="175" y="247"/>
                </a:lnTo>
                <a:lnTo>
                  <a:pt x="169" y="258"/>
                </a:lnTo>
                <a:lnTo>
                  <a:pt x="162" y="269"/>
                </a:lnTo>
                <a:lnTo>
                  <a:pt x="159" y="273"/>
                </a:lnTo>
                <a:lnTo>
                  <a:pt x="155" y="276"/>
                </a:lnTo>
                <a:lnTo>
                  <a:pt x="150" y="280"/>
                </a:lnTo>
                <a:lnTo>
                  <a:pt x="146" y="282"/>
                </a:lnTo>
                <a:lnTo>
                  <a:pt x="141" y="283"/>
                </a:lnTo>
                <a:lnTo>
                  <a:pt x="135" y="284"/>
                </a:lnTo>
                <a:lnTo>
                  <a:pt x="135" y="284"/>
                </a:lnTo>
                <a:lnTo>
                  <a:pt x="131" y="283"/>
                </a:lnTo>
                <a:lnTo>
                  <a:pt x="127" y="282"/>
                </a:lnTo>
                <a:lnTo>
                  <a:pt x="123" y="281"/>
                </a:lnTo>
                <a:lnTo>
                  <a:pt x="119" y="278"/>
                </a:lnTo>
                <a:lnTo>
                  <a:pt x="111" y="271"/>
                </a:lnTo>
                <a:lnTo>
                  <a:pt x="105" y="262"/>
                </a:lnTo>
                <a:lnTo>
                  <a:pt x="100" y="251"/>
                </a:lnTo>
                <a:lnTo>
                  <a:pt x="95" y="239"/>
                </a:lnTo>
                <a:lnTo>
                  <a:pt x="92" y="227"/>
                </a:lnTo>
                <a:lnTo>
                  <a:pt x="90" y="213"/>
                </a:lnTo>
                <a:lnTo>
                  <a:pt x="90" y="213"/>
                </a:lnTo>
                <a:close/>
                <a:moveTo>
                  <a:pt x="541" y="327"/>
                </a:moveTo>
                <a:lnTo>
                  <a:pt x="548" y="318"/>
                </a:lnTo>
                <a:lnTo>
                  <a:pt x="548" y="318"/>
                </a:lnTo>
                <a:lnTo>
                  <a:pt x="543" y="306"/>
                </a:lnTo>
                <a:lnTo>
                  <a:pt x="543" y="306"/>
                </a:lnTo>
                <a:lnTo>
                  <a:pt x="523" y="306"/>
                </a:lnTo>
                <a:lnTo>
                  <a:pt x="523" y="306"/>
                </a:lnTo>
                <a:lnTo>
                  <a:pt x="522" y="309"/>
                </a:lnTo>
                <a:lnTo>
                  <a:pt x="522" y="309"/>
                </a:lnTo>
                <a:lnTo>
                  <a:pt x="530" y="318"/>
                </a:lnTo>
                <a:lnTo>
                  <a:pt x="539" y="327"/>
                </a:lnTo>
                <a:lnTo>
                  <a:pt x="541" y="327"/>
                </a:lnTo>
                <a:close/>
                <a:moveTo>
                  <a:pt x="612" y="301"/>
                </a:moveTo>
                <a:lnTo>
                  <a:pt x="582" y="289"/>
                </a:lnTo>
                <a:lnTo>
                  <a:pt x="569" y="274"/>
                </a:lnTo>
                <a:lnTo>
                  <a:pt x="569" y="274"/>
                </a:lnTo>
                <a:lnTo>
                  <a:pt x="569" y="274"/>
                </a:lnTo>
                <a:lnTo>
                  <a:pt x="569" y="274"/>
                </a:lnTo>
                <a:lnTo>
                  <a:pt x="576" y="263"/>
                </a:lnTo>
                <a:lnTo>
                  <a:pt x="582" y="250"/>
                </a:lnTo>
                <a:lnTo>
                  <a:pt x="582" y="250"/>
                </a:lnTo>
                <a:lnTo>
                  <a:pt x="587" y="244"/>
                </a:lnTo>
                <a:lnTo>
                  <a:pt x="593" y="237"/>
                </a:lnTo>
                <a:lnTo>
                  <a:pt x="595" y="231"/>
                </a:lnTo>
                <a:lnTo>
                  <a:pt x="596" y="226"/>
                </a:lnTo>
                <a:lnTo>
                  <a:pt x="597" y="220"/>
                </a:lnTo>
                <a:lnTo>
                  <a:pt x="596" y="216"/>
                </a:lnTo>
                <a:lnTo>
                  <a:pt x="593" y="210"/>
                </a:lnTo>
                <a:lnTo>
                  <a:pt x="593" y="210"/>
                </a:lnTo>
                <a:lnTo>
                  <a:pt x="595" y="201"/>
                </a:lnTo>
                <a:lnTo>
                  <a:pt x="595" y="193"/>
                </a:lnTo>
                <a:lnTo>
                  <a:pt x="595" y="184"/>
                </a:lnTo>
                <a:lnTo>
                  <a:pt x="594" y="177"/>
                </a:lnTo>
                <a:lnTo>
                  <a:pt x="592" y="171"/>
                </a:lnTo>
                <a:lnTo>
                  <a:pt x="589" y="164"/>
                </a:lnTo>
                <a:lnTo>
                  <a:pt x="585" y="158"/>
                </a:lnTo>
                <a:lnTo>
                  <a:pt x="581" y="153"/>
                </a:lnTo>
                <a:lnTo>
                  <a:pt x="577" y="148"/>
                </a:lnTo>
                <a:lnTo>
                  <a:pt x="572" y="144"/>
                </a:lnTo>
                <a:lnTo>
                  <a:pt x="566" y="141"/>
                </a:lnTo>
                <a:lnTo>
                  <a:pt x="560" y="138"/>
                </a:lnTo>
                <a:lnTo>
                  <a:pt x="554" y="136"/>
                </a:lnTo>
                <a:lnTo>
                  <a:pt x="546" y="135"/>
                </a:lnTo>
                <a:lnTo>
                  <a:pt x="539" y="134"/>
                </a:lnTo>
                <a:lnTo>
                  <a:pt x="531" y="132"/>
                </a:lnTo>
                <a:lnTo>
                  <a:pt x="531" y="132"/>
                </a:lnTo>
                <a:lnTo>
                  <a:pt x="520" y="134"/>
                </a:lnTo>
                <a:lnTo>
                  <a:pt x="509" y="136"/>
                </a:lnTo>
                <a:lnTo>
                  <a:pt x="500" y="140"/>
                </a:lnTo>
                <a:lnTo>
                  <a:pt x="492" y="144"/>
                </a:lnTo>
                <a:lnTo>
                  <a:pt x="487" y="150"/>
                </a:lnTo>
                <a:lnTo>
                  <a:pt x="482" y="157"/>
                </a:lnTo>
                <a:lnTo>
                  <a:pt x="477" y="163"/>
                </a:lnTo>
                <a:lnTo>
                  <a:pt x="475" y="171"/>
                </a:lnTo>
                <a:lnTo>
                  <a:pt x="473" y="178"/>
                </a:lnTo>
                <a:lnTo>
                  <a:pt x="472" y="184"/>
                </a:lnTo>
                <a:lnTo>
                  <a:pt x="471" y="197"/>
                </a:lnTo>
                <a:lnTo>
                  <a:pt x="471" y="208"/>
                </a:lnTo>
                <a:lnTo>
                  <a:pt x="471" y="212"/>
                </a:lnTo>
                <a:lnTo>
                  <a:pt x="471" y="212"/>
                </a:lnTo>
                <a:lnTo>
                  <a:pt x="470" y="219"/>
                </a:lnTo>
                <a:lnTo>
                  <a:pt x="469" y="224"/>
                </a:lnTo>
                <a:lnTo>
                  <a:pt x="470" y="228"/>
                </a:lnTo>
                <a:lnTo>
                  <a:pt x="472" y="233"/>
                </a:lnTo>
                <a:lnTo>
                  <a:pt x="474" y="238"/>
                </a:lnTo>
                <a:lnTo>
                  <a:pt x="478" y="245"/>
                </a:lnTo>
                <a:lnTo>
                  <a:pt x="485" y="251"/>
                </a:lnTo>
                <a:lnTo>
                  <a:pt x="485" y="250"/>
                </a:lnTo>
                <a:lnTo>
                  <a:pt x="485" y="250"/>
                </a:lnTo>
                <a:lnTo>
                  <a:pt x="490" y="263"/>
                </a:lnTo>
                <a:lnTo>
                  <a:pt x="498" y="274"/>
                </a:lnTo>
                <a:lnTo>
                  <a:pt x="498" y="274"/>
                </a:lnTo>
                <a:lnTo>
                  <a:pt x="496" y="274"/>
                </a:lnTo>
                <a:lnTo>
                  <a:pt x="487" y="286"/>
                </a:lnTo>
                <a:lnTo>
                  <a:pt x="487" y="286"/>
                </a:lnTo>
                <a:lnTo>
                  <a:pt x="496" y="291"/>
                </a:lnTo>
                <a:lnTo>
                  <a:pt x="504" y="282"/>
                </a:lnTo>
                <a:lnTo>
                  <a:pt x="504" y="282"/>
                </a:lnTo>
                <a:lnTo>
                  <a:pt x="510" y="287"/>
                </a:lnTo>
                <a:lnTo>
                  <a:pt x="518" y="291"/>
                </a:lnTo>
                <a:lnTo>
                  <a:pt x="525" y="293"/>
                </a:lnTo>
                <a:lnTo>
                  <a:pt x="534" y="294"/>
                </a:lnTo>
                <a:lnTo>
                  <a:pt x="534" y="294"/>
                </a:lnTo>
                <a:lnTo>
                  <a:pt x="541" y="293"/>
                </a:lnTo>
                <a:lnTo>
                  <a:pt x="548" y="291"/>
                </a:lnTo>
                <a:lnTo>
                  <a:pt x="556" y="287"/>
                </a:lnTo>
                <a:lnTo>
                  <a:pt x="562" y="282"/>
                </a:lnTo>
                <a:lnTo>
                  <a:pt x="575" y="297"/>
                </a:lnTo>
                <a:lnTo>
                  <a:pt x="575" y="297"/>
                </a:lnTo>
                <a:lnTo>
                  <a:pt x="577" y="299"/>
                </a:lnTo>
                <a:lnTo>
                  <a:pt x="587" y="303"/>
                </a:lnTo>
                <a:lnTo>
                  <a:pt x="563" y="366"/>
                </a:lnTo>
                <a:lnTo>
                  <a:pt x="563" y="366"/>
                </a:lnTo>
                <a:lnTo>
                  <a:pt x="569" y="380"/>
                </a:lnTo>
                <a:lnTo>
                  <a:pt x="574" y="394"/>
                </a:lnTo>
                <a:lnTo>
                  <a:pt x="579" y="410"/>
                </a:lnTo>
                <a:lnTo>
                  <a:pt x="582" y="427"/>
                </a:lnTo>
                <a:lnTo>
                  <a:pt x="619" y="427"/>
                </a:lnTo>
                <a:lnTo>
                  <a:pt x="619" y="427"/>
                </a:lnTo>
                <a:lnTo>
                  <a:pt x="621" y="427"/>
                </a:lnTo>
                <a:lnTo>
                  <a:pt x="622" y="426"/>
                </a:lnTo>
                <a:lnTo>
                  <a:pt x="623" y="424"/>
                </a:lnTo>
                <a:lnTo>
                  <a:pt x="625" y="421"/>
                </a:lnTo>
                <a:lnTo>
                  <a:pt x="625" y="418"/>
                </a:lnTo>
                <a:lnTo>
                  <a:pt x="625" y="418"/>
                </a:lnTo>
                <a:lnTo>
                  <a:pt x="664" y="418"/>
                </a:lnTo>
                <a:lnTo>
                  <a:pt x="664" y="418"/>
                </a:lnTo>
                <a:lnTo>
                  <a:pt x="666" y="418"/>
                </a:lnTo>
                <a:lnTo>
                  <a:pt x="667" y="417"/>
                </a:lnTo>
                <a:lnTo>
                  <a:pt x="668" y="415"/>
                </a:lnTo>
                <a:lnTo>
                  <a:pt x="669" y="413"/>
                </a:lnTo>
                <a:lnTo>
                  <a:pt x="669" y="413"/>
                </a:lnTo>
                <a:lnTo>
                  <a:pt x="668" y="396"/>
                </a:lnTo>
                <a:lnTo>
                  <a:pt x="667" y="381"/>
                </a:lnTo>
                <a:lnTo>
                  <a:pt x="664" y="367"/>
                </a:lnTo>
                <a:lnTo>
                  <a:pt x="661" y="355"/>
                </a:lnTo>
                <a:lnTo>
                  <a:pt x="656" y="345"/>
                </a:lnTo>
                <a:lnTo>
                  <a:pt x="651" y="336"/>
                </a:lnTo>
                <a:lnTo>
                  <a:pt x="647" y="327"/>
                </a:lnTo>
                <a:lnTo>
                  <a:pt x="641" y="321"/>
                </a:lnTo>
                <a:lnTo>
                  <a:pt x="636" y="316"/>
                </a:lnTo>
                <a:lnTo>
                  <a:pt x="631" y="311"/>
                </a:lnTo>
                <a:lnTo>
                  <a:pt x="621" y="305"/>
                </a:lnTo>
                <a:lnTo>
                  <a:pt x="615" y="302"/>
                </a:lnTo>
                <a:lnTo>
                  <a:pt x="612" y="301"/>
                </a:lnTo>
                <a:lnTo>
                  <a:pt x="612" y="301"/>
                </a:lnTo>
                <a:close/>
                <a:moveTo>
                  <a:pt x="534" y="284"/>
                </a:moveTo>
                <a:lnTo>
                  <a:pt x="534" y="284"/>
                </a:lnTo>
                <a:lnTo>
                  <a:pt x="528" y="283"/>
                </a:lnTo>
                <a:lnTo>
                  <a:pt x="524" y="282"/>
                </a:lnTo>
                <a:lnTo>
                  <a:pt x="520" y="281"/>
                </a:lnTo>
                <a:lnTo>
                  <a:pt x="516" y="278"/>
                </a:lnTo>
                <a:lnTo>
                  <a:pt x="508" y="271"/>
                </a:lnTo>
                <a:lnTo>
                  <a:pt x="502" y="262"/>
                </a:lnTo>
                <a:lnTo>
                  <a:pt x="496" y="251"/>
                </a:lnTo>
                <a:lnTo>
                  <a:pt x="492" y="239"/>
                </a:lnTo>
                <a:lnTo>
                  <a:pt x="490" y="227"/>
                </a:lnTo>
                <a:lnTo>
                  <a:pt x="488" y="213"/>
                </a:lnTo>
                <a:lnTo>
                  <a:pt x="488" y="213"/>
                </a:lnTo>
                <a:lnTo>
                  <a:pt x="500" y="212"/>
                </a:lnTo>
                <a:lnTo>
                  <a:pt x="510" y="210"/>
                </a:lnTo>
                <a:lnTo>
                  <a:pt x="520" y="207"/>
                </a:lnTo>
                <a:lnTo>
                  <a:pt x="528" y="202"/>
                </a:lnTo>
                <a:lnTo>
                  <a:pt x="536" y="198"/>
                </a:lnTo>
                <a:lnTo>
                  <a:pt x="542" y="194"/>
                </a:lnTo>
                <a:lnTo>
                  <a:pt x="553" y="185"/>
                </a:lnTo>
                <a:lnTo>
                  <a:pt x="553" y="185"/>
                </a:lnTo>
                <a:lnTo>
                  <a:pt x="558" y="192"/>
                </a:lnTo>
                <a:lnTo>
                  <a:pt x="564" y="198"/>
                </a:lnTo>
                <a:lnTo>
                  <a:pt x="572" y="202"/>
                </a:lnTo>
                <a:lnTo>
                  <a:pt x="579" y="206"/>
                </a:lnTo>
                <a:lnTo>
                  <a:pt x="579" y="206"/>
                </a:lnTo>
                <a:lnTo>
                  <a:pt x="578" y="220"/>
                </a:lnTo>
                <a:lnTo>
                  <a:pt x="576" y="234"/>
                </a:lnTo>
                <a:lnTo>
                  <a:pt x="572" y="247"/>
                </a:lnTo>
                <a:lnTo>
                  <a:pt x="566" y="258"/>
                </a:lnTo>
                <a:lnTo>
                  <a:pt x="560" y="269"/>
                </a:lnTo>
                <a:lnTo>
                  <a:pt x="556" y="273"/>
                </a:lnTo>
                <a:lnTo>
                  <a:pt x="553" y="276"/>
                </a:lnTo>
                <a:lnTo>
                  <a:pt x="548" y="280"/>
                </a:lnTo>
                <a:lnTo>
                  <a:pt x="543" y="282"/>
                </a:lnTo>
                <a:lnTo>
                  <a:pt x="539" y="283"/>
                </a:lnTo>
                <a:lnTo>
                  <a:pt x="534" y="284"/>
                </a:lnTo>
                <a:lnTo>
                  <a:pt x="534" y="284"/>
                </a:lnTo>
                <a:close/>
                <a:moveTo>
                  <a:pt x="469" y="303"/>
                </a:moveTo>
                <a:lnTo>
                  <a:pt x="418" y="285"/>
                </a:lnTo>
                <a:lnTo>
                  <a:pt x="398" y="261"/>
                </a:lnTo>
                <a:lnTo>
                  <a:pt x="398" y="261"/>
                </a:lnTo>
                <a:lnTo>
                  <a:pt x="403" y="253"/>
                </a:lnTo>
                <a:lnTo>
                  <a:pt x="409" y="244"/>
                </a:lnTo>
                <a:lnTo>
                  <a:pt x="417" y="225"/>
                </a:lnTo>
                <a:lnTo>
                  <a:pt x="417" y="225"/>
                </a:lnTo>
                <a:lnTo>
                  <a:pt x="420" y="224"/>
                </a:lnTo>
                <a:lnTo>
                  <a:pt x="420" y="224"/>
                </a:lnTo>
                <a:lnTo>
                  <a:pt x="431" y="216"/>
                </a:lnTo>
                <a:lnTo>
                  <a:pt x="439" y="208"/>
                </a:lnTo>
                <a:lnTo>
                  <a:pt x="446" y="199"/>
                </a:lnTo>
                <a:lnTo>
                  <a:pt x="451" y="191"/>
                </a:lnTo>
                <a:lnTo>
                  <a:pt x="454" y="182"/>
                </a:lnTo>
                <a:lnTo>
                  <a:pt x="456" y="175"/>
                </a:lnTo>
                <a:lnTo>
                  <a:pt x="458" y="163"/>
                </a:lnTo>
                <a:lnTo>
                  <a:pt x="458" y="163"/>
                </a:lnTo>
                <a:lnTo>
                  <a:pt x="459" y="158"/>
                </a:lnTo>
                <a:lnTo>
                  <a:pt x="459" y="149"/>
                </a:lnTo>
                <a:lnTo>
                  <a:pt x="457" y="142"/>
                </a:lnTo>
                <a:lnTo>
                  <a:pt x="456" y="139"/>
                </a:lnTo>
                <a:lnTo>
                  <a:pt x="454" y="137"/>
                </a:lnTo>
                <a:lnTo>
                  <a:pt x="454" y="137"/>
                </a:lnTo>
                <a:lnTo>
                  <a:pt x="451" y="135"/>
                </a:lnTo>
                <a:lnTo>
                  <a:pt x="449" y="134"/>
                </a:lnTo>
                <a:lnTo>
                  <a:pt x="444" y="134"/>
                </a:lnTo>
                <a:lnTo>
                  <a:pt x="444" y="134"/>
                </a:lnTo>
                <a:lnTo>
                  <a:pt x="446" y="118"/>
                </a:lnTo>
                <a:lnTo>
                  <a:pt x="447" y="103"/>
                </a:lnTo>
                <a:lnTo>
                  <a:pt x="446" y="89"/>
                </a:lnTo>
                <a:lnTo>
                  <a:pt x="442" y="76"/>
                </a:lnTo>
                <a:lnTo>
                  <a:pt x="439" y="65"/>
                </a:lnTo>
                <a:lnTo>
                  <a:pt x="434" y="54"/>
                </a:lnTo>
                <a:lnTo>
                  <a:pt x="429" y="44"/>
                </a:lnTo>
                <a:lnTo>
                  <a:pt x="421" y="35"/>
                </a:lnTo>
                <a:lnTo>
                  <a:pt x="413" y="27"/>
                </a:lnTo>
                <a:lnTo>
                  <a:pt x="403" y="20"/>
                </a:lnTo>
                <a:lnTo>
                  <a:pt x="394" y="14"/>
                </a:lnTo>
                <a:lnTo>
                  <a:pt x="383" y="9"/>
                </a:lnTo>
                <a:lnTo>
                  <a:pt x="372" y="5"/>
                </a:lnTo>
                <a:lnTo>
                  <a:pt x="359" y="2"/>
                </a:lnTo>
                <a:lnTo>
                  <a:pt x="346" y="1"/>
                </a:lnTo>
                <a:lnTo>
                  <a:pt x="333" y="0"/>
                </a:lnTo>
                <a:lnTo>
                  <a:pt x="333" y="0"/>
                </a:lnTo>
                <a:lnTo>
                  <a:pt x="314" y="1"/>
                </a:lnTo>
                <a:lnTo>
                  <a:pt x="297" y="4"/>
                </a:lnTo>
                <a:lnTo>
                  <a:pt x="283" y="10"/>
                </a:lnTo>
                <a:lnTo>
                  <a:pt x="270" y="17"/>
                </a:lnTo>
                <a:lnTo>
                  <a:pt x="259" y="24"/>
                </a:lnTo>
                <a:lnTo>
                  <a:pt x="251" y="34"/>
                </a:lnTo>
                <a:lnTo>
                  <a:pt x="243" y="45"/>
                </a:lnTo>
                <a:lnTo>
                  <a:pt x="237" y="55"/>
                </a:lnTo>
                <a:lnTo>
                  <a:pt x="233" y="66"/>
                </a:lnTo>
                <a:lnTo>
                  <a:pt x="230" y="77"/>
                </a:lnTo>
                <a:lnTo>
                  <a:pt x="228" y="88"/>
                </a:lnTo>
                <a:lnTo>
                  <a:pt x="225" y="100"/>
                </a:lnTo>
                <a:lnTo>
                  <a:pt x="224" y="119"/>
                </a:lnTo>
                <a:lnTo>
                  <a:pt x="225" y="134"/>
                </a:lnTo>
                <a:lnTo>
                  <a:pt x="225" y="134"/>
                </a:lnTo>
                <a:lnTo>
                  <a:pt x="221" y="134"/>
                </a:lnTo>
                <a:lnTo>
                  <a:pt x="217" y="137"/>
                </a:lnTo>
                <a:lnTo>
                  <a:pt x="217" y="137"/>
                </a:lnTo>
                <a:lnTo>
                  <a:pt x="215" y="139"/>
                </a:lnTo>
                <a:lnTo>
                  <a:pt x="214" y="142"/>
                </a:lnTo>
                <a:lnTo>
                  <a:pt x="212" y="149"/>
                </a:lnTo>
                <a:lnTo>
                  <a:pt x="212" y="158"/>
                </a:lnTo>
                <a:lnTo>
                  <a:pt x="212" y="163"/>
                </a:lnTo>
                <a:lnTo>
                  <a:pt x="212" y="163"/>
                </a:lnTo>
                <a:lnTo>
                  <a:pt x="214" y="175"/>
                </a:lnTo>
                <a:lnTo>
                  <a:pt x="216" y="182"/>
                </a:lnTo>
                <a:lnTo>
                  <a:pt x="220" y="191"/>
                </a:lnTo>
                <a:lnTo>
                  <a:pt x="224" y="199"/>
                </a:lnTo>
                <a:lnTo>
                  <a:pt x="232" y="208"/>
                </a:lnTo>
                <a:lnTo>
                  <a:pt x="240" y="216"/>
                </a:lnTo>
                <a:lnTo>
                  <a:pt x="251" y="224"/>
                </a:lnTo>
                <a:lnTo>
                  <a:pt x="251" y="224"/>
                </a:lnTo>
                <a:lnTo>
                  <a:pt x="254" y="225"/>
                </a:lnTo>
                <a:lnTo>
                  <a:pt x="254" y="225"/>
                </a:lnTo>
                <a:lnTo>
                  <a:pt x="254" y="225"/>
                </a:lnTo>
                <a:lnTo>
                  <a:pt x="254" y="225"/>
                </a:lnTo>
                <a:lnTo>
                  <a:pt x="263" y="244"/>
                </a:lnTo>
                <a:lnTo>
                  <a:pt x="268" y="252"/>
                </a:lnTo>
                <a:lnTo>
                  <a:pt x="273" y="261"/>
                </a:lnTo>
                <a:lnTo>
                  <a:pt x="253" y="285"/>
                </a:lnTo>
                <a:lnTo>
                  <a:pt x="202" y="303"/>
                </a:lnTo>
                <a:lnTo>
                  <a:pt x="202" y="303"/>
                </a:lnTo>
                <a:lnTo>
                  <a:pt x="196" y="306"/>
                </a:lnTo>
                <a:lnTo>
                  <a:pt x="184" y="312"/>
                </a:lnTo>
                <a:lnTo>
                  <a:pt x="177" y="317"/>
                </a:lnTo>
                <a:lnTo>
                  <a:pt x="168" y="323"/>
                </a:lnTo>
                <a:lnTo>
                  <a:pt x="160" y="331"/>
                </a:lnTo>
                <a:lnTo>
                  <a:pt x="151" y="341"/>
                </a:lnTo>
                <a:lnTo>
                  <a:pt x="143" y="352"/>
                </a:lnTo>
                <a:lnTo>
                  <a:pt x="134" y="365"/>
                </a:lnTo>
                <a:lnTo>
                  <a:pt x="127" y="381"/>
                </a:lnTo>
                <a:lnTo>
                  <a:pt x="120" y="398"/>
                </a:lnTo>
                <a:lnTo>
                  <a:pt x="114" y="418"/>
                </a:lnTo>
                <a:lnTo>
                  <a:pt x="110" y="442"/>
                </a:lnTo>
                <a:lnTo>
                  <a:pt x="107" y="467"/>
                </a:lnTo>
                <a:lnTo>
                  <a:pt x="106" y="495"/>
                </a:lnTo>
                <a:lnTo>
                  <a:pt x="106" y="495"/>
                </a:lnTo>
                <a:lnTo>
                  <a:pt x="107" y="499"/>
                </a:lnTo>
                <a:lnTo>
                  <a:pt x="109" y="502"/>
                </a:lnTo>
                <a:lnTo>
                  <a:pt x="112" y="505"/>
                </a:lnTo>
                <a:lnTo>
                  <a:pt x="116" y="505"/>
                </a:lnTo>
                <a:lnTo>
                  <a:pt x="116" y="505"/>
                </a:lnTo>
                <a:lnTo>
                  <a:pt x="181" y="506"/>
                </a:lnTo>
                <a:lnTo>
                  <a:pt x="181" y="509"/>
                </a:lnTo>
                <a:lnTo>
                  <a:pt x="181" y="509"/>
                </a:lnTo>
                <a:lnTo>
                  <a:pt x="181" y="514"/>
                </a:lnTo>
                <a:lnTo>
                  <a:pt x="184" y="517"/>
                </a:lnTo>
                <a:lnTo>
                  <a:pt x="187" y="519"/>
                </a:lnTo>
                <a:lnTo>
                  <a:pt x="192" y="520"/>
                </a:lnTo>
                <a:lnTo>
                  <a:pt x="480" y="520"/>
                </a:lnTo>
                <a:lnTo>
                  <a:pt x="480" y="520"/>
                </a:lnTo>
                <a:lnTo>
                  <a:pt x="484" y="519"/>
                </a:lnTo>
                <a:lnTo>
                  <a:pt x="487" y="517"/>
                </a:lnTo>
                <a:lnTo>
                  <a:pt x="489" y="514"/>
                </a:lnTo>
                <a:lnTo>
                  <a:pt x="490" y="509"/>
                </a:lnTo>
                <a:lnTo>
                  <a:pt x="490" y="506"/>
                </a:lnTo>
                <a:lnTo>
                  <a:pt x="490" y="506"/>
                </a:lnTo>
                <a:lnTo>
                  <a:pt x="555" y="505"/>
                </a:lnTo>
                <a:lnTo>
                  <a:pt x="555" y="505"/>
                </a:lnTo>
                <a:lnTo>
                  <a:pt x="559" y="505"/>
                </a:lnTo>
                <a:lnTo>
                  <a:pt x="562" y="502"/>
                </a:lnTo>
                <a:lnTo>
                  <a:pt x="564" y="499"/>
                </a:lnTo>
                <a:lnTo>
                  <a:pt x="565" y="495"/>
                </a:lnTo>
                <a:lnTo>
                  <a:pt x="565" y="495"/>
                </a:lnTo>
                <a:lnTo>
                  <a:pt x="564" y="467"/>
                </a:lnTo>
                <a:lnTo>
                  <a:pt x="561" y="442"/>
                </a:lnTo>
                <a:lnTo>
                  <a:pt x="557" y="418"/>
                </a:lnTo>
                <a:lnTo>
                  <a:pt x="552" y="398"/>
                </a:lnTo>
                <a:lnTo>
                  <a:pt x="544" y="381"/>
                </a:lnTo>
                <a:lnTo>
                  <a:pt x="537" y="365"/>
                </a:lnTo>
                <a:lnTo>
                  <a:pt x="528" y="352"/>
                </a:lnTo>
                <a:lnTo>
                  <a:pt x="520" y="341"/>
                </a:lnTo>
                <a:lnTo>
                  <a:pt x="511" y="331"/>
                </a:lnTo>
                <a:lnTo>
                  <a:pt x="503" y="323"/>
                </a:lnTo>
                <a:lnTo>
                  <a:pt x="494" y="317"/>
                </a:lnTo>
                <a:lnTo>
                  <a:pt x="487" y="312"/>
                </a:lnTo>
                <a:lnTo>
                  <a:pt x="475" y="306"/>
                </a:lnTo>
                <a:lnTo>
                  <a:pt x="469" y="303"/>
                </a:lnTo>
                <a:lnTo>
                  <a:pt x="469" y="303"/>
                </a:lnTo>
                <a:close/>
                <a:moveTo>
                  <a:pt x="434" y="155"/>
                </a:moveTo>
                <a:lnTo>
                  <a:pt x="434" y="155"/>
                </a:lnTo>
                <a:lnTo>
                  <a:pt x="438" y="152"/>
                </a:lnTo>
                <a:lnTo>
                  <a:pt x="442" y="149"/>
                </a:lnTo>
                <a:lnTo>
                  <a:pt x="442" y="149"/>
                </a:lnTo>
                <a:lnTo>
                  <a:pt x="444" y="158"/>
                </a:lnTo>
                <a:lnTo>
                  <a:pt x="442" y="164"/>
                </a:lnTo>
                <a:lnTo>
                  <a:pt x="441" y="172"/>
                </a:lnTo>
                <a:lnTo>
                  <a:pt x="439" y="178"/>
                </a:lnTo>
                <a:lnTo>
                  <a:pt x="436" y="185"/>
                </a:lnTo>
                <a:lnTo>
                  <a:pt x="431" y="193"/>
                </a:lnTo>
                <a:lnTo>
                  <a:pt x="426" y="199"/>
                </a:lnTo>
                <a:lnTo>
                  <a:pt x="426" y="199"/>
                </a:lnTo>
                <a:lnTo>
                  <a:pt x="431" y="178"/>
                </a:lnTo>
                <a:lnTo>
                  <a:pt x="434" y="155"/>
                </a:lnTo>
                <a:lnTo>
                  <a:pt x="434" y="155"/>
                </a:lnTo>
                <a:close/>
                <a:moveTo>
                  <a:pt x="228" y="149"/>
                </a:moveTo>
                <a:lnTo>
                  <a:pt x="228" y="149"/>
                </a:lnTo>
                <a:lnTo>
                  <a:pt x="233" y="153"/>
                </a:lnTo>
                <a:lnTo>
                  <a:pt x="239" y="157"/>
                </a:lnTo>
                <a:lnTo>
                  <a:pt x="239" y="157"/>
                </a:lnTo>
                <a:lnTo>
                  <a:pt x="242" y="180"/>
                </a:lnTo>
                <a:lnTo>
                  <a:pt x="248" y="201"/>
                </a:lnTo>
                <a:lnTo>
                  <a:pt x="248" y="201"/>
                </a:lnTo>
                <a:lnTo>
                  <a:pt x="241" y="195"/>
                </a:lnTo>
                <a:lnTo>
                  <a:pt x="236" y="188"/>
                </a:lnTo>
                <a:lnTo>
                  <a:pt x="233" y="180"/>
                </a:lnTo>
                <a:lnTo>
                  <a:pt x="230" y="173"/>
                </a:lnTo>
                <a:lnTo>
                  <a:pt x="229" y="165"/>
                </a:lnTo>
                <a:lnTo>
                  <a:pt x="228" y="159"/>
                </a:lnTo>
                <a:lnTo>
                  <a:pt x="228" y="149"/>
                </a:lnTo>
                <a:lnTo>
                  <a:pt x="228" y="149"/>
                </a:lnTo>
                <a:close/>
                <a:moveTo>
                  <a:pt x="268" y="194"/>
                </a:moveTo>
                <a:lnTo>
                  <a:pt x="268" y="194"/>
                </a:lnTo>
                <a:lnTo>
                  <a:pt x="265" y="181"/>
                </a:lnTo>
                <a:lnTo>
                  <a:pt x="263" y="168"/>
                </a:lnTo>
                <a:lnTo>
                  <a:pt x="261" y="156"/>
                </a:lnTo>
                <a:lnTo>
                  <a:pt x="260" y="142"/>
                </a:lnTo>
                <a:lnTo>
                  <a:pt x="260" y="142"/>
                </a:lnTo>
                <a:lnTo>
                  <a:pt x="281" y="140"/>
                </a:lnTo>
                <a:lnTo>
                  <a:pt x="299" y="136"/>
                </a:lnTo>
                <a:lnTo>
                  <a:pt x="314" y="130"/>
                </a:lnTo>
                <a:lnTo>
                  <a:pt x="328" y="123"/>
                </a:lnTo>
                <a:lnTo>
                  <a:pt x="342" y="117"/>
                </a:lnTo>
                <a:lnTo>
                  <a:pt x="352" y="108"/>
                </a:lnTo>
                <a:lnTo>
                  <a:pt x="362" y="101"/>
                </a:lnTo>
                <a:lnTo>
                  <a:pt x="370" y="93"/>
                </a:lnTo>
                <a:lnTo>
                  <a:pt x="370" y="93"/>
                </a:lnTo>
                <a:lnTo>
                  <a:pt x="374" y="99"/>
                </a:lnTo>
                <a:lnTo>
                  <a:pt x="378" y="104"/>
                </a:lnTo>
                <a:lnTo>
                  <a:pt x="388" y="113"/>
                </a:lnTo>
                <a:lnTo>
                  <a:pt x="400" y="121"/>
                </a:lnTo>
                <a:lnTo>
                  <a:pt x="411" y="126"/>
                </a:lnTo>
                <a:lnTo>
                  <a:pt x="411" y="126"/>
                </a:lnTo>
                <a:lnTo>
                  <a:pt x="412" y="139"/>
                </a:lnTo>
                <a:lnTo>
                  <a:pt x="412" y="139"/>
                </a:lnTo>
                <a:lnTo>
                  <a:pt x="411" y="155"/>
                </a:lnTo>
                <a:lnTo>
                  <a:pt x="410" y="170"/>
                </a:lnTo>
                <a:lnTo>
                  <a:pt x="408" y="185"/>
                </a:lnTo>
                <a:lnTo>
                  <a:pt x="403" y="200"/>
                </a:lnTo>
                <a:lnTo>
                  <a:pt x="403" y="200"/>
                </a:lnTo>
                <a:lnTo>
                  <a:pt x="398" y="214"/>
                </a:lnTo>
                <a:lnTo>
                  <a:pt x="392" y="228"/>
                </a:lnTo>
                <a:lnTo>
                  <a:pt x="385" y="239"/>
                </a:lnTo>
                <a:lnTo>
                  <a:pt x="377" y="250"/>
                </a:lnTo>
                <a:lnTo>
                  <a:pt x="368" y="258"/>
                </a:lnTo>
                <a:lnTo>
                  <a:pt x="358" y="265"/>
                </a:lnTo>
                <a:lnTo>
                  <a:pt x="354" y="267"/>
                </a:lnTo>
                <a:lnTo>
                  <a:pt x="347" y="269"/>
                </a:lnTo>
                <a:lnTo>
                  <a:pt x="342" y="270"/>
                </a:lnTo>
                <a:lnTo>
                  <a:pt x="337" y="270"/>
                </a:lnTo>
                <a:lnTo>
                  <a:pt x="337" y="270"/>
                </a:lnTo>
                <a:lnTo>
                  <a:pt x="330" y="270"/>
                </a:lnTo>
                <a:lnTo>
                  <a:pt x="325" y="269"/>
                </a:lnTo>
                <a:lnTo>
                  <a:pt x="319" y="267"/>
                </a:lnTo>
                <a:lnTo>
                  <a:pt x="313" y="265"/>
                </a:lnTo>
                <a:lnTo>
                  <a:pt x="308" y="262"/>
                </a:lnTo>
                <a:lnTo>
                  <a:pt x="304" y="257"/>
                </a:lnTo>
                <a:lnTo>
                  <a:pt x="294" y="248"/>
                </a:lnTo>
                <a:lnTo>
                  <a:pt x="286" y="237"/>
                </a:lnTo>
                <a:lnTo>
                  <a:pt x="278" y="225"/>
                </a:lnTo>
                <a:lnTo>
                  <a:pt x="272" y="210"/>
                </a:lnTo>
                <a:lnTo>
                  <a:pt x="268" y="194"/>
                </a:lnTo>
                <a:lnTo>
                  <a:pt x="268" y="194"/>
                </a:lnTo>
                <a:close/>
                <a:moveTo>
                  <a:pt x="357" y="495"/>
                </a:moveTo>
                <a:lnTo>
                  <a:pt x="348" y="357"/>
                </a:lnTo>
                <a:lnTo>
                  <a:pt x="323" y="357"/>
                </a:lnTo>
                <a:lnTo>
                  <a:pt x="315" y="493"/>
                </a:lnTo>
                <a:lnTo>
                  <a:pt x="242" y="311"/>
                </a:lnTo>
                <a:lnTo>
                  <a:pt x="263" y="304"/>
                </a:lnTo>
                <a:lnTo>
                  <a:pt x="263" y="304"/>
                </a:lnTo>
                <a:lnTo>
                  <a:pt x="265" y="302"/>
                </a:lnTo>
                <a:lnTo>
                  <a:pt x="267" y="301"/>
                </a:lnTo>
                <a:lnTo>
                  <a:pt x="287" y="276"/>
                </a:lnTo>
                <a:lnTo>
                  <a:pt x="287" y="276"/>
                </a:lnTo>
                <a:lnTo>
                  <a:pt x="299" y="285"/>
                </a:lnTo>
                <a:lnTo>
                  <a:pt x="310" y="291"/>
                </a:lnTo>
                <a:lnTo>
                  <a:pt x="317" y="293"/>
                </a:lnTo>
                <a:lnTo>
                  <a:pt x="323" y="294"/>
                </a:lnTo>
                <a:lnTo>
                  <a:pt x="329" y="296"/>
                </a:lnTo>
                <a:lnTo>
                  <a:pt x="337" y="297"/>
                </a:lnTo>
                <a:lnTo>
                  <a:pt x="337" y="297"/>
                </a:lnTo>
                <a:lnTo>
                  <a:pt x="343" y="296"/>
                </a:lnTo>
                <a:lnTo>
                  <a:pt x="349" y="294"/>
                </a:lnTo>
                <a:lnTo>
                  <a:pt x="356" y="293"/>
                </a:lnTo>
                <a:lnTo>
                  <a:pt x="362" y="291"/>
                </a:lnTo>
                <a:lnTo>
                  <a:pt x="374" y="285"/>
                </a:lnTo>
                <a:lnTo>
                  <a:pt x="384" y="276"/>
                </a:lnTo>
                <a:lnTo>
                  <a:pt x="404" y="301"/>
                </a:lnTo>
                <a:lnTo>
                  <a:pt x="404" y="301"/>
                </a:lnTo>
                <a:lnTo>
                  <a:pt x="406" y="302"/>
                </a:lnTo>
                <a:lnTo>
                  <a:pt x="409" y="304"/>
                </a:lnTo>
                <a:lnTo>
                  <a:pt x="428" y="310"/>
                </a:lnTo>
                <a:lnTo>
                  <a:pt x="357" y="495"/>
                </a:lnTo>
                <a:close/>
                <a:moveTo>
                  <a:pt x="318" y="310"/>
                </a:moveTo>
                <a:lnTo>
                  <a:pt x="318" y="310"/>
                </a:lnTo>
                <a:lnTo>
                  <a:pt x="310" y="330"/>
                </a:lnTo>
                <a:lnTo>
                  <a:pt x="323" y="347"/>
                </a:lnTo>
                <a:lnTo>
                  <a:pt x="349" y="347"/>
                </a:lnTo>
                <a:lnTo>
                  <a:pt x="361" y="330"/>
                </a:lnTo>
                <a:lnTo>
                  <a:pt x="361" y="330"/>
                </a:lnTo>
                <a:lnTo>
                  <a:pt x="354" y="310"/>
                </a:lnTo>
                <a:lnTo>
                  <a:pt x="354" y="310"/>
                </a:lnTo>
                <a:lnTo>
                  <a:pt x="318" y="310"/>
                </a:lnTo>
                <a:lnTo>
                  <a:pt x="318" y="310"/>
                </a:ln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50" name="Group 338">
            <a:extLst>
              <a:ext uri="{FF2B5EF4-FFF2-40B4-BE49-F238E27FC236}">
                <a16:creationId xmlns:a16="http://schemas.microsoft.com/office/drawing/2014/main" id="{8F800555-1AC0-A45D-2E4C-0ECE207DB0DA}"/>
              </a:ext>
            </a:extLst>
          </p:cNvPr>
          <p:cNvGrpSpPr/>
          <p:nvPr/>
        </p:nvGrpSpPr>
        <p:grpSpPr>
          <a:xfrm>
            <a:off x="6981398" y="2997665"/>
            <a:ext cx="367378" cy="228744"/>
            <a:chOff x="3895725" y="4333875"/>
            <a:chExt cx="539750" cy="312738"/>
          </a:xfrm>
          <a:solidFill>
            <a:srgbClr val="00338D"/>
          </a:solidFill>
        </p:grpSpPr>
        <p:sp>
          <p:nvSpPr>
            <p:cNvPr id="151" name="Freeform 135">
              <a:extLst>
                <a:ext uri="{FF2B5EF4-FFF2-40B4-BE49-F238E27FC236}">
                  <a16:creationId xmlns:a16="http://schemas.microsoft.com/office/drawing/2014/main" id="{9637FC04-31C8-3C2C-A9A4-18145DF9FAE2}"/>
                </a:ext>
              </a:extLst>
            </p:cNvPr>
            <p:cNvSpPr>
              <a:spLocks/>
            </p:cNvSpPr>
            <p:nvPr/>
          </p:nvSpPr>
          <p:spPr bwMode="auto">
            <a:xfrm>
              <a:off x="4305300" y="4421188"/>
              <a:ext cx="130175" cy="55563"/>
            </a:xfrm>
            <a:custGeom>
              <a:avLst/>
              <a:gdLst/>
              <a:ahLst/>
              <a:cxnLst>
                <a:cxn ang="0">
                  <a:pos x="0" y="207"/>
                </a:cxn>
                <a:cxn ang="0">
                  <a:pos x="492" y="89"/>
                </a:cxn>
                <a:cxn ang="0">
                  <a:pos x="492" y="33"/>
                </a:cxn>
                <a:cxn ang="0">
                  <a:pos x="492" y="0"/>
                </a:cxn>
                <a:cxn ang="0">
                  <a:pos x="0" y="118"/>
                </a:cxn>
                <a:cxn ang="0">
                  <a:pos x="0" y="207"/>
                </a:cxn>
              </a:cxnLst>
              <a:rect l="0" t="0" r="r" b="b"/>
              <a:pathLst>
                <a:path w="492" h="207">
                  <a:moveTo>
                    <a:pt x="0" y="207"/>
                  </a:moveTo>
                  <a:lnTo>
                    <a:pt x="492" y="89"/>
                  </a:lnTo>
                  <a:lnTo>
                    <a:pt x="492" y="33"/>
                  </a:lnTo>
                  <a:lnTo>
                    <a:pt x="492" y="0"/>
                  </a:lnTo>
                  <a:lnTo>
                    <a:pt x="0" y="118"/>
                  </a:lnTo>
                  <a:lnTo>
                    <a:pt x="0" y="2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36">
              <a:extLst>
                <a:ext uri="{FF2B5EF4-FFF2-40B4-BE49-F238E27FC236}">
                  <a16:creationId xmlns:a16="http://schemas.microsoft.com/office/drawing/2014/main" id="{053F8D64-F415-46B3-A303-35453B8CA0EB}"/>
                </a:ext>
              </a:extLst>
            </p:cNvPr>
            <p:cNvSpPr>
              <a:spLocks/>
            </p:cNvSpPr>
            <p:nvPr/>
          </p:nvSpPr>
          <p:spPr bwMode="auto">
            <a:xfrm>
              <a:off x="3895725" y="4443413"/>
              <a:ext cx="268288" cy="96838"/>
            </a:xfrm>
            <a:custGeom>
              <a:avLst/>
              <a:gdLst/>
              <a:ahLst/>
              <a:cxnLst>
                <a:cxn ang="0">
                  <a:pos x="1010" y="247"/>
                </a:cxn>
                <a:cxn ang="0">
                  <a:pos x="1010" y="158"/>
                </a:cxn>
                <a:cxn ang="0">
                  <a:pos x="529" y="273"/>
                </a:cxn>
                <a:cxn ang="0">
                  <a:pos x="512" y="277"/>
                </a:cxn>
                <a:cxn ang="0">
                  <a:pos x="497" y="269"/>
                </a:cxn>
                <a:cxn ang="0">
                  <a:pos x="0" y="0"/>
                </a:cxn>
                <a:cxn ang="0">
                  <a:pos x="0" y="3"/>
                </a:cxn>
                <a:cxn ang="0">
                  <a:pos x="0" y="84"/>
                </a:cxn>
                <a:cxn ang="0">
                  <a:pos x="519" y="364"/>
                </a:cxn>
                <a:cxn ang="0">
                  <a:pos x="1010" y="247"/>
                </a:cxn>
              </a:cxnLst>
              <a:rect l="0" t="0" r="r" b="b"/>
              <a:pathLst>
                <a:path w="1010" h="364">
                  <a:moveTo>
                    <a:pt x="1010" y="247"/>
                  </a:moveTo>
                  <a:lnTo>
                    <a:pt x="1010" y="158"/>
                  </a:lnTo>
                  <a:lnTo>
                    <a:pt x="529" y="273"/>
                  </a:lnTo>
                  <a:lnTo>
                    <a:pt x="512" y="277"/>
                  </a:lnTo>
                  <a:lnTo>
                    <a:pt x="497" y="269"/>
                  </a:lnTo>
                  <a:lnTo>
                    <a:pt x="0" y="0"/>
                  </a:lnTo>
                  <a:lnTo>
                    <a:pt x="0" y="3"/>
                  </a:lnTo>
                  <a:lnTo>
                    <a:pt x="0" y="84"/>
                  </a:lnTo>
                  <a:lnTo>
                    <a:pt x="519" y="364"/>
                  </a:lnTo>
                  <a:lnTo>
                    <a:pt x="1010" y="2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37">
              <a:extLst>
                <a:ext uri="{FF2B5EF4-FFF2-40B4-BE49-F238E27FC236}">
                  <a16:creationId xmlns:a16="http://schemas.microsoft.com/office/drawing/2014/main" id="{EA378978-1783-A520-0679-6D5F06B63EC6}"/>
                </a:ext>
              </a:extLst>
            </p:cNvPr>
            <p:cNvSpPr>
              <a:spLocks/>
            </p:cNvSpPr>
            <p:nvPr/>
          </p:nvSpPr>
          <p:spPr bwMode="auto">
            <a:xfrm>
              <a:off x="4305300" y="4456113"/>
              <a:ext cx="130175" cy="53975"/>
            </a:xfrm>
            <a:custGeom>
              <a:avLst/>
              <a:gdLst/>
              <a:ahLst/>
              <a:cxnLst>
                <a:cxn ang="0">
                  <a:pos x="0" y="205"/>
                </a:cxn>
                <a:cxn ang="0">
                  <a:pos x="492" y="89"/>
                </a:cxn>
                <a:cxn ang="0">
                  <a:pos x="492" y="32"/>
                </a:cxn>
                <a:cxn ang="0">
                  <a:pos x="492" y="0"/>
                </a:cxn>
                <a:cxn ang="0">
                  <a:pos x="0" y="116"/>
                </a:cxn>
                <a:cxn ang="0">
                  <a:pos x="0" y="205"/>
                </a:cxn>
              </a:cxnLst>
              <a:rect l="0" t="0" r="r" b="b"/>
              <a:pathLst>
                <a:path w="492" h="205">
                  <a:moveTo>
                    <a:pt x="0" y="205"/>
                  </a:moveTo>
                  <a:lnTo>
                    <a:pt x="492" y="89"/>
                  </a:lnTo>
                  <a:lnTo>
                    <a:pt x="492" y="32"/>
                  </a:lnTo>
                  <a:lnTo>
                    <a:pt x="492" y="0"/>
                  </a:lnTo>
                  <a:lnTo>
                    <a:pt x="0" y="116"/>
                  </a:lnTo>
                  <a:lnTo>
                    <a:pt x="0" y="2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38">
              <a:extLst>
                <a:ext uri="{FF2B5EF4-FFF2-40B4-BE49-F238E27FC236}">
                  <a16:creationId xmlns:a16="http://schemas.microsoft.com/office/drawing/2014/main" id="{2D8B9AC0-8502-6359-57DC-35BE497CF795}"/>
                </a:ext>
              </a:extLst>
            </p:cNvPr>
            <p:cNvSpPr>
              <a:spLocks/>
            </p:cNvSpPr>
            <p:nvPr/>
          </p:nvSpPr>
          <p:spPr bwMode="auto">
            <a:xfrm>
              <a:off x="3895725" y="4478338"/>
              <a:ext cx="268288" cy="96838"/>
            </a:xfrm>
            <a:custGeom>
              <a:avLst/>
              <a:gdLst/>
              <a:ahLst/>
              <a:cxnLst>
                <a:cxn ang="0">
                  <a:pos x="1010" y="247"/>
                </a:cxn>
                <a:cxn ang="0">
                  <a:pos x="1010" y="158"/>
                </a:cxn>
                <a:cxn ang="0">
                  <a:pos x="529" y="272"/>
                </a:cxn>
                <a:cxn ang="0">
                  <a:pos x="512" y="277"/>
                </a:cxn>
                <a:cxn ang="0">
                  <a:pos x="497" y="269"/>
                </a:cxn>
                <a:cxn ang="0">
                  <a:pos x="0" y="0"/>
                </a:cxn>
                <a:cxn ang="0">
                  <a:pos x="0" y="4"/>
                </a:cxn>
                <a:cxn ang="0">
                  <a:pos x="0" y="84"/>
                </a:cxn>
                <a:cxn ang="0">
                  <a:pos x="519" y="365"/>
                </a:cxn>
                <a:cxn ang="0">
                  <a:pos x="1010" y="247"/>
                </a:cxn>
              </a:cxnLst>
              <a:rect l="0" t="0" r="r" b="b"/>
              <a:pathLst>
                <a:path w="1010" h="365">
                  <a:moveTo>
                    <a:pt x="1010" y="247"/>
                  </a:moveTo>
                  <a:lnTo>
                    <a:pt x="1010" y="158"/>
                  </a:lnTo>
                  <a:lnTo>
                    <a:pt x="529" y="272"/>
                  </a:lnTo>
                  <a:lnTo>
                    <a:pt x="512" y="277"/>
                  </a:lnTo>
                  <a:lnTo>
                    <a:pt x="497" y="269"/>
                  </a:lnTo>
                  <a:lnTo>
                    <a:pt x="0" y="0"/>
                  </a:lnTo>
                  <a:lnTo>
                    <a:pt x="0" y="4"/>
                  </a:lnTo>
                  <a:lnTo>
                    <a:pt x="0" y="84"/>
                  </a:lnTo>
                  <a:lnTo>
                    <a:pt x="519" y="365"/>
                  </a:lnTo>
                  <a:lnTo>
                    <a:pt x="1010" y="2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39">
              <a:extLst>
                <a:ext uri="{FF2B5EF4-FFF2-40B4-BE49-F238E27FC236}">
                  <a16:creationId xmlns:a16="http://schemas.microsoft.com/office/drawing/2014/main" id="{316630E7-BC76-ABCD-E07C-DBC8C0609365}"/>
                </a:ext>
              </a:extLst>
            </p:cNvPr>
            <p:cNvSpPr>
              <a:spLocks/>
            </p:cNvSpPr>
            <p:nvPr/>
          </p:nvSpPr>
          <p:spPr bwMode="auto">
            <a:xfrm>
              <a:off x="4305300" y="4491038"/>
              <a:ext cx="130175" cy="53975"/>
            </a:xfrm>
            <a:custGeom>
              <a:avLst/>
              <a:gdLst/>
              <a:ahLst/>
              <a:cxnLst>
                <a:cxn ang="0">
                  <a:pos x="0" y="205"/>
                </a:cxn>
                <a:cxn ang="0">
                  <a:pos x="492" y="89"/>
                </a:cxn>
                <a:cxn ang="0">
                  <a:pos x="492" y="32"/>
                </a:cxn>
                <a:cxn ang="0">
                  <a:pos x="492" y="0"/>
                </a:cxn>
                <a:cxn ang="0">
                  <a:pos x="0" y="116"/>
                </a:cxn>
                <a:cxn ang="0">
                  <a:pos x="0" y="205"/>
                </a:cxn>
              </a:cxnLst>
              <a:rect l="0" t="0" r="r" b="b"/>
              <a:pathLst>
                <a:path w="492" h="205">
                  <a:moveTo>
                    <a:pt x="0" y="205"/>
                  </a:moveTo>
                  <a:lnTo>
                    <a:pt x="492" y="89"/>
                  </a:lnTo>
                  <a:lnTo>
                    <a:pt x="492" y="32"/>
                  </a:lnTo>
                  <a:lnTo>
                    <a:pt x="492" y="0"/>
                  </a:lnTo>
                  <a:lnTo>
                    <a:pt x="0" y="116"/>
                  </a:lnTo>
                  <a:lnTo>
                    <a:pt x="0" y="2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6" name="Freeform 140">
              <a:extLst>
                <a:ext uri="{FF2B5EF4-FFF2-40B4-BE49-F238E27FC236}">
                  <a16:creationId xmlns:a16="http://schemas.microsoft.com/office/drawing/2014/main" id="{B3B172E4-966B-7FC0-1DD6-55D497D7B124}"/>
                </a:ext>
              </a:extLst>
            </p:cNvPr>
            <p:cNvSpPr>
              <a:spLocks/>
            </p:cNvSpPr>
            <p:nvPr/>
          </p:nvSpPr>
          <p:spPr bwMode="auto">
            <a:xfrm>
              <a:off x="3895725" y="4513263"/>
              <a:ext cx="268288" cy="96838"/>
            </a:xfrm>
            <a:custGeom>
              <a:avLst/>
              <a:gdLst/>
              <a:ahLst/>
              <a:cxnLst>
                <a:cxn ang="0">
                  <a:pos x="1010" y="247"/>
                </a:cxn>
                <a:cxn ang="0">
                  <a:pos x="1010" y="158"/>
                </a:cxn>
                <a:cxn ang="0">
                  <a:pos x="529" y="272"/>
                </a:cxn>
                <a:cxn ang="0">
                  <a:pos x="512" y="277"/>
                </a:cxn>
                <a:cxn ang="0">
                  <a:pos x="497" y="269"/>
                </a:cxn>
                <a:cxn ang="0">
                  <a:pos x="0" y="0"/>
                </a:cxn>
                <a:cxn ang="0">
                  <a:pos x="0" y="4"/>
                </a:cxn>
                <a:cxn ang="0">
                  <a:pos x="0" y="84"/>
                </a:cxn>
                <a:cxn ang="0">
                  <a:pos x="519" y="365"/>
                </a:cxn>
                <a:cxn ang="0">
                  <a:pos x="1010" y="247"/>
                </a:cxn>
              </a:cxnLst>
              <a:rect l="0" t="0" r="r" b="b"/>
              <a:pathLst>
                <a:path w="1010" h="365">
                  <a:moveTo>
                    <a:pt x="1010" y="247"/>
                  </a:moveTo>
                  <a:lnTo>
                    <a:pt x="1010" y="158"/>
                  </a:lnTo>
                  <a:lnTo>
                    <a:pt x="529" y="272"/>
                  </a:lnTo>
                  <a:lnTo>
                    <a:pt x="512" y="277"/>
                  </a:lnTo>
                  <a:lnTo>
                    <a:pt x="497" y="269"/>
                  </a:lnTo>
                  <a:lnTo>
                    <a:pt x="0" y="0"/>
                  </a:lnTo>
                  <a:lnTo>
                    <a:pt x="0" y="4"/>
                  </a:lnTo>
                  <a:lnTo>
                    <a:pt x="0" y="84"/>
                  </a:lnTo>
                  <a:lnTo>
                    <a:pt x="519" y="365"/>
                  </a:lnTo>
                  <a:lnTo>
                    <a:pt x="1010" y="2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Freeform 141">
              <a:extLst>
                <a:ext uri="{FF2B5EF4-FFF2-40B4-BE49-F238E27FC236}">
                  <a16:creationId xmlns:a16="http://schemas.microsoft.com/office/drawing/2014/main" id="{6B307001-1C4F-4B36-9949-DB4A31F2CFC9}"/>
                </a:ext>
              </a:extLst>
            </p:cNvPr>
            <p:cNvSpPr>
              <a:spLocks/>
            </p:cNvSpPr>
            <p:nvPr/>
          </p:nvSpPr>
          <p:spPr bwMode="auto">
            <a:xfrm>
              <a:off x="4305300" y="4527550"/>
              <a:ext cx="130175" cy="53975"/>
            </a:xfrm>
            <a:custGeom>
              <a:avLst/>
              <a:gdLst/>
              <a:ahLst/>
              <a:cxnLst>
                <a:cxn ang="0">
                  <a:pos x="0" y="205"/>
                </a:cxn>
                <a:cxn ang="0">
                  <a:pos x="492" y="89"/>
                </a:cxn>
                <a:cxn ang="0">
                  <a:pos x="492" y="32"/>
                </a:cxn>
                <a:cxn ang="0">
                  <a:pos x="492" y="0"/>
                </a:cxn>
                <a:cxn ang="0">
                  <a:pos x="0" y="117"/>
                </a:cxn>
                <a:cxn ang="0">
                  <a:pos x="0" y="205"/>
                </a:cxn>
              </a:cxnLst>
              <a:rect l="0" t="0" r="r" b="b"/>
              <a:pathLst>
                <a:path w="492" h="205">
                  <a:moveTo>
                    <a:pt x="0" y="205"/>
                  </a:moveTo>
                  <a:lnTo>
                    <a:pt x="492" y="89"/>
                  </a:lnTo>
                  <a:lnTo>
                    <a:pt x="492" y="32"/>
                  </a:lnTo>
                  <a:lnTo>
                    <a:pt x="492" y="0"/>
                  </a:lnTo>
                  <a:lnTo>
                    <a:pt x="0" y="117"/>
                  </a:lnTo>
                  <a:lnTo>
                    <a:pt x="0" y="2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Freeform 142">
              <a:extLst>
                <a:ext uri="{FF2B5EF4-FFF2-40B4-BE49-F238E27FC236}">
                  <a16:creationId xmlns:a16="http://schemas.microsoft.com/office/drawing/2014/main" id="{CAFB72B6-FD55-F5AC-A6C3-A30AA372AA81}"/>
                </a:ext>
              </a:extLst>
            </p:cNvPr>
            <p:cNvSpPr>
              <a:spLocks/>
            </p:cNvSpPr>
            <p:nvPr/>
          </p:nvSpPr>
          <p:spPr bwMode="auto">
            <a:xfrm>
              <a:off x="3895725" y="4549775"/>
              <a:ext cx="268288" cy="96838"/>
            </a:xfrm>
            <a:custGeom>
              <a:avLst/>
              <a:gdLst/>
              <a:ahLst/>
              <a:cxnLst>
                <a:cxn ang="0">
                  <a:pos x="529" y="273"/>
                </a:cxn>
                <a:cxn ang="0">
                  <a:pos x="512" y="277"/>
                </a:cxn>
                <a:cxn ang="0">
                  <a:pos x="497" y="268"/>
                </a:cxn>
                <a:cxn ang="0">
                  <a:pos x="0" y="0"/>
                </a:cxn>
                <a:cxn ang="0">
                  <a:pos x="0" y="4"/>
                </a:cxn>
                <a:cxn ang="0">
                  <a:pos x="0" y="85"/>
                </a:cxn>
                <a:cxn ang="0">
                  <a:pos x="519" y="364"/>
                </a:cxn>
                <a:cxn ang="0">
                  <a:pos x="1010" y="247"/>
                </a:cxn>
                <a:cxn ang="0">
                  <a:pos x="1010" y="158"/>
                </a:cxn>
                <a:cxn ang="0">
                  <a:pos x="529" y="273"/>
                </a:cxn>
              </a:cxnLst>
              <a:rect l="0" t="0" r="r" b="b"/>
              <a:pathLst>
                <a:path w="1010" h="364">
                  <a:moveTo>
                    <a:pt x="529" y="273"/>
                  </a:moveTo>
                  <a:lnTo>
                    <a:pt x="512" y="277"/>
                  </a:lnTo>
                  <a:lnTo>
                    <a:pt x="497" y="268"/>
                  </a:lnTo>
                  <a:lnTo>
                    <a:pt x="0" y="0"/>
                  </a:lnTo>
                  <a:lnTo>
                    <a:pt x="0" y="4"/>
                  </a:lnTo>
                  <a:lnTo>
                    <a:pt x="0" y="85"/>
                  </a:lnTo>
                  <a:lnTo>
                    <a:pt x="519" y="364"/>
                  </a:lnTo>
                  <a:lnTo>
                    <a:pt x="1010" y="247"/>
                  </a:lnTo>
                  <a:lnTo>
                    <a:pt x="1010" y="158"/>
                  </a:lnTo>
                  <a:lnTo>
                    <a:pt x="529" y="2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9" name="Freeform 143">
              <a:extLst>
                <a:ext uri="{FF2B5EF4-FFF2-40B4-BE49-F238E27FC236}">
                  <a16:creationId xmlns:a16="http://schemas.microsoft.com/office/drawing/2014/main" id="{EB24E204-897A-195A-3EE8-8EC1030DD311}"/>
                </a:ext>
              </a:extLst>
            </p:cNvPr>
            <p:cNvSpPr>
              <a:spLocks/>
            </p:cNvSpPr>
            <p:nvPr/>
          </p:nvSpPr>
          <p:spPr bwMode="auto">
            <a:xfrm>
              <a:off x="4171950" y="4333875"/>
              <a:ext cx="263525" cy="106363"/>
            </a:xfrm>
            <a:custGeom>
              <a:avLst/>
              <a:gdLst/>
              <a:ahLst/>
              <a:cxnLst>
                <a:cxn ang="0">
                  <a:pos x="500" y="382"/>
                </a:cxn>
                <a:cxn ang="0">
                  <a:pos x="500" y="397"/>
                </a:cxn>
                <a:cxn ang="0">
                  <a:pos x="992" y="280"/>
                </a:cxn>
                <a:cxn ang="0">
                  <a:pos x="473" y="0"/>
                </a:cxn>
                <a:cxn ang="0">
                  <a:pos x="0" y="112"/>
                </a:cxn>
                <a:cxn ang="0">
                  <a:pos x="63" y="146"/>
                </a:cxn>
                <a:cxn ang="0">
                  <a:pos x="345" y="79"/>
                </a:cxn>
                <a:cxn ang="0">
                  <a:pos x="345" y="79"/>
                </a:cxn>
                <a:cxn ang="0">
                  <a:pos x="348" y="82"/>
                </a:cxn>
                <a:cxn ang="0">
                  <a:pos x="348" y="82"/>
                </a:cxn>
                <a:cxn ang="0">
                  <a:pos x="358" y="86"/>
                </a:cxn>
                <a:cxn ang="0">
                  <a:pos x="367" y="90"/>
                </a:cxn>
                <a:cxn ang="0">
                  <a:pos x="378" y="93"/>
                </a:cxn>
                <a:cxn ang="0">
                  <a:pos x="390" y="96"/>
                </a:cxn>
                <a:cxn ang="0">
                  <a:pos x="416" y="99"/>
                </a:cxn>
                <a:cxn ang="0">
                  <a:pos x="443" y="100"/>
                </a:cxn>
                <a:cxn ang="0">
                  <a:pos x="443" y="100"/>
                </a:cxn>
                <a:cxn ang="0">
                  <a:pos x="460" y="100"/>
                </a:cxn>
                <a:cxn ang="0">
                  <a:pos x="476" y="98"/>
                </a:cxn>
                <a:cxn ang="0">
                  <a:pos x="491" y="97"/>
                </a:cxn>
                <a:cxn ang="0">
                  <a:pos x="506" y="93"/>
                </a:cxn>
                <a:cxn ang="0">
                  <a:pos x="506" y="93"/>
                </a:cxn>
                <a:cxn ang="0">
                  <a:pos x="508" y="93"/>
                </a:cxn>
                <a:cxn ang="0">
                  <a:pos x="770" y="234"/>
                </a:cxn>
                <a:cxn ang="0">
                  <a:pos x="770" y="234"/>
                </a:cxn>
                <a:cxn ang="0">
                  <a:pos x="768" y="234"/>
                </a:cxn>
                <a:cxn ang="0">
                  <a:pos x="768" y="234"/>
                </a:cxn>
                <a:cxn ang="0">
                  <a:pos x="750" y="240"/>
                </a:cxn>
                <a:cxn ang="0">
                  <a:pos x="736" y="246"/>
                </a:cxn>
                <a:cxn ang="0">
                  <a:pos x="726" y="252"/>
                </a:cxn>
                <a:cxn ang="0">
                  <a:pos x="722" y="256"/>
                </a:cxn>
                <a:cxn ang="0">
                  <a:pos x="719" y="261"/>
                </a:cxn>
                <a:cxn ang="0">
                  <a:pos x="718" y="264"/>
                </a:cxn>
                <a:cxn ang="0">
                  <a:pos x="716" y="267"/>
                </a:cxn>
                <a:cxn ang="0">
                  <a:pos x="718" y="272"/>
                </a:cxn>
                <a:cxn ang="0">
                  <a:pos x="719" y="276"/>
                </a:cxn>
                <a:cxn ang="0">
                  <a:pos x="721" y="280"/>
                </a:cxn>
                <a:cxn ang="0">
                  <a:pos x="725" y="284"/>
                </a:cxn>
                <a:cxn ang="0">
                  <a:pos x="730" y="287"/>
                </a:cxn>
                <a:cxn ang="0">
                  <a:pos x="736" y="291"/>
                </a:cxn>
                <a:cxn ang="0">
                  <a:pos x="736" y="291"/>
                </a:cxn>
                <a:cxn ang="0">
                  <a:pos x="736" y="292"/>
                </a:cxn>
                <a:cxn ang="0">
                  <a:pos x="457" y="357"/>
                </a:cxn>
                <a:cxn ang="0">
                  <a:pos x="500" y="382"/>
                </a:cxn>
              </a:cxnLst>
              <a:rect l="0" t="0" r="r" b="b"/>
              <a:pathLst>
                <a:path w="992" h="397">
                  <a:moveTo>
                    <a:pt x="500" y="382"/>
                  </a:moveTo>
                  <a:lnTo>
                    <a:pt x="500" y="397"/>
                  </a:lnTo>
                  <a:lnTo>
                    <a:pt x="992" y="280"/>
                  </a:lnTo>
                  <a:lnTo>
                    <a:pt x="473" y="0"/>
                  </a:lnTo>
                  <a:lnTo>
                    <a:pt x="0" y="112"/>
                  </a:lnTo>
                  <a:lnTo>
                    <a:pt x="63" y="146"/>
                  </a:lnTo>
                  <a:lnTo>
                    <a:pt x="345" y="79"/>
                  </a:lnTo>
                  <a:lnTo>
                    <a:pt x="345" y="79"/>
                  </a:lnTo>
                  <a:lnTo>
                    <a:pt x="348" y="82"/>
                  </a:lnTo>
                  <a:lnTo>
                    <a:pt x="348" y="82"/>
                  </a:lnTo>
                  <a:lnTo>
                    <a:pt x="358" y="86"/>
                  </a:lnTo>
                  <a:lnTo>
                    <a:pt x="367" y="90"/>
                  </a:lnTo>
                  <a:lnTo>
                    <a:pt x="378" y="93"/>
                  </a:lnTo>
                  <a:lnTo>
                    <a:pt x="390" y="96"/>
                  </a:lnTo>
                  <a:lnTo>
                    <a:pt x="416" y="99"/>
                  </a:lnTo>
                  <a:lnTo>
                    <a:pt x="443" y="100"/>
                  </a:lnTo>
                  <a:lnTo>
                    <a:pt x="443" y="100"/>
                  </a:lnTo>
                  <a:lnTo>
                    <a:pt x="460" y="100"/>
                  </a:lnTo>
                  <a:lnTo>
                    <a:pt x="476" y="98"/>
                  </a:lnTo>
                  <a:lnTo>
                    <a:pt x="491" y="97"/>
                  </a:lnTo>
                  <a:lnTo>
                    <a:pt x="506" y="93"/>
                  </a:lnTo>
                  <a:lnTo>
                    <a:pt x="506" y="93"/>
                  </a:lnTo>
                  <a:lnTo>
                    <a:pt x="508" y="93"/>
                  </a:lnTo>
                  <a:lnTo>
                    <a:pt x="770" y="234"/>
                  </a:lnTo>
                  <a:lnTo>
                    <a:pt x="770" y="234"/>
                  </a:lnTo>
                  <a:lnTo>
                    <a:pt x="768" y="234"/>
                  </a:lnTo>
                  <a:lnTo>
                    <a:pt x="768" y="234"/>
                  </a:lnTo>
                  <a:lnTo>
                    <a:pt x="750" y="240"/>
                  </a:lnTo>
                  <a:lnTo>
                    <a:pt x="736" y="246"/>
                  </a:lnTo>
                  <a:lnTo>
                    <a:pt x="726" y="252"/>
                  </a:lnTo>
                  <a:lnTo>
                    <a:pt x="722" y="256"/>
                  </a:lnTo>
                  <a:lnTo>
                    <a:pt x="719" y="261"/>
                  </a:lnTo>
                  <a:lnTo>
                    <a:pt x="718" y="264"/>
                  </a:lnTo>
                  <a:lnTo>
                    <a:pt x="716" y="267"/>
                  </a:lnTo>
                  <a:lnTo>
                    <a:pt x="718" y="272"/>
                  </a:lnTo>
                  <a:lnTo>
                    <a:pt x="719" y="276"/>
                  </a:lnTo>
                  <a:lnTo>
                    <a:pt x="721" y="280"/>
                  </a:lnTo>
                  <a:lnTo>
                    <a:pt x="725" y="284"/>
                  </a:lnTo>
                  <a:lnTo>
                    <a:pt x="730" y="287"/>
                  </a:lnTo>
                  <a:lnTo>
                    <a:pt x="736" y="291"/>
                  </a:lnTo>
                  <a:lnTo>
                    <a:pt x="736" y="291"/>
                  </a:lnTo>
                  <a:lnTo>
                    <a:pt x="736" y="292"/>
                  </a:lnTo>
                  <a:lnTo>
                    <a:pt x="457" y="357"/>
                  </a:lnTo>
                  <a:lnTo>
                    <a:pt x="500" y="3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Freeform 144">
              <a:extLst>
                <a:ext uri="{FF2B5EF4-FFF2-40B4-BE49-F238E27FC236}">
                  <a16:creationId xmlns:a16="http://schemas.microsoft.com/office/drawing/2014/main" id="{1DE906B3-79D4-4F21-AC49-C7E06AE9052D}"/>
                </a:ext>
              </a:extLst>
            </p:cNvPr>
            <p:cNvSpPr>
              <a:spLocks/>
            </p:cNvSpPr>
            <p:nvPr/>
          </p:nvSpPr>
          <p:spPr bwMode="auto">
            <a:xfrm>
              <a:off x="3895725" y="4400550"/>
              <a:ext cx="263525" cy="103188"/>
            </a:xfrm>
            <a:custGeom>
              <a:avLst/>
              <a:gdLst/>
              <a:ahLst/>
              <a:cxnLst>
                <a:cxn ang="0">
                  <a:pos x="991" y="280"/>
                </a:cxn>
                <a:cxn ang="0">
                  <a:pos x="929" y="246"/>
                </a:cxn>
                <a:cxn ang="0">
                  <a:pos x="652" y="311"/>
                </a:cxn>
                <a:cxn ang="0">
                  <a:pos x="652" y="311"/>
                </a:cxn>
                <a:cxn ang="0">
                  <a:pos x="652" y="311"/>
                </a:cxn>
                <a:cxn ang="0">
                  <a:pos x="652" y="311"/>
                </a:cxn>
                <a:cxn ang="0">
                  <a:pos x="642" y="307"/>
                </a:cxn>
                <a:cxn ang="0">
                  <a:pos x="632" y="303"/>
                </a:cxn>
                <a:cxn ang="0">
                  <a:pos x="622" y="300"/>
                </a:cxn>
                <a:cxn ang="0">
                  <a:pos x="609" y="298"/>
                </a:cxn>
                <a:cxn ang="0">
                  <a:pos x="584" y="294"/>
                </a:cxn>
                <a:cxn ang="0">
                  <a:pos x="556" y="293"/>
                </a:cxn>
                <a:cxn ang="0">
                  <a:pos x="556" y="293"/>
                </a:cxn>
                <a:cxn ang="0">
                  <a:pos x="540" y="293"/>
                </a:cxn>
                <a:cxn ang="0">
                  <a:pos x="524" y="294"/>
                </a:cxn>
                <a:cxn ang="0">
                  <a:pos x="507" y="296"/>
                </a:cxn>
                <a:cxn ang="0">
                  <a:pos x="492" y="300"/>
                </a:cxn>
                <a:cxn ang="0">
                  <a:pos x="492" y="300"/>
                </a:cxn>
                <a:cxn ang="0">
                  <a:pos x="488" y="301"/>
                </a:cxn>
                <a:cxn ang="0">
                  <a:pos x="226" y="160"/>
                </a:cxn>
                <a:cxn ang="0">
                  <a:pos x="226" y="160"/>
                </a:cxn>
                <a:cxn ang="0">
                  <a:pos x="232" y="159"/>
                </a:cxn>
                <a:cxn ang="0">
                  <a:pos x="232" y="159"/>
                </a:cxn>
                <a:cxn ang="0">
                  <a:pos x="250" y="153"/>
                </a:cxn>
                <a:cxn ang="0">
                  <a:pos x="264" y="148"/>
                </a:cxn>
                <a:cxn ang="0">
                  <a:pos x="274" y="141"/>
                </a:cxn>
                <a:cxn ang="0">
                  <a:pos x="278" y="136"/>
                </a:cxn>
                <a:cxn ang="0">
                  <a:pos x="280" y="133"/>
                </a:cxn>
                <a:cxn ang="0">
                  <a:pos x="282" y="129"/>
                </a:cxn>
                <a:cxn ang="0">
                  <a:pos x="282" y="124"/>
                </a:cxn>
                <a:cxn ang="0">
                  <a:pos x="282" y="121"/>
                </a:cxn>
                <a:cxn ang="0">
                  <a:pos x="281" y="116"/>
                </a:cxn>
                <a:cxn ang="0">
                  <a:pos x="278" y="113"/>
                </a:cxn>
                <a:cxn ang="0">
                  <a:pos x="274" y="109"/>
                </a:cxn>
                <a:cxn ang="0">
                  <a:pos x="270" y="106"/>
                </a:cxn>
                <a:cxn ang="0">
                  <a:pos x="264" y="101"/>
                </a:cxn>
                <a:cxn ang="0">
                  <a:pos x="264" y="101"/>
                </a:cxn>
                <a:cxn ang="0">
                  <a:pos x="259" y="100"/>
                </a:cxn>
                <a:cxn ang="0">
                  <a:pos x="535" y="34"/>
                </a:cxn>
                <a:cxn ang="0">
                  <a:pos x="473" y="0"/>
                </a:cxn>
                <a:cxn ang="0">
                  <a:pos x="0" y="112"/>
                </a:cxn>
                <a:cxn ang="0">
                  <a:pos x="519" y="392"/>
                </a:cxn>
                <a:cxn ang="0">
                  <a:pos x="991" y="280"/>
                </a:cxn>
              </a:cxnLst>
              <a:rect l="0" t="0" r="r" b="b"/>
              <a:pathLst>
                <a:path w="991" h="392">
                  <a:moveTo>
                    <a:pt x="991" y="280"/>
                  </a:moveTo>
                  <a:lnTo>
                    <a:pt x="929" y="246"/>
                  </a:lnTo>
                  <a:lnTo>
                    <a:pt x="652" y="311"/>
                  </a:lnTo>
                  <a:lnTo>
                    <a:pt x="652" y="311"/>
                  </a:lnTo>
                  <a:lnTo>
                    <a:pt x="652" y="311"/>
                  </a:lnTo>
                  <a:lnTo>
                    <a:pt x="652" y="311"/>
                  </a:lnTo>
                  <a:lnTo>
                    <a:pt x="642" y="307"/>
                  </a:lnTo>
                  <a:lnTo>
                    <a:pt x="632" y="303"/>
                  </a:lnTo>
                  <a:lnTo>
                    <a:pt x="622" y="300"/>
                  </a:lnTo>
                  <a:lnTo>
                    <a:pt x="609" y="298"/>
                  </a:lnTo>
                  <a:lnTo>
                    <a:pt x="584" y="294"/>
                  </a:lnTo>
                  <a:lnTo>
                    <a:pt x="556" y="293"/>
                  </a:lnTo>
                  <a:lnTo>
                    <a:pt x="556" y="293"/>
                  </a:lnTo>
                  <a:lnTo>
                    <a:pt x="540" y="293"/>
                  </a:lnTo>
                  <a:lnTo>
                    <a:pt x="524" y="294"/>
                  </a:lnTo>
                  <a:lnTo>
                    <a:pt x="507" y="296"/>
                  </a:lnTo>
                  <a:lnTo>
                    <a:pt x="492" y="300"/>
                  </a:lnTo>
                  <a:lnTo>
                    <a:pt x="492" y="300"/>
                  </a:lnTo>
                  <a:lnTo>
                    <a:pt x="488" y="301"/>
                  </a:lnTo>
                  <a:lnTo>
                    <a:pt x="226" y="160"/>
                  </a:lnTo>
                  <a:lnTo>
                    <a:pt x="226" y="160"/>
                  </a:lnTo>
                  <a:lnTo>
                    <a:pt x="232" y="159"/>
                  </a:lnTo>
                  <a:lnTo>
                    <a:pt x="232" y="159"/>
                  </a:lnTo>
                  <a:lnTo>
                    <a:pt x="250" y="153"/>
                  </a:lnTo>
                  <a:lnTo>
                    <a:pt x="264" y="148"/>
                  </a:lnTo>
                  <a:lnTo>
                    <a:pt x="274" y="141"/>
                  </a:lnTo>
                  <a:lnTo>
                    <a:pt x="278" y="136"/>
                  </a:lnTo>
                  <a:lnTo>
                    <a:pt x="280" y="133"/>
                  </a:lnTo>
                  <a:lnTo>
                    <a:pt x="282" y="129"/>
                  </a:lnTo>
                  <a:lnTo>
                    <a:pt x="282" y="124"/>
                  </a:lnTo>
                  <a:lnTo>
                    <a:pt x="282" y="121"/>
                  </a:lnTo>
                  <a:lnTo>
                    <a:pt x="281" y="116"/>
                  </a:lnTo>
                  <a:lnTo>
                    <a:pt x="278" y="113"/>
                  </a:lnTo>
                  <a:lnTo>
                    <a:pt x="274" y="109"/>
                  </a:lnTo>
                  <a:lnTo>
                    <a:pt x="270" y="106"/>
                  </a:lnTo>
                  <a:lnTo>
                    <a:pt x="264" y="101"/>
                  </a:lnTo>
                  <a:lnTo>
                    <a:pt x="264" y="101"/>
                  </a:lnTo>
                  <a:lnTo>
                    <a:pt x="259" y="100"/>
                  </a:lnTo>
                  <a:lnTo>
                    <a:pt x="535" y="34"/>
                  </a:lnTo>
                  <a:lnTo>
                    <a:pt x="473" y="0"/>
                  </a:lnTo>
                  <a:lnTo>
                    <a:pt x="0" y="112"/>
                  </a:lnTo>
                  <a:lnTo>
                    <a:pt x="519" y="392"/>
                  </a:lnTo>
                  <a:lnTo>
                    <a:pt x="991" y="2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 name="Freeform 145">
              <a:extLst>
                <a:ext uri="{FF2B5EF4-FFF2-40B4-BE49-F238E27FC236}">
                  <a16:creationId xmlns:a16="http://schemas.microsoft.com/office/drawing/2014/main" id="{0F68B7C7-5DF5-6642-967C-81B078C59626}"/>
                </a:ext>
              </a:extLst>
            </p:cNvPr>
            <p:cNvSpPr>
              <a:spLocks/>
            </p:cNvSpPr>
            <p:nvPr/>
          </p:nvSpPr>
          <p:spPr bwMode="auto">
            <a:xfrm>
              <a:off x="4044950" y="4370388"/>
              <a:ext cx="246063" cy="239713"/>
            </a:xfrm>
            <a:custGeom>
              <a:avLst/>
              <a:gdLst/>
              <a:ahLst/>
              <a:cxnLst>
                <a:cxn ang="0">
                  <a:pos x="0" y="99"/>
                </a:cxn>
                <a:cxn ang="0">
                  <a:pos x="503" y="370"/>
                </a:cxn>
                <a:cxn ang="0">
                  <a:pos x="503" y="904"/>
                </a:cxn>
                <a:cxn ang="0">
                  <a:pos x="933" y="801"/>
                </a:cxn>
                <a:cxn ang="0">
                  <a:pos x="933" y="275"/>
                </a:cxn>
                <a:cxn ang="0">
                  <a:pos x="421" y="0"/>
                </a:cxn>
                <a:cxn ang="0">
                  <a:pos x="0" y="99"/>
                </a:cxn>
              </a:cxnLst>
              <a:rect l="0" t="0" r="r" b="b"/>
              <a:pathLst>
                <a:path w="933" h="904">
                  <a:moveTo>
                    <a:pt x="0" y="99"/>
                  </a:moveTo>
                  <a:lnTo>
                    <a:pt x="503" y="370"/>
                  </a:lnTo>
                  <a:lnTo>
                    <a:pt x="503" y="904"/>
                  </a:lnTo>
                  <a:lnTo>
                    <a:pt x="933" y="801"/>
                  </a:lnTo>
                  <a:lnTo>
                    <a:pt x="933" y="275"/>
                  </a:lnTo>
                  <a:lnTo>
                    <a:pt x="421" y="0"/>
                  </a:lnTo>
                  <a:lnTo>
                    <a:pt x="0" y="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62" name="Rettangolo 161">
            <a:extLst>
              <a:ext uri="{FF2B5EF4-FFF2-40B4-BE49-F238E27FC236}">
                <a16:creationId xmlns:a16="http://schemas.microsoft.com/office/drawing/2014/main" id="{FD0CCFE9-FADA-459E-0833-BE5BE8A94118}"/>
              </a:ext>
            </a:extLst>
          </p:cNvPr>
          <p:cNvSpPr/>
          <p:nvPr/>
        </p:nvSpPr>
        <p:spPr>
          <a:xfrm>
            <a:off x="5914432" y="3161873"/>
            <a:ext cx="2563637" cy="800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a:solidFill>
                  <a:srgbClr val="00338D"/>
                </a:solidFill>
                <a:cs typeface="Segoe UI" panose="020B0502040204020203" pitchFamily="34" charset="0"/>
              </a:rPr>
              <a:t>943 mln €</a:t>
            </a:r>
          </a:p>
          <a:p>
            <a:pPr algn="ctr"/>
            <a:r>
              <a:rPr lang="it-IT" sz="1200" b="1">
                <a:solidFill>
                  <a:schemeClr val="accent1">
                    <a:lumMod val="50000"/>
                  </a:schemeClr>
                </a:solidFill>
                <a:cs typeface="Segoe UI" panose="020B0502040204020203" pitchFamily="34" charset="0"/>
              </a:rPr>
              <a:t>Controvalore</a:t>
            </a:r>
            <a:r>
              <a:rPr lang="it-IT" sz="1200">
                <a:solidFill>
                  <a:schemeClr val="accent1">
                    <a:lumMod val="50000"/>
                  </a:schemeClr>
                </a:solidFill>
                <a:cs typeface="Segoe UI" panose="020B0502040204020203" pitchFamily="34" charset="0"/>
              </a:rPr>
              <a:t> transazioni annue</a:t>
            </a:r>
          </a:p>
          <a:p>
            <a:pPr algn="ctr"/>
            <a:r>
              <a:rPr lang="it-IT" sz="1200">
                <a:solidFill>
                  <a:schemeClr val="accent1">
                    <a:lumMod val="50000"/>
                  </a:schemeClr>
                </a:solidFill>
                <a:cs typeface="Segoe UI" panose="020B0502040204020203" pitchFamily="34" charset="0"/>
              </a:rPr>
              <a:t>Motorizzazione</a:t>
            </a:r>
          </a:p>
        </p:txBody>
      </p:sp>
    </p:spTree>
    <p:extLst>
      <p:ext uri="{BB962C8B-B14F-4D97-AF65-F5344CB8AC3E}">
        <p14:creationId xmlns:p14="http://schemas.microsoft.com/office/powerpoint/2010/main" val="364689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riangolo isoscele 14">
            <a:extLst>
              <a:ext uri="{FF2B5EF4-FFF2-40B4-BE49-F238E27FC236}">
                <a16:creationId xmlns:a16="http://schemas.microsoft.com/office/drawing/2014/main" id="{4DAFACED-438B-EB83-D7E1-53A27479B010}"/>
              </a:ext>
            </a:extLst>
          </p:cNvPr>
          <p:cNvSpPr/>
          <p:nvPr/>
        </p:nvSpPr>
        <p:spPr>
          <a:xfrm>
            <a:off x="4546695" y="1053950"/>
            <a:ext cx="1103587" cy="1510933"/>
          </a:xfrm>
          <a:prstGeom prst="triangl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riangolo isoscele 13">
            <a:extLst>
              <a:ext uri="{FF2B5EF4-FFF2-40B4-BE49-F238E27FC236}">
                <a16:creationId xmlns:a16="http://schemas.microsoft.com/office/drawing/2014/main" id="{104C481F-7167-EEDB-4949-25AC70C88DEC}"/>
              </a:ext>
            </a:extLst>
          </p:cNvPr>
          <p:cNvSpPr/>
          <p:nvPr/>
        </p:nvSpPr>
        <p:spPr>
          <a:xfrm>
            <a:off x="1307891" y="1642183"/>
            <a:ext cx="1103587" cy="2051702"/>
          </a:xfrm>
          <a:prstGeom prst="triangl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8384431F-8CDE-F22A-891E-064752E4585E}"/>
              </a:ext>
            </a:extLst>
          </p:cNvPr>
          <p:cNvSpPr/>
          <p:nvPr/>
        </p:nvSpPr>
        <p:spPr>
          <a:xfrm rot="5400000">
            <a:off x="1768495" y="3118423"/>
            <a:ext cx="3430195" cy="2879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DF29802-E4F3-8B0B-FA80-2E9560315E67}"/>
              </a:ext>
            </a:extLst>
          </p:cNvPr>
          <p:cNvSpPr/>
          <p:nvPr/>
        </p:nvSpPr>
        <p:spPr>
          <a:xfrm rot="10197084">
            <a:off x="890581" y="1347883"/>
            <a:ext cx="5186023" cy="2516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r>
              <a:rPr lang="it-IT" sz="2800" i="1">
                <a:solidFill>
                  <a:srgbClr val="00338D"/>
                </a:solidFill>
              </a:rPr>
              <a:t>Numeri della Motorizzazione (2/2)</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DA26CBA4-B34D-D84E-10B4-3C0173D3862C}"/>
              </a:ext>
            </a:extLst>
          </p:cNvPr>
          <p:cNvSpPr/>
          <p:nvPr/>
        </p:nvSpPr>
        <p:spPr>
          <a:xfrm>
            <a:off x="157320" y="669154"/>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B4CB4806-EB5C-7FFB-6C0F-CDB7B36D72AA}"/>
              </a:ext>
            </a:extLst>
          </p:cNvPr>
          <p:cNvSpPr/>
          <p:nvPr/>
        </p:nvSpPr>
        <p:spPr>
          <a:xfrm>
            <a:off x="966373" y="5166991"/>
            <a:ext cx="4972550" cy="334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F9D78FF1-BE4B-56B4-A48A-0F28BD27488C}"/>
              </a:ext>
            </a:extLst>
          </p:cNvPr>
          <p:cNvSpPr/>
          <p:nvPr/>
        </p:nvSpPr>
        <p:spPr>
          <a:xfrm>
            <a:off x="2204020" y="4977805"/>
            <a:ext cx="2497257" cy="189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53D1D6D-4574-265E-C3E2-5B656A17E5F4}"/>
              </a:ext>
            </a:extLst>
          </p:cNvPr>
          <p:cNvSpPr/>
          <p:nvPr/>
        </p:nvSpPr>
        <p:spPr>
          <a:xfrm>
            <a:off x="3252368" y="1236611"/>
            <a:ext cx="459726" cy="43514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DF61AEF9-EBE4-50D2-1E62-ECB0AEFD9FC5}"/>
              </a:ext>
            </a:extLst>
          </p:cNvPr>
          <p:cNvSpPr/>
          <p:nvPr/>
        </p:nvSpPr>
        <p:spPr>
          <a:xfrm>
            <a:off x="792884" y="2774858"/>
            <a:ext cx="2133600" cy="2028819"/>
          </a:xfrm>
          <a:prstGeom prst="rect">
            <a:avLst/>
          </a:prstGeom>
          <a:solidFill>
            <a:srgbClr val="84A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i="1" dirty="0">
                <a:solidFill>
                  <a:schemeClr val="bg1"/>
                </a:solidFill>
              </a:rPr>
              <a:t>ENTRATE PER LO STATO PER I SERVIZI EROGATI DA MOTORIZZAZIONE</a:t>
            </a:r>
          </a:p>
          <a:p>
            <a:pPr algn="ctr"/>
            <a:endParaRPr lang="it-IT" sz="1400" b="1" dirty="0">
              <a:solidFill>
                <a:schemeClr val="bg1"/>
              </a:solidFill>
            </a:endParaRPr>
          </a:p>
          <a:p>
            <a:pPr algn="ctr"/>
            <a:r>
              <a:rPr lang="it-IT" sz="2400" b="1" dirty="0">
                <a:solidFill>
                  <a:schemeClr val="bg1"/>
                </a:solidFill>
              </a:rPr>
              <a:t>943</a:t>
            </a:r>
            <a:r>
              <a:rPr lang="it-IT" dirty="0">
                <a:solidFill>
                  <a:schemeClr val="bg1"/>
                </a:solidFill>
              </a:rPr>
              <a:t> Mln €</a:t>
            </a:r>
          </a:p>
        </p:txBody>
      </p:sp>
      <p:sp>
        <p:nvSpPr>
          <p:cNvPr id="29" name="Rectangle 28">
            <a:extLst>
              <a:ext uri="{FF2B5EF4-FFF2-40B4-BE49-F238E27FC236}">
                <a16:creationId xmlns:a16="http://schemas.microsoft.com/office/drawing/2014/main" id="{5177D68F-9413-0D64-9241-A4B4B5DF7918}"/>
              </a:ext>
            </a:extLst>
          </p:cNvPr>
          <p:cNvSpPr/>
          <p:nvPr/>
        </p:nvSpPr>
        <p:spPr>
          <a:xfrm>
            <a:off x="331663" y="5675586"/>
            <a:ext cx="11588991" cy="7363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just"/>
            <a:r>
              <a:rPr lang="it-IT" sz="1400">
                <a:solidFill>
                  <a:schemeClr val="tx1"/>
                </a:solidFill>
              </a:rPr>
              <a:t>I servizi di Motorizzazione sono caratterizzati da una </a:t>
            </a:r>
            <a:r>
              <a:rPr lang="it-IT" sz="1400" b="1">
                <a:solidFill>
                  <a:schemeClr val="tx1"/>
                </a:solidFill>
              </a:rPr>
              <a:t>domanda rigida </a:t>
            </a:r>
            <a:r>
              <a:rPr lang="it-IT" sz="1400">
                <a:solidFill>
                  <a:schemeClr val="tx1"/>
                </a:solidFill>
              </a:rPr>
              <a:t>e da </a:t>
            </a:r>
            <a:r>
              <a:rPr lang="it-IT" sz="1400" b="1">
                <a:solidFill>
                  <a:schemeClr val="tx1"/>
                </a:solidFill>
              </a:rPr>
              <a:t>tariffe </a:t>
            </a:r>
            <a:r>
              <a:rPr lang="it-IT" sz="1400">
                <a:solidFill>
                  <a:schemeClr val="tx1"/>
                </a:solidFill>
              </a:rPr>
              <a:t>sostanzialmente </a:t>
            </a:r>
            <a:r>
              <a:rPr lang="it-IT" sz="1400" b="1">
                <a:solidFill>
                  <a:schemeClr val="tx1"/>
                </a:solidFill>
              </a:rPr>
              <a:t>stabili </a:t>
            </a:r>
            <a:r>
              <a:rPr lang="it-IT" sz="1400">
                <a:solidFill>
                  <a:schemeClr val="tx1"/>
                </a:solidFill>
              </a:rPr>
              <a:t>nel tempo. L'</a:t>
            </a:r>
            <a:r>
              <a:rPr lang="it-IT" sz="1400" b="1">
                <a:solidFill>
                  <a:schemeClr val="tx1"/>
                </a:solidFill>
              </a:rPr>
              <a:t>avanzo </a:t>
            </a:r>
            <a:r>
              <a:rPr lang="it-IT" sz="1400">
                <a:solidFill>
                  <a:schemeClr val="tx1"/>
                </a:solidFill>
              </a:rPr>
              <a:t>registrato nel </a:t>
            </a:r>
            <a:r>
              <a:rPr lang="it-IT" sz="1400" b="1">
                <a:solidFill>
                  <a:schemeClr val="tx1"/>
                </a:solidFill>
              </a:rPr>
              <a:t>2022 </a:t>
            </a:r>
            <a:r>
              <a:rPr lang="it-IT" sz="1400">
                <a:solidFill>
                  <a:schemeClr val="tx1"/>
                </a:solidFill>
              </a:rPr>
              <a:t>è da considerarsi pertanto un </a:t>
            </a:r>
            <a:r>
              <a:rPr lang="it-IT" sz="1400" b="1">
                <a:solidFill>
                  <a:schemeClr val="tx1"/>
                </a:solidFill>
              </a:rPr>
              <a:t>risultato strutturale </a:t>
            </a:r>
            <a:r>
              <a:rPr lang="it-IT" sz="1400">
                <a:solidFill>
                  <a:schemeClr val="tx1"/>
                </a:solidFill>
              </a:rPr>
              <a:t>e non di natura straordinaria.</a:t>
            </a:r>
          </a:p>
        </p:txBody>
      </p:sp>
      <p:pic>
        <p:nvPicPr>
          <p:cNvPr id="57" name="Elemento grafico 56" descr="Monete con riempimento a tinta unita">
            <a:extLst>
              <a:ext uri="{FF2B5EF4-FFF2-40B4-BE49-F238E27FC236}">
                <a16:creationId xmlns:a16="http://schemas.microsoft.com/office/drawing/2014/main" id="{5D7C714B-B12D-10C0-0EA7-8E271E6B62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76387" y="2736811"/>
            <a:ext cx="397591" cy="397591"/>
          </a:xfrm>
          <a:prstGeom prst="rect">
            <a:avLst/>
          </a:prstGeom>
        </p:spPr>
      </p:pic>
      <p:pic>
        <p:nvPicPr>
          <p:cNvPr id="58" name="Elemento grafico 57" descr="Utenti con riempimento a tinta unita">
            <a:extLst>
              <a:ext uri="{FF2B5EF4-FFF2-40B4-BE49-F238E27FC236}">
                <a16:creationId xmlns:a16="http://schemas.microsoft.com/office/drawing/2014/main" id="{198810C9-6230-C00E-C923-6E9C9CC8FE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3626" y="2646635"/>
            <a:ext cx="489734" cy="489734"/>
          </a:xfrm>
          <a:prstGeom prst="rect">
            <a:avLst/>
          </a:prstGeom>
        </p:spPr>
      </p:pic>
      <p:pic>
        <p:nvPicPr>
          <p:cNvPr id="63" name="Elemento grafico 62" descr="Domanda e offerta contorno">
            <a:extLst>
              <a:ext uri="{FF2B5EF4-FFF2-40B4-BE49-F238E27FC236}">
                <a16:creationId xmlns:a16="http://schemas.microsoft.com/office/drawing/2014/main" id="{9F914877-E5A4-6923-A15D-69C9AC6B2E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3534" y="5761536"/>
            <a:ext cx="564463" cy="564463"/>
          </a:xfrm>
          <a:prstGeom prst="rect">
            <a:avLst/>
          </a:prstGeom>
        </p:spPr>
      </p:pic>
      <p:sp>
        <p:nvSpPr>
          <p:cNvPr id="18" name="CasellaDiTesto 17">
            <a:extLst>
              <a:ext uri="{FF2B5EF4-FFF2-40B4-BE49-F238E27FC236}">
                <a16:creationId xmlns:a16="http://schemas.microsoft.com/office/drawing/2014/main" id="{F1778849-F74A-33A0-E4D3-AD1712C7164A}"/>
              </a:ext>
            </a:extLst>
          </p:cNvPr>
          <p:cNvSpPr txBox="1"/>
          <p:nvPr/>
        </p:nvSpPr>
        <p:spPr>
          <a:xfrm>
            <a:off x="6953748" y="1904409"/>
            <a:ext cx="1789489" cy="861774"/>
          </a:xfrm>
          <a:prstGeom prst="rect">
            <a:avLst/>
          </a:prstGeom>
          <a:noFill/>
        </p:spPr>
        <p:txBody>
          <a:bodyPr wrap="square" rtlCol="0">
            <a:spAutoFit/>
          </a:bodyPr>
          <a:lstStyle/>
          <a:p>
            <a:pPr algn="ctr"/>
            <a:fld id="{D3CC6697-7CA7-411F-834B-A0326E43C3FD}" type="CATEGORYNAME">
              <a:rPr lang="it-IT" sz="1400" b="0" smtClean="0"/>
              <a:pPr algn="ctr"/>
              <a:t>Costi del personale</a:t>
            </a:fld>
            <a:endParaRPr lang="it-IT" sz="1400" b="0"/>
          </a:p>
          <a:p>
            <a:pPr algn="ctr"/>
            <a:r>
              <a:rPr lang="it-IT" sz="1400" baseline="0"/>
              <a:t>130</a:t>
            </a:r>
            <a:r>
              <a:rPr lang="it-IT" sz="1400"/>
              <a:t>Mln €</a:t>
            </a:r>
            <a:r>
              <a:rPr lang="it-IT" baseline="0"/>
              <a:t>
</a:t>
            </a:r>
            <a:fld id="{8692BD9C-A63A-49CD-8CDE-06BA8D131A03}" type="PERCENTAGE">
              <a:rPr lang="it-IT" b="1" baseline="0" smtClean="0"/>
              <a:pPr algn="ctr"/>
              <a:t>38%</a:t>
            </a:fld>
            <a:endParaRPr lang="it-IT" baseline="0"/>
          </a:p>
        </p:txBody>
      </p:sp>
      <p:sp>
        <p:nvSpPr>
          <p:cNvPr id="19" name="CasellaDiTesto 18">
            <a:extLst>
              <a:ext uri="{FF2B5EF4-FFF2-40B4-BE49-F238E27FC236}">
                <a16:creationId xmlns:a16="http://schemas.microsoft.com/office/drawing/2014/main" id="{33E8B85C-9AFF-4BC5-2E3B-DBF9346FC852}"/>
              </a:ext>
            </a:extLst>
          </p:cNvPr>
          <p:cNvSpPr txBox="1"/>
          <p:nvPr/>
        </p:nvSpPr>
        <p:spPr>
          <a:xfrm>
            <a:off x="9697069" y="1904409"/>
            <a:ext cx="1545021" cy="861774"/>
          </a:xfrm>
          <a:prstGeom prst="rect">
            <a:avLst/>
          </a:prstGeom>
          <a:noFill/>
        </p:spPr>
        <p:txBody>
          <a:bodyPr wrap="square" rtlCol="0">
            <a:spAutoFit/>
          </a:bodyPr>
          <a:lstStyle/>
          <a:p>
            <a:pPr algn="ctr"/>
            <a:r>
              <a:rPr lang="it-IT" sz="1400" b="0"/>
              <a:t>Altri costi</a:t>
            </a:r>
          </a:p>
          <a:p>
            <a:pPr algn="ctr"/>
            <a:r>
              <a:rPr lang="it-IT" sz="1400"/>
              <a:t>210 Mln €</a:t>
            </a:r>
            <a:r>
              <a:rPr lang="it-IT" baseline="0"/>
              <a:t>
</a:t>
            </a:r>
            <a:r>
              <a:rPr lang="it-IT" b="1" baseline="0"/>
              <a:t>62%</a:t>
            </a:r>
            <a:endParaRPr lang="it-IT" baseline="0"/>
          </a:p>
        </p:txBody>
      </p:sp>
      <p:sp>
        <p:nvSpPr>
          <p:cNvPr id="20" name="CasellaDiTesto 19">
            <a:extLst>
              <a:ext uri="{FF2B5EF4-FFF2-40B4-BE49-F238E27FC236}">
                <a16:creationId xmlns:a16="http://schemas.microsoft.com/office/drawing/2014/main" id="{473A2C42-9A4A-4BE9-2E5A-58F8BA319B98}"/>
              </a:ext>
            </a:extLst>
          </p:cNvPr>
          <p:cNvSpPr txBox="1"/>
          <p:nvPr/>
        </p:nvSpPr>
        <p:spPr>
          <a:xfrm>
            <a:off x="6977891" y="1449491"/>
            <a:ext cx="2926150" cy="307777"/>
          </a:xfrm>
          <a:prstGeom prst="rect">
            <a:avLst/>
          </a:prstGeom>
          <a:noFill/>
          <a:ln>
            <a:noFill/>
          </a:ln>
        </p:spPr>
        <p:txBody>
          <a:bodyPr wrap="square" rtlCol="0">
            <a:spAutoFit/>
          </a:bodyPr>
          <a:lstStyle/>
          <a:p>
            <a:r>
              <a:rPr lang="it-IT" sz="1400" i="1" u="sng"/>
              <a:t>Dettaglio struttura dei costi</a:t>
            </a:r>
          </a:p>
        </p:txBody>
      </p:sp>
      <p:sp>
        <p:nvSpPr>
          <p:cNvPr id="46" name="CasellaDiTesto 45">
            <a:extLst>
              <a:ext uri="{FF2B5EF4-FFF2-40B4-BE49-F238E27FC236}">
                <a16:creationId xmlns:a16="http://schemas.microsoft.com/office/drawing/2014/main" id="{D7F89343-AF10-663E-CDC9-93769662BEE6}"/>
              </a:ext>
            </a:extLst>
          </p:cNvPr>
          <p:cNvSpPr txBox="1"/>
          <p:nvPr/>
        </p:nvSpPr>
        <p:spPr>
          <a:xfrm>
            <a:off x="8231179" y="4707314"/>
            <a:ext cx="3035129" cy="307777"/>
          </a:xfrm>
          <a:prstGeom prst="rect">
            <a:avLst/>
          </a:prstGeom>
          <a:noFill/>
        </p:spPr>
        <p:txBody>
          <a:bodyPr wrap="square" rtlCol="0">
            <a:spAutoFit/>
          </a:bodyPr>
          <a:lstStyle/>
          <a:p>
            <a:pPr algn="r"/>
            <a:r>
              <a:rPr lang="it-IT" sz="1400" i="1"/>
              <a:t>Le entrate sono circa 3 volte i costi</a:t>
            </a:r>
          </a:p>
        </p:txBody>
      </p:sp>
      <p:cxnSp>
        <p:nvCxnSpPr>
          <p:cNvPr id="13" name="Connettore diritto 12">
            <a:extLst>
              <a:ext uri="{FF2B5EF4-FFF2-40B4-BE49-F238E27FC236}">
                <a16:creationId xmlns:a16="http://schemas.microsoft.com/office/drawing/2014/main" id="{70C7A717-CEC7-16BC-D404-6AED3E1A060B}"/>
              </a:ext>
            </a:extLst>
          </p:cNvPr>
          <p:cNvCxnSpPr>
            <a:cxnSpLocks/>
          </p:cNvCxnSpPr>
          <p:nvPr/>
        </p:nvCxnSpPr>
        <p:spPr>
          <a:xfrm flipV="1">
            <a:off x="8450667" y="2445179"/>
            <a:ext cx="295539" cy="173863"/>
          </a:xfrm>
          <a:prstGeom prst="line">
            <a:avLst/>
          </a:prstGeom>
          <a:ln>
            <a:solidFill>
              <a:srgbClr val="2F5597"/>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F0CC2608-2923-5C41-2E49-362932903ECC}"/>
              </a:ext>
            </a:extLst>
          </p:cNvPr>
          <p:cNvCxnSpPr>
            <a:cxnSpLocks/>
          </p:cNvCxnSpPr>
          <p:nvPr/>
        </p:nvCxnSpPr>
        <p:spPr>
          <a:xfrm flipV="1">
            <a:off x="9641174" y="2527625"/>
            <a:ext cx="364675" cy="91417"/>
          </a:xfrm>
          <a:prstGeom prst="line">
            <a:avLst/>
          </a:prstGeom>
          <a:ln>
            <a:solidFill>
              <a:srgbClr val="8FA2D4"/>
            </a:solidFill>
          </a:ln>
        </p:spPr>
        <p:style>
          <a:lnRef idx="1">
            <a:schemeClr val="accent1"/>
          </a:lnRef>
          <a:fillRef idx="0">
            <a:schemeClr val="accent1"/>
          </a:fillRef>
          <a:effectRef idx="0">
            <a:schemeClr val="accent1"/>
          </a:effectRef>
          <a:fontRef idx="minor">
            <a:schemeClr val="tx1"/>
          </a:fontRef>
        </p:style>
      </p:cxnSp>
      <p:sp>
        <p:nvSpPr>
          <p:cNvPr id="54" name="Rettangolo 53">
            <a:extLst>
              <a:ext uri="{FF2B5EF4-FFF2-40B4-BE49-F238E27FC236}">
                <a16:creationId xmlns:a16="http://schemas.microsoft.com/office/drawing/2014/main" id="{324F4151-7BEC-432D-5462-26E3806B118F}"/>
              </a:ext>
            </a:extLst>
          </p:cNvPr>
          <p:cNvSpPr/>
          <p:nvPr/>
        </p:nvSpPr>
        <p:spPr>
          <a:xfrm>
            <a:off x="7508539" y="4295636"/>
            <a:ext cx="3497576" cy="411678"/>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a:solidFill>
                  <a:schemeClr val="tx1"/>
                </a:solidFill>
              </a:rPr>
              <a:t>+ 603</a:t>
            </a:r>
            <a:r>
              <a:rPr lang="it-IT" sz="1600">
                <a:solidFill>
                  <a:schemeClr val="tx1"/>
                </a:solidFill>
              </a:rPr>
              <a:t> </a:t>
            </a:r>
            <a:r>
              <a:rPr lang="it-IT">
                <a:solidFill>
                  <a:schemeClr val="tx1"/>
                </a:solidFill>
              </a:rPr>
              <a:t>Mln € </a:t>
            </a:r>
            <a:r>
              <a:rPr lang="it-IT" sz="1600">
                <a:solidFill>
                  <a:schemeClr val="tx1"/>
                </a:solidFill>
              </a:rPr>
              <a:t>di Avanzo</a:t>
            </a:r>
          </a:p>
        </p:txBody>
      </p:sp>
      <p:grpSp>
        <p:nvGrpSpPr>
          <p:cNvPr id="30" name="Gruppo 29">
            <a:extLst>
              <a:ext uri="{FF2B5EF4-FFF2-40B4-BE49-F238E27FC236}">
                <a16:creationId xmlns:a16="http://schemas.microsoft.com/office/drawing/2014/main" id="{01EB9E7D-98E6-0800-A71E-BB5A3AB92BB8}"/>
              </a:ext>
            </a:extLst>
          </p:cNvPr>
          <p:cNvGrpSpPr/>
          <p:nvPr/>
        </p:nvGrpSpPr>
        <p:grpSpPr>
          <a:xfrm>
            <a:off x="7700135" y="4356086"/>
            <a:ext cx="328770" cy="290786"/>
            <a:chOff x="11325987" y="3931889"/>
            <a:chExt cx="481352" cy="468313"/>
          </a:xfrm>
          <a:solidFill>
            <a:schemeClr val="tx1"/>
          </a:solidFill>
        </p:grpSpPr>
        <p:grpSp>
          <p:nvGrpSpPr>
            <p:cNvPr id="9" name="Group 27">
              <a:extLst>
                <a:ext uri="{FF2B5EF4-FFF2-40B4-BE49-F238E27FC236}">
                  <a16:creationId xmlns:a16="http://schemas.microsoft.com/office/drawing/2014/main" id="{4DB67893-2AC0-B752-0A94-0E53908A4674}"/>
                </a:ext>
              </a:extLst>
            </p:cNvPr>
            <p:cNvGrpSpPr>
              <a:grpSpLocks noChangeAspect="1"/>
            </p:cNvGrpSpPr>
            <p:nvPr/>
          </p:nvGrpSpPr>
          <p:grpSpPr bwMode="auto">
            <a:xfrm>
              <a:off x="11325987" y="3931889"/>
              <a:ext cx="481352" cy="468313"/>
              <a:chOff x="2575" y="607"/>
              <a:chExt cx="443" cy="431"/>
            </a:xfrm>
            <a:grpFill/>
          </p:grpSpPr>
          <p:sp>
            <p:nvSpPr>
              <p:cNvPr id="23" name="Freeform 30">
                <a:extLst>
                  <a:ext uri="{FF2B5EF4-FFF2-40B4-BE49-F238E27FC236}">
                    <a16:creationId xmlns:a16="http://schemas.microsoft.com/office/drawing/2014/main" id="{F4FF797E-A6CB-D135-AB36-D1C1A509D210}"/>
                  </a:ext>
                </a:extLst>
              </p:cNvPr>
              <p:cNvSpPr>
                <a:spLocks/>
              </p:cNvSpPr>
              <p:nvPr/>
            </p:nvSpPr>
            <p:spPr bwMode="auto">
              <a:xfrm>
                <a:off x="2603" y="823"/>
                <a:ext cx="415" cy="215"/>
              </a:xfrm>
              <a:custGeom>
                <a:avLst/>
                <a:gdLst>
                  <a:gd name="T0" fmla="*/ 6 w 271"/>
                  <a:gd name="T1" fmla="*/ 144 h 144"/>
                  <a:gd name="T2" fmla="*/ 2 w 271"/>
                  <a:gd name="T3" fmla="*/ 142 h 144"/>
                  <a:gd name="T4" fmla="*/ 2 w 271"/>
                  <a:gd name="T5" fmla="*/ 133 h 144"/>
                  <a:gd name="T6" fmla="*/ 110 w 271"/>
                  <a:gd name="T7" fmla="*/ 37 h 144"/>
                  <a:gd name="T8" fmla="*/ 118 w 271"/>
                  <a:gd name="T9" fmla="*/ 37 h 144"/>
                  <a:gd name="T10" fmla="*/ 174 w 271"/>
                  <a:gd name="T11" fmla="*/ 82 h 144"/>
                  <a:gd name="T12" fmla="*/ 260 w 271"/>
                  <a:gd name="T13" fmla="*/ 2 h 144"/>
                  <a:gd name="T14" fmla="*/ 269 w 271"/>
                  <a:gd name="T15" fmla="*/ 2 h 144"/>
                  <a:gd name="T16" fmla="*/ 268 w 271"/>
                  <a:gd name="T17" fmla="*/ 11 h 144"/>
                  <a:gd name="T18" fmla="*/ 178 w 271"/>
                  <a:gd name="T19" fmla="*/ 94 h 144"/>
                  <a:gd name="T20" fmla="*/ 170 w 271"/>
                  <a:gd name="T21" fmla="*/ 95 h 144"/>
                  <a:gd name="T22" fmla="*/ 114 w 271"/>
                  <a:gd name="T23" fmla="*/ 50 h 144"/>
                  <a:gd name="T24" fmla="*/ 10 w 271"/>
                  <a:gd name="T25" fmla="*/ 142 h 144"/>
                  <a:gd name="T26" fmla="*/ 6 w 271"/>
                  <a:gd name="T2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 h="144">
                    <a:moveTo>
                      <a:pt x="6" y="144"/>
                    </a:moveTo>
                    <a:cubicBezTo>
                      <a:pt x="5" y="144"/>
                      <a:pt x="3" y="143"/>
                      <a:pt x="2" y="142"/>
                    </a:cubicBezTo>
                    <a:cubicBezTo>
                      <a:pt x="0" y="139"/>
                      <a:pt x="0" y="136"/>
                      <a:pt x="2" y="133"/>
                    </a:cubicBezTo>
                    <a:cubicBezTo>
                      <a:pt x="110" y="37"/>
                      <a:pt x="110" y="37"/>
                      <a:pt x="110" y="37"/>
                    </a:cubicBezTo>
                    <a:cubicBezTo>
                      <a:pt x="112" y="35"/>
                      <a:pt x="116" y="35"/>
                      <a:pt x="118" y="37"/>
                    </a:cubicBezTo>
                    <a:cubicBezTo>
                      <a:pt x="174" y="82"/>
                      <a:pt x="174" y="82"/>
                      <a:pt x="174" y="82"/>
                    </a:cubicBezTo>
                    <a:cubicBezTo>
                      <a:pt x="260" y="2"/>
                      <a:pt x="260" y="2"/>
                      <a:pt x="260" y="2"/>
                    </a:cubicBezTo>
                    <a:cubicBezTo>
                      <a:pt x="263" y="0"/>
                      <a:pt x="266" y="0"/>
                      <a:pt x="269" y="2"/>
                    </a:cubicBezTo>
                    <a:cubicBezTo>
                      <a:pt x="271" y="5"/>
                      <a:pt x="271" y="8"/>
                      <a:pt x="268" y="11"/>
                    </a:cubicBezTo>
                    <a:cubicBezTo>
                      <a:pt x="178" y="94"/>
                      <a:pt x="178" y="94"/>
                      <a:pt x="178" y="94"/>
                    </a:cubicBezTo>
                    <a:cubicBezTo>
                      <a:pt x="176" y="96"/>
                      <a:pt x="173" y="96"/>
                      <a:pt x="170" y="95"/>
                    </a:cubicBezTo>
                    <a:cubicBezTo>
                      <a:pt x="114" y="50"/>
                      <a:pt x="114" y="50"/>
                      <a:pt x="114" y="50"/>
                    </a:cubicBezTo>
                    <a:cubicBezTo>
                      <a:pt x="10" y="142"/>
                      <a:pt x="10" y="142"/>
                      <a:pt x="10" y="142"/>
                    </a:cubicBezTo>
                    <a:cubicBezTo>
                      <a:pt x="9" y="143"/>
                      <a:pt x="8" y="144"/>
                      <a:pt x="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1">
                <a:extLst>
                  <a:ext uri="{FF2B5EF4-FFF2-40B4-BE49-F238E27FC236}">
                    <a16:creationId xmlns:a16="http://schemas.microsoft.com/office/drawing/2014/main" id="{0F17209E-121D-D259-A1FD-CDCA9F93E2F7}"/>
                  </a:ext>
                </a:extLst>
              </p:cNvPr>
              <p:cNvSpPr>
                <a:spLocks/>
              </p:cNvSpPr>
              <p:nvPr/>
            </p:nvSpPr>
            <p:spPr bwMode="auto">
              <a:xfrm>
                <a:off x="2926" y="823"/>
                <a:ext cx="91" cy="90"/>
              </a:xfrm>
              <a:custGeom>
                <a:avLst/>
                <a:gdLst>
                  <a:gd name="T0" fmla="*/ 53 w 59"/>
                  <a:gd name="T1" fmla="*/ 60 h 60"/>
                  <a:gd name="T2" fmla="*/ 47 w 59"/>
                  <a:gd name="T3" fmla="*/ 54 h 60"/>
                  <a:gd name="T4" fmla="*/ 47 w 59"/>
                  <a:gd name="T5" fmla="*/ 12 h 60"/>
                  <a:gd name="T6" fmla="*/ 6 w 59"/>
                  <a:gd name="T7" fmla="*/ 12 h 60"/>
                  <a:gd name="T8" fmla="*/ 0 w 59"/>
                  <a:gd name="T9" fmla="*/ 6 h 60"/>
                  <a:gd name="T10" fmla="*/ 6 w 59"/>
                  <a:gd name="T11" fmla="*/ 0 h 60"/>
                  <a:gd name="T12" fmla="*/ 53 w 59"/>
                  <a:gd name="T13" fmla="*/ 0 h 60"/>
                  <a:gd name="T14" fmla="*/ 59 w 59"/>
                  <a:gd name="T15" fmla="*/ 6 h 60"/>
                  <a:gd name="T16" fmla="*/ 59 w 59"/>
                  <a:gd name="T17" fmla="*/ 54 h 60"/>
                  <a:gd name="T18" fmla="*/ 53 w 59"/>
                  <a:gd name="T1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0">
                    <a:moveTo>
                      <a:pt x="53" y="60"/>
                    </a:moveTo>
                    <a:cubicBezTo>
                      <a:pt x="50" y="60"/>
                      <a:pt x="47" y="57"/>
                      <a:pt x="47" y="54"/>
                    </a:cubicBezTo>
                    <a:cubicBezTo>
                      <a:pt x="47" y="12"/>
                      <a:pt x="47" y="12"/>
                      <a:pt x="47" y="12"/>
                    </a:cubicBezTo>
                    <a:cubicBezTo>
                      <a:pt x="6" y="12"/>
                      <a:pt x="6" y="12"/>
                      <a:pt x="6" y="12"/>
                    </a:cubicBezTo>
                    <a:cubicBezTo>
                      <a:pt x="3" y="12"/>
                      <a:pt x="0" y="10"/>
                      <a:pt x="0" y="6"/>
                    </a:cubicBezTo>
                    <a:cubicBezTo>
                      <a:pt x="0" y="3"/>
                      <a:pt x="3" y="0"/>
                      <a:pt x="6" y="0"/>
                    </a:cubicBezTo>
                    <a:cubicBezTo>
                      <a:pt x="53" y="0"/>
                      <a:pt x="53" y="0"/>
                      <a:pt x="53" y="0"/>
                    </a:cubicBezTo>
                    <a:cubicBezTo>
                      <a:pt x="57" y="0"/>
                      <a:pt x="59" y="3"/>
                      <a:pt x="59" y="6"/>
                    </a:cubicBezTo>
                    <a:cubicBezTo>
                      <a:pt x="59" y="54"/>
                      <a:pt x="59" y="54"/>
                      <a:pt x="59" y="54"/>
                    </a:cubicBezTo>
                    <a:cubicBezTo>
                      <a:pt x="59" y="57"/>
                      <a:pt x="57" y="60"/>
                      <a:pt x="5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2">
                <a:extLst>
                  <a:ext uri="{FF2B5EF4-FFF2-40B4-BE49-F238E27FC236}">
                    <a16:creationId xmlns:a16="http://schemas.microsoft.com/office/drawing/2014/main" id="{F551A5E2-4675-2E0E-AFDE-D1BB8831FA2D}"/>
                  </a:ext>
                </a:extLst>
              </p:cNvPr>
              <p:cNvSpPr>
                <a:spLocks/>
              </p:cNvSpPr>
              <p:nvPr/>
            </p:nvSpPr>
            <p:spPr bwMode="auto">
              <a:xfrm>
                <a:off x="2575" y="607"/>
                <a:ext cx="331" cy="306"/>
              </a:xfrm>
              <a:custGeom>
                <a:avLst/>
                <a:gdLst>
                  <a:gd name="T0" fmla="*/ 60 w 216"/>
                  <a:gd name="T1" fmla="*/ 204 h 204"/>
                  <a:gd name="T2" fmla="*/ 58 w 216"/>
                  <a:gd name="T3" fmla="*/ 203 h 204"/>
                  <a:gd name="T4" fmla="*/ 0 w 216"/>
                  <a:gd name="T5" fmla="*/ 108 h 204"/>
                  <a:gd name="T6" fmla="*/ 108 w 216"/>
                  <a:gd name="T7" fmla="*/ 0 h 204"/>
                  <a:gd name="T8" fmla="*/ 216 w 216"/>
                  <a:gd name="T9" fmla="*/ 108 h 204"/>
                  <a:gd name="T10" fmla="*/ 196 w 216"/>
                  <a:gd name="T11" fmla="*/ 170 h 204"/>
                  <a:gd name="T12" fmla="*/ 188 w 216"/>
                  <a:gd name="T13" fmla="*/ 172 h 204"/>
                  <a:gd name="T14" fmla="*/ 187 w 216"/>
                  <a:gd name="T15" fmla="*/ 163 h 204"/>
                  <a:gd name="T16" fmla="*/ 204 w 216"/>
                  <a:gd name="T17" fmla="*/ 108 h 204"/>
                  <a:gd name="T18" fmla="*/ 108 w 216"/>
                  <a:gd name="T19" fmla="*/ 12 h 204"/>
                  <a:gd name="T20" fmla="*/ 12 w 216"/>
                  <a:gd name="T21" fmla="*/ 108 h 204"/>
                  <a:gd name="T22" fmla="*/ 63 w 216"/>
                  <a:gd name="T23" fmla="*/ 193 h 204"/>
                  <a:gd name="T24" fmla="*/ 66 w 216"/>
                  <a:gd name="T25" fmla="*/ 201 h 204"/>
                  <a:gd name="T26" fmla="*/ 60 w 216"/>
                  <a:gd name="T27"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204">
                    <a:moveTo>
                      <a:pt x="60" y="204"/>
                    </a:moveTo>
                    <a:cubicBezTo>
                      <a:pt x="59" y="204"/>
                      <a:pt x="58" y="204"/>
                      <a:pt x="58" y="203"/>
                    </a:cubicBezTo>
                    <a:cubicBezTo>
                      <a:pt x="22" y="184"/>
                      <a:pt x="0" y="148"/>
                      <a:pt x="0" y="108"/>
                    </a:cubicBezTo>
                    <a:cubicBezTo>
                      <a:pt x="0" y="48"/>
                      <a:pt x="49" y="0"/>
                      <a:pt x="108" y="0"/>
                    </a:cubicBezTo>
                    <a:cubicBezTo>
                      <a:pt x="168" y="0"/>
                      <a:pt x="216" y="48"/>
                      <a:pt x="216" y="108"/>
                    </a:cubicBezTo>
                    <a:cubicBezTo>
                      <a:pt x="216" y="130"/>
                      <a:pt x="209" y="152"/>
                      <a:pt x="196" y="170"/>
                    </a:cubicBezTo>
                    <a:cubicBezTo>
                      <a:pt x="195" y="173"/>
                      <a:pt x="191" y="174"/>
                      <a:pt x="188" y="172"/>
                    </a:cubicBezTo>
                    <a:cubicBezTo>
                      <a:pt x="185" y="170"/>
                      <a:pt x="185" y="166"/>
                      <a:pt x="187" y="163"/>
                    </a:cubicBezTo>
                    <a:cubicBezTo>
                      <a:pt x="198" y="147"/>
                      <a:pt x="204" y="128"/>
                      <a:pt x="204" y="108"/>
                    </a:cubicBezTo>
                    <a:cubicBezTo>
                      <a:pt x="204" y="55"/>
                      <a:pt x="161" y="12"/>
                      <a:pt x="108" y="12"/>
                    </a:cubicBezTo>
                    <a:cubicBezTo>
                      <a:pt x="55" y="12"/>
                      <a:pt x="12" y="55"/>
                      <a:pt x="12" y="108"/>
                    </a:cubicBezTo>
                    <a:cubicBezTo>
                      <a:pt x="12" y="143"/>
                      <a:pt x="32" y="176"/>
                      <a:pt x="63" y="193"/>
                    </a:cubicBezTo>
                    <a:cubicBezTo>
                      <a:pt x="66" y="194"/>
                      <a:pt x="67" y="198"/>
                      <a:pt x="66" y="201"/>
                    </a:cubicBezTo>
                    <a:cubicBezTo>
                      <a:pt x="65" y="203"/>
                      <a:pt x="63" y="204"/>
                      <a:pt x="60"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Freeform 10">
              <a:extLst>
                <a:ext uri="{FF2B5EF4-FFF2-40B4-BE49-F238E27FC236}">
                  <a16:creationId xmlns:a16="http://schemas.microsoft.com/office/drawing/2014/main" id="{6F8781E0-B072-4029-6ACE-A5F95B69F01D}"/>
                </a:ext>
              </a:extLst>
            </p:cNvPr>
            <p:cNvSpPr>
              <a:spLocks/>
            </p:cNvSpPr>
            <p:nvPr/>
          </p:nvSpPr>
          <p:spPr bwMode="auto">
            <a:xfrm>
              <a:off x="11442573" y="4027740"/>
              <a:ext cx="90185" cy="156466"/>
            </a:xfrm>
            <a:custGeom>
              <a:avLst/>
              <a:gdLst>
                <a:gd name="T0" fmla="*/ 48 w 54"/>
                <a:gd name="T1" fmla="*/ 96 h 96"/>
                <a:gd name="T2" fmla="*/ 0 w 54"/>
                <a:gd name="T3" fmla="*/ 48 h 96"/>
                <a:gd name="T4" fmla="*/ 48 w 54"/>
                <a:gd name="T5" fmla="*/ 0 h 96"/>
                <a:gd name="T6" fmla="*/ 54 w 54"/>
                <a:gd name="T7" fmla="*/ 6 h 96"/>
                <a:gd name="T8" fmla="*/ 48 w 54"/>
                <a:gd name="T9" fmla="*/ 12 h 96"/>
                <a:gd name="T10" fmla="*/ 12 w 54"/>
                <a:gd name="T11" fmla="*/ 48 h 96"/>
                <a:gd name="T12" fmla="*/ 48 w 54"/>
                <a:gd name="T13" fmla="*/ 84 h 96"/>
                <a:gd name="T14" fmla="*/ 54 w 54"/>
                <a:gd name="T15" fmla="*/ 90 h 96"/>
                <a:gd name="T16" fmla="*/ 48 w 54"/>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6">
                  <a:moveTo>
                    <a:pt x="48" y="96"/>
                  </a:moveTo>
                  <a:cubicBezTo>
                    <a:pt x="21" y="96"/>
                    <a:pt x="0" y="75"/>
                    <a:pt x="0" y="48"/>
                  </a:cubicBezTo>
                  <a:cubicBezTo>
                    <a:pt x="0" y="22"/>
                    <a:pt x="21" y="0"/>
                    <a:pt x="48" y="0"/>
                  </a:cubicBezTo>
                  <a:cubicBezTo>
                    <a:pt x="51" y="0"/>
                    <a:pt x="54" y="3"/>
                    <a:pt x="54" y="6"/>
                  </a:cubicBezTo>
                  <a:cubicBezTo>
                    <a:pt x="54" y="9"/>
                    <a:pt x="51" y="12"/>
                    <a:pt x="48" y="12"/>
                  </a:cubicBezTo>
                  <a:cubicBezTo>
                    <a:pt x="28" y="12"/>
                    <a:pt x="12" y="28"/>
                    <a:pt x="12" y="48"/>
                  </a:cubicBezTo>
                  <a:cubicBezTo>
                    <a:pt x="12" y="68"/>
                    <a:pt x="28" y="84"/>
                    <a:pt x="48" y="84"/>
                  </a:cubicBezTo>
                  <a:cubicBezTo>
                    <a:pt x="51" y="84"/>
                    <a:pt x="54" y="87"/>
                    <a:pt x="54" y="90"/>
                  </a:cubicBezTo>
                  <a:cubicBezTo>
                    <a:pt x="54" y="93"/>
                    <a:pt x="51" y="96"/>
                    <a:pt x="48"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8790B6CA-F615-B460-7CFC-F39CF98CB3E8}"/>
                </a:ext>
              </a:extLst>
            </p:cNvPr>
            <p:cNvSpPr>
              <a:spLocks/>
            </p:cNvSpPr>
            <p:nvPr/>
          </p:nvSpPr>
          <p:spPr bwMode="auto">
            <a:xfrm>
              <a:off x="11412693" y="4075285"/>
              <a:ext cx="99964" cy="1955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7" y="0"/>
                    <a:pt x="60" y="3"/>
                    <a:pt x="60" y="6"/>
                  </a:cubicBezTo>
                  <a:cubicBezTo>
                    <a:pt x="60" y="9"/>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7E6CDF0B-E8C5-70FC-D403-86DCF83E27E1}"/>
                </a:ext>
              </a:extLst>
            </p:cNvPr>
            <p:cNvSpPr>
              <a:spLocks/>
            </p:cNvSpPr>
            <p:nvPr/>
          </p:nvSpPr>
          <p:spPr bwMode="auto">
            <a:xfrm>
              <a:off x="11412693" y="4114402"/>
              <a:ext cx="99964" cy="1955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7" y="0"/>
                    <a:pt x="60" y="3"/>
                    <a:pt x="60" y="6"/>
                  </a:cubicBezTo>
                  <a:cubicBezTo>
                    <a:pt x="60" y="9"/>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2" name="Connettore diritto 31">
            <a:extLst>
              <a:ext uri="{FF2B5EF4-FFF2-40B4-BE49-F238E27FC236}">
                <a16:creationId xmlns:a16="http://schemas.microsoft.com/office/drawing/2014/main" id="{C54CA268-CE03-176A-11EE-38153E97BCCC}"/>
              </a:ext>
            </a:extLst>
          </p:cNvPr>
          <p:cNvCxnSpPr/>
          <p:nvPr/>
        </p:nvCxnSpPr>
        <p:spPr>
          <a:xfrm>
            <a:off x="6183172" y="4136836"/>
            <a:ext cx="1216111"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AEE214AB-7DC8-4D3B-7AE9-01F4061EE77C}"/>
              </a:ext>
            </a:extLst>
          </p:cNvPr>
          <p:cNvCxnSpPr/>
          <p:nvPr/>
        </p:nvCxnSpPr>
        <p:spPr>
          <a:xfrm>
            <a:off x="2926483" y="4782657"/>
            <a:ext cx="4464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Freccia bidirezionale verticale 33">
            <a:extLst>
              <a:ext uri="{FF2B5EF4-FFF2-40B4-BE49-F238E27FC236}">
                <a16:creationId xmlns:a16="http://schemas.microsoft.com/office/drawing/2014/main" id="{42AB1D52-E2C7-1DB5-261B-F250793554EE}"/>
              </a:ext>
            </a:extLst>
          </p:cNvPr>
          <p:cNvSpPr/>
          <p:nvPr/>
        </p:nvSpPr>
        <p:spPr>
          <a:xfrm>
            <a:off x="7192567" y="4172546"/>
            <a:ext cx="216000" cy="576000"/>
          </a:xfrm>
          <a:prstGeom prst="up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CasellaDiTesto 34">
            <a:extLst>
              <a:ext uri="{FF2B5EF4-FFF2-40B4-BE49-F238E27FC236}">
                <a16:creationId xmlns:a16="http://schemas.microsoft.com/office/drawing/2014/main" id="{5D88736C-3B5E-268B-1D2F-CE9C455671C3}"/>
              </a:ext>
            </a:extLst>
          </p:cNvPr>
          <p:cNvSpPr txBox="1"/>
          <p:nvPr/>
        </p:nvSpPr>
        <p:spPr>
          <a:xfrm>
            <a:off x="2301766" y="5015091"/>
            <a:ext cx="2244929" cy="369332"/>
          </a:xfrm>
          <a:prstGeom prst="rect">
            <a:avLst/>
          </a:prstGeom>
          <a:noFill/>
        </p:spPr>
        <p:txBody>
          <a:bodyPr wrap="square" rtlCol="0">
            <a:spAutoFit/>
          </a:bodyPr>
          <a:lstStyle/>
          <a:p>
            <a:pPr algn="ctr"/>
            <a:r>
              <a:rPr lang="it-IT" u="sng"/>
              <a:t>Valori 2022</a:t>
            </a:r>
          </a:p>
        </p:txBody>
      </p:sp>
      <p:graphicFrame>
        <p:nvGraphicFramePr>
          <p:cNvPr id="21" name="Grafico 20">
            <a:extLst>
              <a:ext uri="{FF2B5EF4-FFF2-40B4-BE49-F238E27FC236}">
                <a16:creationId xmlns:a16="http://schemas.microsoft.com/office/drawing/2014/main" id="{09A22ABD-8389-A64D-07EE-105A735628AE}"/>
              </a:ext>
            </a:extLst>
          </p:cNvPr>
          <p:cNvGraphicFramePr/>
          <p:nvPr/>
        </p:nvGraphicFramePr>
        <p:xfrm>
          <a:off x="6986790" y="1486748"/>
          <a:ext cx="4306126" cy="1759008"/>
        </p:xfrm>
        <a:graphic>
          <a:graphicData uri="http://schemas.openxmlformats.org/drawingml/2006/chart">
            <c:chart xmlns:c="http://schemas.openxmlformats.org/drawingml/2006/chart" xmlns:r="http://schemas.openxmlformats.org/officeDocument/2006/relationships" r:id="rId11"/>
          </a:graphicData>
        </a:graphic>
      </p:graphicFrame>
      <p:sp>
        <p:nvSpPr>
          <p:cNvPr id="56" name="Triangolo isoscele 55">
            <a:extLst>
              <a:ext uri="{FF2B5EF4-FFF2-40B4-BE49-F238E27FC236}">
                <a16:creationId xmlns:a16="http://schemas.microsoft.com/office/drawing/2014/main" id="{335ABBFA-0C2A-B1AA-B9BE-B94BA5228274}"/>
              </a:ext>
            </a:extLst>
          </p:cNvPr>
          <p:cNvSpPr/>
          <p:nvPr/>
        </p:nvSpPr>
        <p:spPr>
          <a:xfrm rot="16200000">
            <a:off x="5555897" y="1812413"/>
            <a:ext cx="1759006" cy="1102782"/>
          </a:xfrm>
          <a:prstGeom prst="triangle">
            <a:avLst>
              <a:gd name="adj" fmla="val 5696"/>
            </a:avLst>
          </a:prstGeom>
          <a:solidFill>
            <a:srgbClr val="DAE3F3">
              <a:alpha val="23137"/>
            </a:srgbClr>
          </a:solidFill>
          <a:ln w="6350">
            <a:solidFill>
              <a:srgbClr val="8FAA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7" name="Connettore diritto 36">
            <a:extLst>
              <a:ext uri="{FF2B5EF4-FFF2-40B4-BE49-F238E27FC236}">
                <a16:creationId xmlns:a16="http://schemas.microsoft.com/office/drawing/2014/main" id="{FB8C7DA4-7257-9406-1E32-40DA6D05A0B2}"/>
              </a:ext>
            </a:extLst>
          </p:cNvPr>
          <p:cNvCxnSpPr/>
          <p:nvPr/>
        </p:nvCxnSpPr>
        <p:spPr>
          <a:xfrm>
            <a:off x="6986790" y="1484300"/>
            <a:ext cx="0" cy="1759007"/>
          </a:xfrm>
          <a:prstGeom prst="line">
            <a:avLst/>
          </a:prstGeom>
          <a:ln>
            <a:solidFill>
              <a:srgbClr val="F6F9FC"/>
            </a:solidFill>
          </a:ln>
        </p:spPr>
        <p:style>
          <a:lnRef idx="1">
            <a:schemeClr val="accent1"/>
          </a:lnRef>
          <a:fillRef idx="0">
            <a:schemeClr val="accent1"/>
          </a:fillRef>
          <a:effectRef idx="0">
            <a:schemeClr val="accent1"/>
          </a:effectRef>
          <a:fontRef idx="minor">
            <a:schemeClr val="tx1"/>
          </a:fontRef>
        </p:style>
      </p:cxnSp>
      <p:sp>
        <p:nvSpPr>
          <p:cNvPr id="17" name="Rettangolo 16">
            <a:extLst>
              <a:ext uri="{FF2B5EF4-FFF2-40B4-BE49-F238E27FC236}">
                <a16:creationId xmlns:a16="http://schemas.microsoft.com/office/drawing/2014/main" id="{03024EC8-2902-33AB-8C36-F494B9F59777}"/>
              </a:ext>
            </a:extLst>
          </p:cNvPr>
          <p:cNvSpPr/>
          <p:nvPr/>
        </p:nvSpPr>
        <p:spPr>
          <a:xfrm>
            <a:off x="4049572" y="2163959"/>
            <a:ext cx="2133600" cy="19728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i="1" dirty="0">
                <a:solidFill>
                  <a:schemeClr val="bg1"/>
                </a:solidFill>
              </a:rPr>
              <a:t>COSTI SOSTENUTI DALLO STATO PER </a:t>
            </a:r>
          </a:p>
          <a:p>
            <a:pPr algn="ctr"/>
            <a:r>
              <a:rPr lang="it-IT" sz="1400" b="1" i="1" dirty="0">
                <a:solidFill>
                  <a:schemeClr val="bg1"/>
                </a:solidFill>
              </a:rPr>
              <a:t>L’EROGAZIONE DEI SERVIZI</a:t>
            </a:r>
          </a:p>
          <a:p>
            <a:pPr algn="ctr"/>
            <a:endParaRPr lang="it-IT" sz="2400" b="1" dirty="0">
              <a:solidFill>
                <a:schemeClr val="bg1"/>
              </a:solidFill>
            </a:endParaRPr>
          </a:p>
          <a:p>
            <a:pPr algn="ctr"/>
            <a:r>
              <a:rPr lang="it-IT" sz="2400" b="1" dirty="0">
                <a:solidFill>
                  <a:schemeClr val="bg1"/>
                </a:solidFill>
              </a:rPr>
              <a:t>340 </a:t>
            </a:r>
            <a:r>
              <a:rPr lang="it-IT" dirty="0">
                <a:solidFill>
                  <a:schemeClr val="bg1"/>
                </a:solidFill>
              </a:rPr>
              <a:t>Mln €</a:t>
            </a:r>
          </a:p>
        </p:txBody>
      </p:sp>
    </p:spTree>
    <p:extLst>
      <p:ext uri="{BB962C8B-B14F-4D97-AF65-F5344CB8AC3E}">
        <p14:creationId xmlns:p14="http://schemas.microsoft.com/office/powerpoint/2010/main" val="1441797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asellaDiTesto 2">
            <a:extLst>
              <a:ext uri="{FF2B5EF4-FFF2-40B4-BE49-F238E27FC236}">
                <a16:creationId xmlns:a16="http://schemas.microsoft.com/office/drawing/2014/main" id="{6D44AAAD-A260-2209-5FB6-1FD429964EF7}"/>
              </a:ext>
            </a:extLst>
          </p:cNvPr>
          <p:cNvSpPr txBox="1"/>
          <p:nvPr/>
        </p:nvSpPr>
        <p:spPr>
          <a:xfrm>
            <a:off x="331663" y="178334"/>
            <a:ext cx="7872537" cy="523220"/>
          </a:xfrm>
          <a:prstGeom prst="rect">
            <a:avLst/>
          </a:prstGeom>
          <a:noFill/>
        </p:spPr>
        <p:txBody>
          <a:bodyPr wrap="square" rtlCol="0">
            <a:spAutoFit/>
          </a:bodyPr>
          <a:lstStyle>
            <a:defPPr>
              <a:defRPr lang="it-IT"/>
            </a:defPPr>
            <a:lvl1pPr>
              <a:defRPr sz="2800" i="1">
                <a:solidFill>
                  <a:srgbClr val="00338D"/>
                </a:solidFill>
              </a:defRPr>
            </a:lvl1pPr>
          </a:lstStyle>
          <a:p>
            <a:r>
              <a:rPr lang="it-IT"/>
              <a:t>Revisioni Mezzi Pesanti – Contesto normativo</a:t>
            </a:r>
          </a:p>
        </p:txBody>
      </p:sp>
      <p:sp>
        <p:nvSpPr>
          <p:cNvPr id="5" name="Rettangolo 4">
            <a:extLst>
              <a:ext uri="{FF2B5EF4-FFF2-40B4-BE49-F238E27FC236}">
                <a16:creationId xmlns:a16="http://schemas.microsoft.com/office/drawing/2014/main" id="{EE73D23B-A082-1961-FA7E-6560FF786921}"/>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8229E083-ABB0-E9BA-3718-EDC6A72D16EF}"/>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992B2F18-2C49-123E-6AA7-CFD0FB363861}"/>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9">
            <a:extLst>
              <a:ext uri="{FF2B5EF4-FFF2-40B4-BE49-F238E27FC236}">
                <a16:creationId xmlns:a16="http://schemas.microsoft.com/office/drawing/2014/main" id="{87128C33-3A8D-B120-AF8B-F101AFA349BA}"/>
              </a:ext>
            </a:extLst>
          </p:cNvPr>
          <p:cNvSpPr txBox="1"/>
          <p:nvPr/>
        </p:nvSpPr>
        <p:spPr>
          <a:xfrm>
            <a:off x="939868" y="4152744"/>
            <a:ext cx="2176722" cy="1292662"/>
          </a:xfrm>
          <a:prstGeom prst="rect">
            <a:avLst/>
          </a:prstGeom>
          <a:noFill/>
          <a:ln>
            <a:noFill/>
          </a:ln>
        </p:spPr>
        <p:txBody>
          <a:bodyPr wrap="square" lIns="0" tIns="0" rIns="0" bIns="0" rtlCol="0" anchor="b">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 le </a:t>
            </a:r>
            <a:r>
              <a:rPr lang="it-IT"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modalità di effettuazione dei controlli  tecnici </a:t>
            </a:r>
            <a:r>
              <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dei veicoli circolanti sulle strade e </a:t>
            </a:r>
            <a:r>
              <a:rPr lang="it-IT"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recepisce la direttiva 2014/47/UE relativa ai controlli tecnici su strada dei veicoli commerciali circolanti nell'Unione</a:t>
            </a:r>
            <a:r>
              <a:rPr lang="it-IT" sz="120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1200" b="0" u="none" strike="noStrike" kern="1200" cap="none" spc="0" normalizeH="0" baseline="0" noProof="0">
              <a:ln>
                <a:noFill/>
              </a:ln>
              <a:solidFill>
                <a:srgbClr val="003399"/>
              </a:solidFill>
              <a:effectLst/>
              <a:uLnTx/>
              <a:uFillTx/>
              <a:latin typeface="Calibri" panose="020F0502020204030204" pitchFamily="34" charset="0"/>
              <a:cs typeface="Calibri" panose="020F0502020204030204" pitchFamily="34" charset="0"/>
            </a:endParaRPr>
          </a:p>
        </p:txBody>
      </p:sp>
      <p:sp>
        <p:nvSpPr>
          <p:cNvPr id="16" name="TextBox 11">
            <a:extLst>
              <a:ext uri="{FF2B5EF4-FFF2-40B4-BE49-F238E27FC236}">
                <a16:creationId xmlns:a16="http://schemas.microsoft.com/office/drawing/2014/main" id="{D6005473-6FAA-70BC-CA52-B45A4B847ADE}"/>
              </a:ext>
            </a:extLst>
          </p:cNvPr>
          <p:cNvSpPr txBox="1"/>
          <p:nvPr/>
        </p:nvSpPr>
        <p:spPr>
          <a:xfrm>
            <a:off x="1461932" y="2999535"/>
            <a:ext cx="1036635" cy="43088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100" b="1" i="1">
                <a:solidFill>
                  <a:prstClr val="white"/>
                </a:solidFill>
                <a:latin typeface="Calibri" panose="020F0502020204030204" pitchFamily="34" charset="0"/>
                <a:cs typeface="Calibri" panose="020F0502020204030204" pitchFamily="34" charset="0"/>
              </a:rPr>
              <a:t>D.M. 214/2017</a:t>
            </a:r>
            <a:endParaRPr kumimoji="0" lang="it-IT" sz="11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TextBox 16">
            <a:extLst>
              <a:ext uri="{FF2B5EF4-FFF2-40B4-BE49-F238E27FC236}">
                <a16:creationId xmlns:a16="http://schemas.microsoft.com/office/drawing/2014/main" id="{C6C73917-2C95-D7D7-7D73-E6CAE06E7E21}"/>
              </a:ext>
            </a:extLst>
          </p:cNvPr>
          <p:cNvSpPr txBox="1"/>
          <p:nvPr/>
        </p:nvSpPr>
        <p:spPr>
          <a:xfrm>
            <a:off x="3691247" y="4706742"/>
            <a:ext cx="2176722" cy="184666"/>
          </a:xfrm>
          <a:prstGeom prst="rect">
            <a:avLst/>
          </a:prstGeom>
          <a:noFill/>
          <a:ln>
            <a:noFill/>
          </a:ln>
        </p:spPr>
        <p:txBody>
          <a:bodyPr wrap="square" lIns="0" tIns="0" rIns="0" bIns="0" rtlCol="0" anchor="b">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003399"/>
              </a:solidFill>
              <a:effectLst/>
              <a:uLnTx/>
              <a:uFillTx/>
              <a:latin typeface="Calibri" panose="020F0502020204030204" pitchFamily="34" charset="0"/>
              <a:cs typeface="Calibri" panose="020F0502020204030204" pitchFamily="34" charset="0"/>
            </a:endParaRPr>
          </a:p>
        </p:txBody>
      </p:sp>
      <p:sp>
        <p:nvSpPr>
          <p:cNvPr id="24" name="Oval 26">
            <a:extLst>
              <a:ext uri="{FF2B5EF4-FFF2-40B4-BE49-F238E27FC236}">
                <a16:creationId xmlns:a16="http://schemas.microsoft.com/office/drawing/2014/main" id="{6282C7EC-22DD-BA2C-A7CE-C75DC61055CF}"/>
              </a:ext>
            </a:extLst>
          </p:cNvPr>
          <p:cNvSpPr/>
          <p:nvPr/>
        </p:nvSpPr>
        <p:spPr>
          <a:xfrm flipV="1">
            <a:off x="7351780" y="3562179"/>
            <a:ext cx="176848" cy="176848"/>
          </a:xfrm>
          <a:prstGeom prst="ellipse">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TextBox 25">
            <a:extLst>
              <a:ext uri="{FF2B5EF4-FFF2-40B4-BE49-F238E27FC236}">
                <a16:creationId xmlns:a16="http://schemas.microsoft.com/office/drawing/2014/main" id="{5EE65D61-DE43-2A2C-86F7-75DAED6F6E20}"/>
              </a:ext>
            </a:extLst>
          </p:cNvPr>
          <p:cNvSpPr txBox="1"/>
          <p:nvPr/>
        </p:nvSpPr>
        <p:spPr>
          <a:xfrm>
            <a:off x="6921885" y="2547992"/>
            <a:ext cx="1036635"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DD 16.02.2022</a:t>
            </a:r>
          </a:p>
        </p:txBody>
      </p:sp>
      <p:sp>
        <p:nvSpPr>
          <p:cNvPr id="34" name="CasellaDiTesto 33">
            <a:extLst>
              <a:ext uri="{FF2B5EF4-FFF2-40B4-BE49-F238E27FC236}">
                <a16:creationId xmlns:a16="http://schemas.microsoft.com/office/drawing/2014/main" id="{68F55C8F-8A36-B63A-EF55-45679FDC29E4}"/>
              </a:ext>
            </a:extLst>
          </p:cNvPr>
          <p:cNvSpPr txBox="1"/>
          <p:nvPr/>
        </p:nvSpPr>
        <p:spPr>
          <a:xfrm>
            <a:off x="3723232" y="3974151"/>
            <a:ext cx="2178000" cy="1384743"/>
          </a:xfrm>
          <a:prstGeom prst="rect">
            <a:avLst/>
          </a:prstGeom>
          <a:noFill/>
        </p:spPr>
        <p:txBody>
          <a:bodyPr wrap="square" lIns="54610" tIns="54610" rIns="54610" bIns="54610" rtlCol="0">
            <a:noAutofit/>
          </a:bodyPr>
          <a:lstStyle/>
          <a:p>
            <a:pPr algn="just">
              <a:spcAft>
                <a:spcPts val="600"/>
              </a:spcAft>
            </a:pPr>
            <a:r>
              <a:rPr lang="it-IT" sz="1200" b="1">
                <a:solidFill>
                  <a:srgbClr val="000000"/>
                </a:solidFill>
                <a:latin typeface="Calibri" panose="020F0502020204030204" pitchFamily="34" charset="0"/>
                <a:cs typeface="Calibri" panose="020F0502020204030204" pitchFamily="34" charset="0"/>
              </a:rPr>
              <a:t>Estende </a:t>
            </a:r>
            <a:r>
              <a:rPr lang="it-IT" sz="1200">
                <a:solidFill>
                  <a:srgbClr val="000000"/>
                </a:solidFill>
                <a:latin typeface="Calibri" panose="020F0502020204030204" pitchFamily="34" charset="0"/>
                <a:cs typeface="Calibri" panose="020F0502020204030204" pitchFamily="34" charset="0"/>
              </a:rPr>
              <a:t>le operazioni di </a:t>
            </a:r>
            <a:r>
              <a:rPr lang="it-IT" sz="1200" b="1">
                <a:solidFill>
                  <a:srgbClr val="000000"/>
                </a:solidFill>
                <a:latin typeface="Calibri" panose="020F0502020204030204" pitchFamily="34" charset="0"/>
                <a:cs typeface="Calibri" panose="020F0502020204030204" pitchFamily="34" charset="0"/>
              </a:rPr>
              <a:t>revisione periodica presso officine private </a:t>
            </a:r>
            <a:r>
              <a:rPr lang="it-IT" sz="1200">
                <a:solidFill>
                  <a:srgbClr val="000000"/>
                </a:solidFill>
                <a:latin typeface="Calibri" panose="020F0502020204030204" pitchFamily="34" charset="0"/>
                <a:cs typeface="Calibri" panose="020F0502020204030204" pitchFamily="34" charset="0"/>
              </a:rPr>
              <a:t>anche</a:t>
            </a:r>
            <a:r>
              <a:rPr lang="it-IT" sz="1200" b="1">
                <a:solidFill>
                  <a:srgbClr val="000000"/>
                </a:solidFill>
                <a:latin typeface="Calibri" panose="020F0502020204030204" pitchFamily="34" charset="0"/>
                <a:cs typeface="Calibri" panose="020F0502020204030204" pitchFamily="34" charset="0"/>
              </a:rPr>
              <a:t> ai veicoli a motore con massa complessiva superiore a 3,5 t </a:t>
            </a:r>
            <a:r>
              <a:rPr lang="it-IT" sz="1200">
                <a:solidFill>
                  <a:srgbClr val="000000"/>
                </a:solidFill>
                <a:latin typeface="Calibri" panose="020F0502020204030204" pitchFamily="34" charset="0"/>
                <a:cs typeface="Calibri" panose="020F0502020204030204" pitchFamily="34" charset="0"/>
              </a:rPr>
              <a:t>(destinati al trasporto di merci no ADR e no ATP).</a:t>
            </a:r>
          </a:p>
        </p:txBody>
      </p:sp>
      <p:sp>
        <p:nvSpPr>
          <p:cNvPr id="35" name="CasellaDiTesto 34">
            <a:extLst>
              <a:ext uri="{FF2B5EF4-FFF2-40B4-BE49-F238E27FC236}">
                <a16:creationId xmlns:a16="http://schemas.microsoft.com/office/drawing/2014/main" id="{DB787741-6DA3-A114-594C-8D57F75411FD}"/>
              </a:ext>
            </a:extLst>
          </p:cNvPr>
          <p:cNvSpPr txBox="1"/>
          <p:nvPr/>
        </p:nvSpPr>
        <p:spPr>
          <a:xfrm>
            <a:off x="6387713" y="3894326"/>
            <a:ext cx="2178000" cy="1294984"/>
          </a:xfrm>
          <a:prstGeom prst="rect">
            <a:avLst/>
          </a:prstGeom>
          <a:noFill/>
        </p:spPr>
        <p:txBody>
          <a:bodyPr wrap="square" lIns="54610" tIns="54610" rIns="54610" bIns="54610" rtlCol="0">
            <a:noAutofit/>
          </a:bodyPr>
          <a:lstStyle/>
          <a:p>
            <a:pPr algn="just"/>
            <a:r>
              <a:rPr lang="it-IT" sz="1200">
                <a:solidFill>
                  <a:srgbClr val="000000"/>
                </a:solidFill>
                <a:latin typeface="Calibri" panose="020F0502020204030204" pitchFamily="34" charset="0"/>
                <a:cs typeface="Calibri" panose="020F0502020204030204" pitchFamily="34" charset="0"/>
              </a:rPr>
              <a:t>Disciplina le </a:t>
            </a:r>
            <a:r>
              <a:rPr lang="it-IT" sz="1200" b="1">
                <a:solidFill>
                  <a:srgbClr val="000000"/>
                </a:solidFill>
                <a:latin typeface="Calibri" panose="020F0502020204030204" pitchFamily="34" charset="0"/>
                <a:cs typeface="Calibri" panose="020F0502020204030204" pitchFamily="34" charset="0"/>
              </a:rPr>
              <a:t>modalità di rilascio delle autorizzazioni </a:t>
            </a:r>
            <a:r>
              <a:rPr lang="it-IT" sz="1200">
                <a:solidFill>
                  <a:srgbClr val="000000"/>
                </a:solidFill>
                <a:latin typeface="Calibri" panose="020F0502020204030204" pitchFamily="34" charset="0"/>
                <a:cs typeface="Calibri" panose="020F0502020204030204" pitchFamily="34" charset="0"/>
              </a:rPr>
              <a:t>ai Centri di Controllo privati e i </a:t>
            </a:r>
            <a:r>
              <a:rPr lang="it-IT" sz="1200" b="1">
                <a:solidFill>
                  <a:srgbClr val="000000"/>
                </a:solidFill>
                <a:latin typeface="Calibri" panose="020F0502020204030204" pitchFamily="34" charset="0"/>
                <a:cs typeface="Calibri" panose="020F0502020204030204" pitchFamily="34" charset="0"/>
              </a:rPr>
              <a:t>requisiti</a:t>
            </a:r>
            <a:r>
              <a:rPr lang="it-IT" sz="1200">
                <a:solidFill>
                  <a:srgbClr val="000000"/>
                </a:solidFill>
                <a:latin typeface="Calibri" panose="020F0502020204030204" pitchFamily="34" charset="0"/>
                <a:cs typeface="Calibri" panose="020F0502020204030204" pitchFamily="34" charset="0"/>
              </a:rPr>
              <a:t> degli </a:t>
            </a:r>
            <a:r>
              <a:rPr lang="it-IT" sz="1200" b="1">
                <a:solidFill>
                  <a:srgbClr val="000000"/>
                </a:solidFill>
                <a:latin typeface="Calibri" panose="020F0502020204030204" pitchFamily="34" charset="0"/>
                <a:cs typeface="Calibri" panose="020F0502020204030204" pitchFamily="34" charset="0"/>
              </a:rPr>
              <a:t>ispettori</a:t>
            </a:r>
            <a:r>
              <a:rPr lang="it-IT" sz="1200">
                <a:solidFill>
                  <a:srgbClr val="000000"/>
                </a:solidFill>
                <a:latin typeface="Calibri" panose="020F0502020204030204" pitchFamily="34" charset="0"/>
                <a:cs typeface="Calibri" panose="020F0502020204030204" pitchFamily="34" charset="0"/>
              </a:rPr>
              <a:t>  </a:t>
            </a:r>
            <a:r>
              <a:rPr lang="it-IT" sz="1200" b="1">
                <a:solidFill>
                  <a:srgbClr val="000000"/>
                </a:solidFill>
                <a:latin typeface="Calibri" panose="020F0502020204030204" pitchFamily="34" charset="0"/>
                <a:cs typeface="Calibri" panose="020F0502020204030204" pitchFamily="34" charset="0"/>
              </a:rPr>
              <a:t>autorizzati</a:t>
            </a:r>
            <a:r>
              <a:rPr lang="it-IT" sz="1200">
                <a:solidFill>
                  <a:srgbClr val="000000"/>
                </a:solidFill>
                <a:latin typeface="Calibri" panose="020F0502020204030204" pitchFamily="34" charset="0"/>
                <a:cs typeface="Calibri" panose="020F0502020204030204" pitchFamily="34" charset="0"/>
              </a:rPr>
              <a:t> all’esecuzione delle revisioni sui mezzi pesanti. </a:t>
            </a:r>
            <a:endParaRPr lang="it-IT" sz="1200">
              <a:latin typeface="Calibri" panose="020F0502020204030204" pitchFamily="34" charset="0"/>
              <a:cs typeface="Calibri" panose="020F0502020204030204" pitchFamily="34" charset="0"/>
            </a:endParaRPr>
          </a:p>
        </p:txBody>
      </p:sp>
      <p:sp>
        <p:nvSpPr>
          <p:cNvPr id="37" name="TextBox 23">
            <a:extLst>
              <a:ext uri="{FF2B5EF4-FFF2-40B4-BE49-F238E27FC236}">
                <a16:creationId xmlns:a16="http://schemas.microsoft.com/office/drawing/2014/main" id="{701E6E67-827D-C479-2A36-FF7ADC603461}"/>
              </a:ext>
            </a:extLst>
          </p:cNvPr>
          <p:cNvSpPr txBox="1"/>
          <p:nvPr/>
        </p:nvSpPr>
        <p:spPr>
          <a:xfrm>
            <a:off x="8908863" y="3506424"/>
            <a:ext cx="2176722" cy="184666"/>
          </a:xfrm>
          <a:prstGeom prst="rect">
            <a:avLst/>
          </a:prstGeom>
          <a:noFill/>
          <a:ln>
            <a:noFill/>
          </a:ln>
        </p:spPr>
        <p:txBody>
          <a:bodyPr wrap="square" lIns="0" tIns="0" rIns="0" bIns="0" rtlCol="0" anchor="b">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1" name="CasellaDiTesto 40">
            <a:extLst>
              <a:ext uri="{FF2B5EF4-FFF2-40B4-BE49-F238E27FC236}">
                <a16:creationId xmlns:a16="http://schemas.microsoft.com/office/drawing/2014/main" id="{19BDE7FF-4AD2-7898-027E-DC1EF01E8210}"/>
              </a:ext>
            </a:extLst>
          </p:cNvPr>
          <p:cNvSpPr txBox="1"/>
          <p:nvPr/>
        </p:nvSpPr>
        <p:spPr>
          <a:xfrm>
            <a:off x="9030938" y="3709080"/>
            <a:ext cx="2178000" cy="1294984"/>
          </a:xfrm>
          <a:prstGeom prst="rect">
            <a:avLst/>
          </a:prstGeom>
          <a:noFill/>
        </p:spPr>
        <p:txBody>
          <a:bodyPr wrap="square" lIns="54610" tIns="54610" rIns="54610" bIns="54610" rtlCol="0">
            <a:noAutofit/>
          </a:bodyPr>
          <a:lstStyle/>
          <a:p>
            <a:pPr algn="just">
              <a:spcAft>
                <a:spcPts val="600"/>
              </a:spcAft>
            </a:pPr>
            <a:r>
              <a:rPr lang="it-IT" sz="1200">
                <a:latin typeface="Calibri" panose="020F0502020204030204" pitchFamily="34" charset="0"/>
                <a:cs typeface="Calibri" panose="020F0502020204030204" pitchFamily="34" charset="0"/>
              </a:rPr>
              <a:t>Approfondisce il </a:t>
            </a:r>
            <a:r>
              <a:rPr lang="it-IT" sz="1200" b="1">
                <a:solidFill>
                  <a:schemeClr val="tx1"/>
                </a:solidFill>
                <a:latin typeface="Calibri" panose="020F0502020204030204" pitchFamily="34" charset="0"/>
                <a:cs typeface="Calibri" panose="020F0502020204030204" pitchFamily="34" charset="0"/>
              </a:rPr>
              <a:t>regime giuridico </a:t>
            </a:r>
            <a:r>
              <a:rPr lang="it-IT" sz="1200">
                <a:solidFill>
                  <a:schemeClr val="tx1"/>
                </a:solidFill>
                <a:latin typeface="Calibri" panose="020F0502020204030204" pitchFamily="34" charset="0"/>
                <a:cs typeface="Calibri" panose="020F0502020204030204" pitchFamily="34" charset="0"/>
              </a:rPr>
              <a:t>dell’</a:t>
            </a:r>
            <a:r>
              <a:rPr lang="it-IT" sz="1200" b="1">
                <a:solidFill>
                  <a:schemeClr val="tx1"/>
                </a:solidFill>
                <a:latin typeface="Calibri" panose="020F0502020204030204" pitchFamily="34" charset="0"/>
                <a:cs typeface="Calibri" panose="020F0502020204030204" pitchFamily="34" charset="0"/>
              </a:rPr>
              <a:t>ispettore autorizzato</a:t>
            </a:r>
            <a:r>
              <a:rPr lang="it-IT" sz="1200">
                <a:solidFill>
                  <a:schemeClr val="tx1"/>
                </a:solidFill>
                <a:latin typeface="Calibri" panose="020F0502020204030204" pitchFamily="34" charset="0"/>
                <a:cs typeface="Calibri" panose="020F0502020204030204" pitchFamily="34" charset="0"/>
              </a:rPr>
              <a:t> e fornisce un </a:t>
            </a:r>
            <a:r>
              <a:rPr lang="it-IT" sz="1200" b="1">
                <a:solidFill>
                  <a:schemeClr val="tx1"/>
                </a:solidFill>
                <a:latin typeface="Calibri" panose="020F0502020204030204" pitchFamily="34" charset="0"/>
                <a:cs typeface="Calibri" panose="020F0502020204030204" pitchFamily="34" charset="0"/>
              </a:rPr>
              <a:t>focus </a:t>
            </a:r>
            <a:r>
              <a:rPr lang="it-IT" sz="1200">
                <a:solidFill>
                  <a:schemeClr val="tx1"/>
                </a:solidFill>
                <a:latin typeface="Calibri" panose="020F0502020204030204" pitchFamily="34" charset="0"/>
                <a:cs typeface="Calibri" panose="020F0502020204030204" pitchFamily="34" charset="0"/>
              </a:rPr>
              <a:t>sulle </a:t>
            </a:r>
            <a:r>
              <a:rPr lang="it-IT" sz="1200" b="1">
                <a:solidFill>
                  <a:schemeClr val="tx1"/>
                </a:solidFill>
                <a:latin typeface="Calibri" panose="020F0502020204030204" pitchFamily="34" charset="0"/>
                <a:cs typeface="Calibri" panose="020F0502020204030204" pitchFamily="34" charset="0"/>
              </a:rPr>
              <a:t>informazioni </a:t>
            </a:r>
            <a:r>
              <a:rPr lang="it-IT" sz="1200">
                <a:solidFill>
                  <a:schemeClr val="tx1"/>
                </a:solidFill>
                <a:latin typeface="Calibri" panose="020F0502020204030204" pitchFamily="34" charset="0"/>
                <a:cs typeface="Calibri" panose="020F0502020204030204" pitchFamily="34" charset="0"/>
              </a:rPr>
              <a:t>che dovranno essere contenute nel </a:t>
            </a:r>
            <a:r>
              <a:rPr lang="it-IT" sz="1200" b="1">
                <a:solidFill>
                  <a:schemeClr val="tx1"/>
                </a:solidFill>
                <a:latin typeface="Calibri" panose="020F0502020204030204" pitchFamily="34" charset="0"/>
                <a:cs typeface="Calibri" panose="020F0502020204030204" pitchFamily="34" charset="0"/>
              </a:rPr>
              <a:t>RUI.</a:t>
            </a:r>
            <a:endParaRPr lang="it-IT" sz="1200" b="1">
              <a:latin typeface="Calibri" panose="020F0502020204030204" pitchFamily="34" charset="0"/>
              <a:cs typeface="Calibri" panose="020F0502020204030204" pitchFamily="34" charset="0"/>
            </a:endParaRPr>
          </a:p>
        </p:txBody>
      </p:sp>
      <p:grpSp>
        <p:nvGrpSpPr>
          <p:cNvPr id="43" name="Gruppo 42">
            <a:extLst>
              <a:ext uri="{FF2B5EF4-FFF2-40B4-BE49-F238E27FC236}">
                <a16:creationId xmlns:a16="http://schemas.microsoft.com/office/drawing/2014/main" id="{437AC152-DCA4-BA6F-CE50-B0C8D236BA97}"/>
              </a:ext>
            </a:extLst>
          </p:cNvPr>
          <p:cNvGrpSpPr/>
          <p:nvPr/>
        </p:nvGrpSpPr>
        <p:grpSpPr>
          <a:xfrm>
            <a:off x="0" y="2809660"/>
            <a:ext cx="11983156" cy="1111446"/>
            <a:chOff x="0" y="3194672"/>
            <a:chExt cx="11983156" cy="1111446"/>
          </a:xfrm>
        </p:grpSpPr>
        <p:sp>
          <p:nvSpPr>
            <p:cNvPr id="2" name="Isosceles Triangle 5">
              <a:extLst>
                <a:ext uri="{FF2B5EF4-FFF2-40B4-BE49-F238E27FC236}">
                  <a16:creationId xmlns:a16="http://schemas.microsoft.com/office/drawing/2014/main" id="{AD0CF23A-3AF6-342E-C77F-7231B8B15DA7}"/>
                </a:ext>
              </a:extLst>
            </p:cNvPr>
            <p:cNvSpPr/>
            <p:nvPr/>
          </p:nvSpPr>
          <p:spPr>
            <a:xfrm rot="5242717">
              <a:off x="5578955" y="-2371380"/>
              <a:ext cx="838149" cy="11970253"/>
            </a:xfrm>
            <a:prstGeom prst="triangle">
              <a:avLst>
                <a:gd name="adj" fmla="val 198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2" name="Triangolo rettangolo 41">
              <a:extLst>
                <a:ext uri="{FF2B5EF4-FFF2-40B4-BE49-F238E27FC236}">
                  <a16:creationId xmlns:a16="http://schemas.microsoft.com/office/drawing/2014/main" id="{EB6B48ED-0933-8CB8-FCFF-A4DFF869CA01}"/>
                </a:ext>
              </a:extLst>
            </p:cNvPr>
            <p:cNvSpPr/>
            <p:nvPr/>
          </p:nvSpPr>
          <p:spPr>
            <a:xfrm>
              <a:off x="0" y="3500407"/>
              <a:ext cx="88898" cy="805711"/>
            </a:xfrm>
            <a:prstGeom prst="r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Oval 12">
            <a:extLst>
              <a:ext uri="{FF2B5EF4-FFF2-40B4-BE49-F238E27FC236}">
                <a16:creationId xmlns:a16="http://schemas.microsoft.com/office/drawing/2014/main" id="{F573EA3F-E58F-C2EB-3809-1D64EEA780A8}"/>
              </a:ext>
            </a:extLst>
          </p:cNvPr>
          <p:cNvSpPr/>
          <p:nvPr/>
        </p:nvSpPr>
        <p:spPr>
          <a:xfrm flipV="1">
            <a:off x="1891826" y="3894326"/>
            <a:ext cx="176848" cy="176848"/>
          </a:xfrm>
          <a:prstGeom prst="ellipse">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11" name="Straight Connector 13">
            <a:extLst>
              <a:ext uri="{FF2B5EF4-FFF2-40B4-BE49-F238E27FC236}">
                <a16:creationId xmlns:a16="http://schemas.microsoft.com/office/drawing/2014/main" id="{0E34FAF4-EE45-002B-AB11-7D05E574774A}"/>
              </a:ext>
            </a:extLst>
          </p:cNvPr>
          <p:cNvCxnSpPr>
            <a:cxnSpLocks/>
            <a:stCxn id="10" idx="4"/>
          </p:cNvCxnSpPr>
          <p:nvPr/>
        </p:nvCxnSpPr>
        <p:spPr>
          <a:xfrm flipV="1">
            <a:off x="1980250" y="3334454"/>
            <a:ext cx="0" cy="559872"/>
          </a:xfrm>
          <a:prstGeom prst="line">
            <a:avLst/>
          </a:prstGeom>
          <a:solidFill>
            <a:srgbClr val="0B4C45"/>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0">
            <a:extLst>
              <a:ext uri="{FF2B5EF4-FFF2-40B4-BE49-F238E27FC236}">
                <a16:creationId xmlns:a16="http://schemas.microsoft.com/office/drawing/2014/main" id="{CA2BF913-8578-D658-1C12-5338A3B3B4F9}"/>
              </a:ext>
            </a:extLst>
          </p:cNvPr>
          <p:cNvSpPr/>
          <p:nvPr/>
        </p:nvSpPr>
        <p:spPr>
          <a:xfrm>
            <a:off x="1530310" y="2767851"/>
            <a:ext cx="899882" cy="899882"/>
          </a:xfrm>
          <a:prstGeom prst="ellipse">
            <a:avLst/>
          </a:prstGeom>
          <a:solidFill>
            <a:schemeClr val="accent1">
              <a:lumMod val="40000"/>
              <a:lumOff val="60000"/>
            </a:schemeClr>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7" name="Oval 19">
            <a:extLst>
              <a:ext uri="{FF2B5EF4-FFF2-40B4-BE49-F238E27FC236}">
                <a16:creationId xmlns:a16="http://schemas.microsoft.com/office/drawing/2014/main" id="{AB64670B-768A-F5C9-1DB7-52941841B8CD}"/>
              </a:ext>
            </a:extLst>
          </p:cNvPr>
          <p:cNvSpPr/>
          <p:nvPr/>
        </p:nvSpPr>
        <p:spPr>
          <a:xfrm flipV="1">
            <a:off x="4723808" y="3739826"/>
            <a:ext cx="176848" cy="185379"/>
          </a:xfrm>
          <a:prstGeom prst="ellipse">
            <a:avLst/>
          </a:prstGeom>
          <a:solidFill>
            <a:schemeClr val="accent1">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18" name="Straight Connector 20">
            <a:extLst>
              <a:ext uri="{FF2B5EF4-FFF2-40B4-BE49-F238E27FC236}">
                <a16:creationId xmlns:a16="http://schemas.microsoft.com/office/drawing/2014/main" id="{710ACF23-78CC-1EB8-4DAC-3DB6C3871B8C}"/>
              </a:ext>
            </a:extLst>
          </p:cNvPr>
          <p:cNvCxnSpPr>
            <a:cxnSpLocks/>
            <a:stCxn id="17" idx="4"/>
          </p:cNvCxnSpPr>
          <p:nvPr/>
        </p:nvCxnSpPr>
        <p:spPr>
          <a:xfrm flipV="1">
            <a:off x="4812232" y="3152947"/>
            <a:ext cx="0" cy="586879"/>
          </a:xfrm>
          <a:prstGeom prst="line">
            <a:avLst/>
          </a:prstGeom>
          <a:solidFill>
            <a:srgbClr val="0B4C45"/>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Oval 17">
            <a:extLst>
              <a:ext uri="{FF2B5EF4-FFF2-40B4-BE49-F238E27FC236}">
                <a16:creationId xmlns:a16="http://schemas.microsoft.com/office/drawing/2014/main" id="{C2AAD448-FE19-29C7-A8B3-981F29E4C849}"/>
              </a:ext>
            </a:extLst>
          </p:cNvPr>
          <p:cNvSpPr/>
          <p:nvPr/>
        </p:nvSpPr>
        <p:spPr>
          <a:xfrm>
            <a:off x="4362292" y="2551293"/>
            <a:ext cx="899882" cy="943291"/>
          </a:xfrm>
          <a:prstGeom prst="ellipse">
            <a:avLst/>
          </a:prstGeom>
          <a:solidFill>
            <a:schemeClr val="accent1">
              <a:lumMod val="60000"/>
              <a:lumOff val="40000"/>
            </a:schemeClr>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TextBox 18">
            <a:extLst>
              <a:ext uri="{FF2B5EF4-FFF2-40B4-BE49-F238E27FC236}">
                <a16:creationId xmlns:a16="http://schemas.microsoft.com/office/drawing/2014/main" id="{33317523-EEDF-B835-AC7A-77EA3230C419}"/>
              </a:ext>
            </a:extLst>
          </p:cNvPr>
          <p:cNvSpPr txBox="1"/>
          <p:nvPr/>
        </p:nvSpPr>
        <p:spPr>
          <a:xfrm>
            <a:off x="4362292" y="2792105"/>
            <a:ext cx="899883"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b="1" i="1">
                <a:solidFill>
                  <a:prstClr val="white"/>
                </a:solidFill>
                <a:latin typeface="Calibri" panose="020F0502020204030204" pitchFamily="34" charset="0"/>
                <a:cs typeface="Calibri" panose="020F0502020204030204" pitchFamily="34" charset="0"/>
              </a:rPr>
              <a:t>DL 121/2021</a:t>
            </a:r>
            <a:endParaRPr kumimoji="0" lang="it-IT" sz="12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25" name="Straight Connector 27">
            <a:extLst>
              <a:ext uri="{FF2B5EF4-FFF2-40B4-BE49-F238E27FC236}">
                <a16:creationId xmlns:a16="http://schemas.microsoft.com/office/drawing/2014/main" id="{814744CE-34E0-AE2E-A6AA-4BC1DDCA0AFB}"/>
              </a:ext>
            </a:extLst>
          </p:cNvPr>
          <p:cNvCxnSpPr>
            <a:cxnSpLocks/>
            <a:stCxn id="24" idx="4"/>
          </p:cNvCxnSpPr>
          <p:nvPr/>
        </p:nvCxnSpPr>
        <p:spPr>
          <a:xfrm flipV="1">
            <a:off x="7440204" y="3002307"/>
            <a:ext cx="0" cy="559872"/>
          </a:xfrm>
          <a:prstGeom prst="line">
            <a:avLst/>
          </a:prstGeom>
          <a:solidFill>
            <a:srgbClr val="0B4C45"/>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3">
            <a:extLst>
              <a:ext uri="{FF2B5EF4-FFF2-40B4-BE49-F238E27FC236}">
                <a16:creationId xmlns:a16="http://schemas.microsoft.com/office/drawing/2014/main" id="{9B18DFC1-3F48-167C-3454-F0CF187EB972}"/>
              </a:ext>
            </a:extLst>
          </p:cNvPr>
          <p:cNvSpPr txBox="1"/>
          <p:nvPr/>
        </p:nvSpPr>
        <p:spPr>
          <a:xfrm>
            <a:off x="6351842" y="3654637"/>
            <a:ext cx="2176722" cy="184666"/>
          </a:xfrm>
          <a:prstGeom prst="rect">
            <a:avLst/>
          </a:prstGeom>
          <a:noFill/>
          <a:ln>
            <a:noFill/>
          </a:ln>
        </p:spPr>
        <p:txBody>
          <a:bodyPr wrap="square" lIns="0" tIns="0" rIns="0" bIns="0" rtlCol="0" anchor="b">
            <a:sp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it-IT"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0" name="Oval 24">
            <a:extLst>
              <a:ext uri="{FF2B5EF4-FFF2-40B4-BE49-F238E27FC236}">
                <a16:creationId xmlns:a16="http://schemas.microsoft.com/office/drawing/2014/main" id="{29A3FE84-E9AD-CCB8-783A-54B8DCEDE2C0}"/>
              </a:ext>
            </a:extLst>
          </p:cNvPr>
          <p:cNvSpPr/>
          <p:nvPr/>
        </p:nvSpPr>
        <p:spPr>
          <a:xfrm>
            <a:off x="6973335" y="2327800"/>
            <a:ext cx="899882" cy="899882"/>
          </a:xfrm>
          <a:prstGeom prst="ellipse">
            <a:avLst/>
          </a:prstGeom>
          <a:solidFill>
            <a:schemeClr val="accent1">
              <a:lumMod val="75000"/>
            </a:schemeClr>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 name="TextBox 18">
            <a:extLst>
              <a:ext uri="{FF2B5EF4-FFF2-40B4-BE49-F238E27FC236}">
                <a16:creationId xmlns:a16="http://schemas.microsoft.com/office/drawing/2014/main" id="{5CE7C510-85CA-A0B2-ACA0-FF4424055BBC}"/>
              </a:ext>
            </a:extLst>
          </p:cNvPr>
          <p:cNvSpPr txBox="1"/>
          <p:nvPr/>
        </p:nvSpPr>
        <p:spPr>
          <a:xfrm>
            <a:off x="6968476" y="2532881"/>
            <a:ext cx="899883"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b="1" i="1">
                <a:solidFill>
                  <a:prstClr val="white"/>
                </a:solidFill>
                <a:latin typeface="Calibri" panose="020F0502020204030204" pitchFamily="34" charset="0"/>
                <a:cs typeface="Calibri" panose="020F0502020204030204" pitchFamily="34" charset="0"/>
              </a:rPr>
              <a:t>D.M 446/2021</a:t>
            </a:r>
            <a:endParaRPr kumimoji="0" lang="it-IT" sz="12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36" name="Straight Connector 27">
            <a:extLst>
              <a:ext uri="{FF2B5EF4-FFF2-40B4-BE49-F238E27FC236}">
                <a16:creationId xmlns:a16="http://schemas.microsoft.com/office/drawing/2014/main" id="{99D85E4F-1734-4A55-8661-E6EBADBBEDAA}"/>
              </a:ext>
            </a:extLst>
          </p:cNvPr>
          <p:cNvCxnSpPr>
            <a:cxnSpLocks/>
          </p:cNvCxnSpPr>
          <p:nvPr/>
        </p:nvCxnSpPr>
        <p:spPr>
          <a:xfrm flipV="1">
            <a:off x="9990083" y="2875119"/>
            <a:ext cx="0" cy="559872"/>
          </a:xfrm>
          <a:prstGeom prst="line">
            <a:avLst/>
          </a:prstGeom>
          <a:solidFill>
            <a:srgbClr val="0B4C45"/>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Oval 24">
            <a:extLst>
              <a:ext uri="{FF2B5EF4-FFF2-40B4-BE49-F238E27FC236}">
                <a16:creationId xmlns:a16="http://schemas.microsoft.com/office/drawing/2014/main" id="{2BE42F27-DB5E-84E7-7312-136E95EF5BF7}"/>
              </a:ext>
            </a:extLst>
          </p:cNvPr>
          <p:cNvSpPr/>
          <p:nvPr/>
        </p:nvSpPr>
        <p:spPr>
          <a:xfrm>
            <a:off x="9523214" y="2084997"/>
            <a:ext cx="899882" cy="899882"/>
          </a:xfrm>
          <a:prstGeom prst="ellipse">
            <a:avLst/>
          </a:prstGeom>
          <a:solidFill>
            <a:schemeClr val="accent1">
              <a:lumMod val="50000"/>
            </a:schemeClr>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Oval 19">
            <a:extLst>
              <a:ext uri="{FF2B5EF4-FFF2-40B4-BE49-F238E27FC236}">
                <a16:creationId xmlns:a16="http://schemas.microsoft.com/office/drawing/2014/main" id="{2772ACEB-72B7-BF73-EA42-5293BBC7E6EC}"/>
              </a:ext>
            </a:extLst>
          </p:cNvPr>
          <p:cNvSpPr/>
          <p:nvPr/>
        </p:nvSpPr>
        <p:spPr>
          <a:xfrm flipV="1">
            <a:off x="9901658" y="3386930"/>
            <a:ext cx="176848" cy="185379"/>
          </a:xfrm>
          <a:prstGeom prst="ellipse">
            <a:avLst/>
          </a:prstGeom>
          <a:solidFill>
            <a:schemeClr val="accent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0" name="TextBox 18">
            <a:extLst>
              <a:ext uri="{FF2B5EF4-FFF2-40B4-BE49-F238E27FC236}">
                <a16:creationId xmlns:a16="http://schemas.microsoft.com/office/drawing/2014/main" id="{C702D489-1F0B-A048-1026-D1D9676F932A}"/>
              </a:ext>
            </a:extLst>
          </p:cNvPr>
          <p:cNvSpPr txBox="1"/>
          <p:nvPr/>
        </p:nvSpPr>
        <p:spPr>
          <a:xfrm>
            <a:off x="9528071" y="2292743"/>
            <a:ext cx="899883"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b="1" i="1">
                <a:solidFill>
                  <a:prstClr val="white"/>
                </a:solidFill>
                <a:latin typeface="Calibri" panose="020F0502020204030204" pitchFamily="34" charset="0"/>
                <a:cs typeface="Calibri" panose="020F0502020204030204" pitchFamily="34" charset="0"/>
              </a:rPr>
              <a:t>D.D 40/2022</a:t>
            </a:r>
            <a:endParaRPr kumimoji="0" lang="it-IT" sz="12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4" name="TextBox 18">
            <a:extLst>
              <a:ext uri="{FF2B5EF4-FFF2-40B4-BE49-F238E27FC236}">
                <a16:creationId xmlns:a16="http://schemas.microsoft.com/office/drawing/2014/main" id="{26A9BF45-7586-EE70-4F20-E414222CF676}"/>
              </a:ext>
            </a:extLst>
          </p:cNvPr>
          <p:cNvSpPr txBox="1"/>
          <p:nvPr/>
        </p:nvSpPr>
        <p:spPr>
          <a:xfrm>
            <a:off x="1550831" y="2984145"/>
            <a:ext cx="899883"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b="1" i="1">
                <a:solidFill>
                  <a:prstClr val="white"/>
                </a:solidFill>
                <a:latin typeface="Calibri" panose="020F0502020204030204" pitchFamily="34" charset="0"/>
                <a:cs typeface="Calibri" panose="020F0502020204030204" pitchFamily="34" charset="0"/>
              </a:rPr>
              <a:t>D.M. 214/2017</a:t>
            </a:r>
            <a:endParaRPr kumimoji="0" lang="it-IT" sz="12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551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5509B021-0F36-45E6-EE83-40D2880D6D34}"/>
              </a:ext>
            </a:extLst>
          </p:cNvPr>
          <p:cNvSpPr/>
          <p:nvPr/>
        </p:nvSpPr>
        <p:spPr>
          <a:xfrm>
            <a:off x="4462276" y="838200"/>
            <a:ext cx="7501925" cy="3378200"/>
          </a:xfrm>
          <a:prstGeom prst="rect">
            <a:avLst/>
          </a:prstGeom>
          <a:solidFill>
            <a:srgbClr val="F2F2F2">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3" name="Rectangle 92">
            <a:extLst>
              <a:ext uri="{FF2B5EF4-FFF2-40B4-BE49-F238E27FC236}">
                <a16:creationId xmlns:a16="http://schemas.microsoft.com/office/drawing/2014/main" id="{F910A539-AA81-4C23-EAA2-87599042679C}"/>
              </a:ext>
            </a:extLst>
          </p:cNvPr>
          <p:cNvSpPr/>
          <p:nvPr/>
        </p:nvSpPr>
        <p:spPr>
          <a:xfrm>
            <a:off x="117215" y="838200"/>
            <a:ext cx="4137285" cy="3378200"/>
          </a:xfrm>
          <a:prstGeom prst="rect">
            <a:avLst/>
          </a:prstGeom>
          <a:solidFill>
            <a:srgbClr val="F2F2F2">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39" name="Tabella 38">
            <a:extLst>
              <a:ext uri="{FF2B5EF4-FFF2-40B4-BE49-F238E27FC236}">
                <a16:creationId xmlns:a16="http://schemas.microsoft.com/office/drawing/2014/main" id="{FD6DC5E3-CF9C-62E2-00EB-5FA1E821097E}"/>
              </a:ext>
            </a:extLst>
          </p:cNvPr>
          <p:cNvGraphicFramePr>
            <a:graphicFrameLocks noGrp="1"/>
          </p:cNvGraphicFramePr>
          <p:nvPr>
            <p:extLst>
              <p:ext uri="{D42A27DB-BD31-4B8C-83A1-F6EECF244321}">
                <p14:modId xmlns:p14="http://schemas.microsoft.com/office/powerpoint/2010/main" val="3759601701"/>
              </p:ext>
            </p:extLst>
          </p:nvPr>
        </p:nvGraphicFramePr>
        <p:xfrm>
          <a:off x="4445228" y="1091954"/>
          <a:ext cx="7518973" cy="3132685"/>
        </p:xfrm>
        <a:graphic>
          <a:graphicData uri="http://schemas.openxmlformats.org/drawingml/2006/table">
            <a:tbl>
              <a:tblPr firstCol="1" bandRow="1">
                <a:tableStyleId>{F5AB1C69-6EDB-4FF4-983F-18BD219EF322}</a:tableStyleId>
              </a:tblPr>
              <a:tblGrid>
                <a:gridCol w="1451333">
                  <a:extLst>
                    <a:ext uri="{9D8B030D-6E8A-4147-A177-3AD203B41FA5}">
                      <a16:colId xmlns:a16="http://schemas.microsoft.com/office/drawing/2014/main" val="1970440745"/>
                    </a:ext>
                  </a:extLst>
                </a:gridCol>
                <a:gridCol w="1516910">
                  <a:extLst>
                    <a:ext uri="{9D8B030D-6E8A-4147-A177-3AD203B41FA5}">
                      <a16:colId xmlns:a16="http://schemas.microsoft.com/office/drawing/2014/main" val="1048223132"/>
                    </a:ext>
                  </a:extLst>
                </a:gridCol>
                <a:gridCol w="1516910">
                  <a:extLst>
                    <a:ext uri="{9D8B030D-6E8A-4147-A177-3AD203B41FA5}">
                      <a16:colId xmlns:a16="http://schemas.microsoft.com/office/drawing/2014/main" val="1608062950"/>
                    </a:ext>
                  </a:extLst>
                </a:gridCol>
                <a:gridCol w="1516910">
                  <a:extLst>
                    <a:ext uri="{9D8B030D-6E8A-4147-A177-3AD203B41FA5}">
                      <a16:colId xmlns:a16="http://schemas.microsoft.com/office/drawing/2014/main" val="1982591420"/>
                    </a:ext>
                  </a:extLst>
                </a:gridCol>
                <a:gridCol w="1516910">
                  <a:extLst>
                    <a:ext uri="{9D8B030D-6E8A-4147-A177-3AD203B41FA5}">
                      <a16:colId xmlns:a16="http://schemas.microsoft.com/office/drawing/2014/main" val="1792919559"/>
                    </a:ext>
                  </a:extLst>
                </a:gridCol>
              </a:tblGrid>
              <a:tr h="256339">
                <a:tc rowSpan="4">
                  <a:txBody>
                    <a:bodyPr/>
                    <a:lstStyle/>
                    <a:p>
                      <a:pPr algn="r">
                        <a:lnSpc>
                          <a:spcPct val="107000"/>
                        </a:lnSpc>
                        <a:spcBef>
                          <a:spcPts val="600"/>
                        </a:spcBef>
                        <a:spcAft>
                          <a:spcPts val="800"/>
                        </a:spcAft>
                      </a:pPr>
                      <a:endParaRPr lang="it-IT" sz="1200">
                        <a:solidFill>
                          <a:schemeClr val="tx1"/>
                        </a:solidFill>
                        <a:effectLst/>
                        <a:latin typeface="+mn-lt"/>
                        <a:cs typeface="Arial" panose="020B0604020202020204" pitchFamily="34" charset="0"/>
                      </a:endParaRPr>
                    </a:p>
                    <a:p>
                      <a:pPr algn="r">
                        <a:lnSpc>
                          <a:spcPct val="107000"/>
                        </a:lnSpc>
                        <a:spcBef>
                          <a:spcPts val="600"/>
                        </a:spcBef>
                        <a:spcAft>
                          <a:spcPts val="800"/>
                        </a:spcAft>
                      </a:pPr>
                      <a:r>
                        <a:rPr lang="it-IT" sz="1200" b="0">
                          <a:solidFill>
                            <a:schemeClr val="tx1"/>
                          </a:solidFill>
                          <a:effectLst/>
                          <a:latin typeface="+mn-lt"/>
                          <a:cs typeface="Arial" panose="020B0604020202020204" pitchFamily="34" charset="0"/>
                        </a:rPr>
                        <a:t>Area</a:t>
                      </a:r>
                      <a:endParaRPr lang="it-IT" sz="1200" b="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4">
                  <a:txBody>
                    <a:bodyPr/>
                    <a:lstStyle/>
                    <a:p>
                      <a:pPr algn="ctr">
                        <a:lnSpc>
                          <a:spcPct val="107000"/>
                        </a:lnSpc>
                        <a:spcBef>
                          <a:spcPts val="600"/>
                        </a:spcBef>
                        <a:spcAft>
                          <a:spcPts val="800"/>
                        </a:spcAft>
                      </a:pPr>
                      <a:r>
                        <a:rPr lang="it-IT" sz="1200" b="1">
                          <a:effectLst/>
                          <a:latin typeface="+mn-lt"/>
                          <a:cs typeface="Arial" panose="020B0604020202020204" pitchFamily="34" charset="0"/>
                        </a:rPr>
                        <a:t>ULTIMO MESE*</a:t>
                      </a:r>
                      <a:endParaRPr lang="it-IT" sz="1200" b="1">
                        <a:effectLst/>
                        <a:latin typeface="+mn-lt"/>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698216822"/>
                  </a:ext>
                </a:extLst>
              </a:tr>
              <a:tr h="494935">
                <a:tc vMerge="1">
                  <a:txBody>
                    <a:bodyPr/>
                    <a:lstStyle/>
                    <a:p>
                      <a:endParaRPr lang="it-IT"/>
                    </a:p>
                  </a:txBody>
                  <a:tcPr/>
                </a:tc>
                <a:tc gridSpan="2">
                  <a:txBody>
                    <a:bodyPr/>
                    <a:lstStyle/>
                    <a:p>
                      <a:pPr algn="ctr">
                        <a:lnSpc>
                          <a:spcPct val="107000"/>
                        </a:lnSpc>
                        <a:spcBef>
                          <a:spcPts val="600"/>
                        </a:spcBef>
                        <a:spcAft>
                          <a:spcPts val="800"/>
                        </a:spcAft>
                      </a:pPr>
                      <a:r>
                        <a:rPr lang="it-IT" sz="1400" b="1">
                          <a:solidFill>
                            <a:schemeClr val="tx1"/>
                          </a:solidFill>
                          <a:effectLst/>
                          <a:latin typeface="+mn-lt"/>
                          <a:cs typeface="Arial" panose="020B0604020202020204" pitchFamily="34" charset="0"/>
                        </a:rPr>
                        <a:t>Trasporto Merci</a:t>
                      </a:r>
                      <a:endParaRPr lang="it-IT" sz="1400" b="1">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DF2F9"/>
                    </a:solidFill>
                  </a:tcPr>
                </a:tc>
                <a:tc hMerge="1">
                  <a:txBody>
                    <a:bodyPr/>
                    <a:lstStyle/>
                    <a:p>
                      <a:endParaRPr lang="it-IT"/>
                    </a:p>
                  </a:txBody>
                  <a:tcPr/>
                </a:tc>
                <a:tc gridSpan="2">
                  <a:txBody>
                    <a:bodyPr/>
                    <a:lstStyle/>
                    <a:p>
                      <a:pPr algn="ctr">
                        <a:lnSpc>
                          <a:spcPct val="107000"/>
                        </a:lnSpc>
                        <a:spcBef>
                          <a:spcPts val="600"/>
                        </a:spcBef>
                        <a:spcAft>
                          <a:spcPts val="800"/>
                        </a:spcAft>
                        <a:tabLst>
                          <a:tab pos="443865" algn="l"/>
                          <a:tab pos="614680" algn="ctr"/>
                        </a:tabLst>
                      </a:pPr>
                      <a:r>
                        <a:rPr lang="it-IT" sz="1400" b="1">
                          <a:solidFill>
                            <a:schemeClr val="tx1"/>
                          </a:solidFill>
                          <a:effectLst/>
                          <a:latin typeface="+mn-lt"/>
                          <a:cs typeface="Arial" panose="020B0604020202020204" pitchFamily="34" charset="0"/>
                        </a:rPr>
                        <a:t>Trasporto Persone</a:t>
                      </a:r>
                      <a:endParaRPr lang="it-IT" sz="1400" b="1">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hMerge="1">
                  <a:txBody>
                    <a:bodyPr/>
                    <a:lstStyle/>
                    <a:p>
                      <a:endParaRPr lang="it-IT"/>
                    </a:p>
                  </a:txBody>
                  <a:tcPr/>
                </a:tc>
                <a:extLst>
                  <a:ext uri="{0D108BD9-81ED-4DB2-BD59-A6C34878D82A}">
                    <a16:rowId xmlns:a16="http://schemas.microsoft.com/office/drawing/2014/main" val="1895103679"/>
                  </a:ext>
                </a:extLst>
              </a:tr>
              <a:tr h="164978">
                <a:tc vMerge="1">
                  <a:txBody>
                    <a:bodyPr/>
                    <a:lstStyle/>
                    <a:p>
                      <a:endParaRPr lang="it-IT"/>
                    </a:p>
                  </a:txBody>
                  <a:tcPr/>
                </a:tc>
                <a:tc gridSpan="2">
                  <a:txBody>
                    <a:bodyPr/>
                    <a:lstStyle/>
                    <a:p>
                      <a:pPr algn="ctr">
                        <a:lnSpc>
                          <a:spcPct val="107000"/>
                        </a:lnSpc>
                        <a:spcBef>
                          <a:spcPts val="600"/>
                        </a:spcBef>
                        <a:spcAft>
                          <a:spcPts val="800"/>
                        </a:spcAft>
                      </a:pPr>
                      <a:endParaRPr lang="it-IT" sz="500" b="1">
                        <a:solidFill>
                          <a:schemeClr val="tx1"/>
                        </a:solidFill>
                        <a:effectLst/>
                        <a:highlight>
                          <a:srgbClr val="FFFF00"/>
                        </a:highligh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it-IT"/>
                    </a:p>
                  </a:txBody>
                  <a:tcPr/>
                </a:tc>
                <a:tc gridSpan="2">
                  <a:txBody>
                    <a:bodyPr/>
                    <a:lstStyle/>
                    <a:p>
                      <a:pPr algn="ctr">
                        <a:lnSpc>
                          <a:spcPct val="107000"/>
                        </a:lnSpc>
                        <a:spcBef>
                          <a:spcPts val="600"/>
                        </a:spcBef>
                        <a:spcAft>
                          <a:spcPts val="800"/>
                        </a:spcAft>
                        <a:tabLst>
                          <a:tab pos="443865" algn="l"/>
                          <a:tab pos="614680" algn="ctr"/>
                        </a:tabLst>
                      </a:pPr>
                      <a:endParaRPr lang="it-IT" sz="500" b="1">
                        <a:solidFill>
                          <a:schemeClr val="tx1"/>
                        </a:solidFill>
                        <a:effectLst/>
                        <a:highlight>
                          <a:srgbClr val="FFFF00"/>
                        </a:highligh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it-IT"/>
                    </a:p>
                  </a:txBody>
                  <a:tcPr/>
                </a:tc>
                <a:extLst>
                  <a:ext uri="{0D108BD9-81ED-4DB2-BD59-A6C34878D82A}">
                    <a16:rowId xmlns:a16="http://schemas.microsoft.com/office/drawing/2014/main" val="1367273672"/>
                  </a:ext>
                </a:extLst>
              </a:tr>
              <a:tr h="348005">
                <a:tc vMerge="1">
                  <a:txBody>
                    <a:bodyPr/>
                    <a:lstStyle/>
                    <a:p>
                      <a:endParaRPr lang="it-IT"/>
                    </a:p>
                  </a:txBody>
                  <a:tcPr/>
                </a:tc>
                <a:tc>
                  <a:txBody>
                    <a:bodyPr/>
                    <a:lstStyle/>
                    <a:p>
                      <a:pPr algn="ctr">
                        <a:lnSpc>
                          <a:spcPct val="107000"/>
                        </a:lnSpc>
                        <a:spcBef>
                          <a:spcPts val="600"/>
                        </a:spcBef>
                        <a:spcAft>
                          <a:spcPts val="800"/>
                        </a:spcAft>
                      </a:pPr>
                      <a:r>
                        <a:rPr lang="it-IT" sz="1100" b="1" i="0">
                          <a:solidFill>
                            <a:schemeClr val="tx1"/>
                          </a:solidFill>
                          <a:effectLst/>
                          <a:latin typeface="+mn-lt"/>
                          <a:cs typeface="Arial" panose="020B0604020202020204" pitchFamily="34" charset="0"/>
                        </a:rPr>
                        <a:t>gg Attesa media per revisione**</a:t>
                      </a:r>
                      <a:endParaRPr lang="it-IT" sz="1100" b="1" i="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Bef>
                          <a:spcPts val="600"/>
                        </a:spcBef>
                        <a:spcAft>
                          <a:spcPts val="800"/>
                        </a:spcAft>
                      </a:pPr>
                      <a:r>
                        <a:rPr lang="it-IT" sz="1100" b="1" i="0">
                          <a:solidFill>
                            <a:schemeClr val="tx1"/>
                          </a:solidFill>
                          <a:effectLst/>
                          <a:latin typeface="+mn-lt"/>
                          <a:cs typeface="Arial" panose="020B0604020202020204" pitchFamily="34" charset="0"/>
                        </a:rPr>
                        <a:t>Nr revisioni effettuate</a:t>
                      </a:r>
                      <a:endParaRPr lang="it-IT" sz="1100" b="1" i="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Bef>
                          <a:spcPts val="600"/>
                        </a:spcBef>
                        <a:spcAft>
                          <a:spcPts val="800"/>
                        </a:spcAft>
                      </a:pPr>
                      <a:r>
                        <a:rPr lang="it-IT" sz="1100" b="1" i="0">
                          <a:solidFill>
                            <a:schemeClr val="tx1"/>
                          </a:solidFill>
                          <a:effectLst/>
                          <a:latin typeface="+mn-lt"/>
                          <a:cs typeface="Arial" panose="020B0604020202020204" pitchFamily="34" charset="0"/>
                        </a:rPr>
                        <a:t>gg Attesa media per revisione**</a:t>
                      </a:r>
                      <a:endParaRPr lang="it-IT" sz="1100" b="1" i="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Bef>
                          <a:spcPts val="600"/>
                        </a:spcBef>
                        <a:spcAft>
                          <a:spcPts val="800"/>
                        </a:spcAft>
                      </a:pPr>
                      <a:r>
                        <a:rPr lang="it-IT" sz="1100" b="1" i="0">
                          <a:solidFill>
                            <a:schemeClr val="tx1"/>
                          </a:solidFill>
                          <a:effectLst/>
                          <a:latin typeface="+mn-lt"/>
                          <a:cs typeface="Arial" panose="020B0604020202020204" pitchFamily="34" charset="0"/>
                        </a:rPr>
                        <a:t>Nr revisioni effettuate</a:t>
                      </a:r>
                      <a:endParaRPr lang="it-IT" sz="1100" b="1" i="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4207999"/>
                  </a:ext>
                </a:extLst>
              </a:tr>
              <a:tr h="373119">
                <a:tc>
                  <a:txBody>
                    <a:bodyPr/>
                    <a:lstStyle/>
                    <a:p>
                      <a:pPr algn="r">
                        <a:lnSpc>
                          <a:spcPct val="107000"/>
                        </a:lnSpc>
                        <a:spcBef>
                          <a:spcPts val="600"/>
                        </a:spcBef>
                        <a:spcAft>
                          <a:spcPts val="800"/>
                        </a:spcAft>
                      </a:pPr>
                      <a:r>
                        <a:rPr lang="it-IT" sz="1200" b="1">
                          <a:solidFill>
                            <a:schemeClr val="tx1"/>
                          </a:solidFill>
                          <a:effectLst/>
                          <a:latin typeface="+mn-lt"/>
                          <a:cs typeface="Arial" panose="020B0604020202020204" pitchFamily="34" charset="0"/>
                        </a:rPr>
                        <a:t>DGT NO</a:t>
                      </a:r>
                      <a:endParaRPr lang="it-IT"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51</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19.905</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28</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alpha val="55686"/>
                      </a:srgbClr>
                    </a:solid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1.719</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alpha val="55686"/>
                      </a:srgbClr>
                    </a:solidFill>
                  </a:tcPr>
                </a:tc>
                <a:extLst>
                  <a:ext uri="{0D108BD9-81ED-4DB2-BD59-A6C34878D82A}">
                    <a16:rowId xmlns:a16="http://schemas.microsoft.com/office/drawing/2014/main" val="3363666362"/>
                  </a:ext>
                </a:extLst>
              </a:tr>
              <a:tr h="373119">
                <a:tc>
                  <a:txBody>
                    <a:bodyPr/>
                    <a:lstStyle/>
                    <a:p>
                      <a:pPr algn="r">
                        <a:lnSpc>
                          <a:spcPct val="107000"/>
                        </a:lnSpc>
                        <a:spcBef>
                          <a:spcPts val="600"/>
                        </a:spcBef>
                        <a:spcAft>
                          <a:spcPts val="800"/>
                        </a:spcAft>
                      </a:pPr>
                      <a:r>
                        <a:rPr lang="it-IT" sz="1200" b="1">
                          <a:solidFill>
                            <a:schemeClr val="tx1"/>
                          </a:solidFill>
                          <a:effectLst/>
                          <a:latin typeface="+mn-lt"/>
                          <a:cs typeface="Arial" panose="020B0604020202020204" pitchFamily="34" charset="0"/>
                        </a:rPr>
                        <a:t>DGT NE</a:t>
                      </a:r>
                      <a:endParaRPr lang="it-IT"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43</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20.985</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algn="ctr">
                        <a:lnSpc>
                          <a:spcPct val="107000"/>
                        </a:lnSpc>
                        <a:spcBef>
                          <a:spcPts val="600"/>
                        </a:spcBef>
                        <a:spcAft>
                          <a:spcPts val="800"/>
                        </a:spcAft>
                      </a:pPr>
                      <a:r>
                        <a:rPr lang="it-IT" sz="1400">
                          <a:effectLst/>
                          <a:latin typeface="+mn-lt"/>
                          <a:ea typeface="Calibri" panose="020F0502020204030204" pitchFamily="34" charset="0"/>
                          <a:cs typeface="Arial" panose="020B0604020202020204" pitchFamily="34" charset="0"/>
                        </a:rPr>
                        <a:t>26</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alpha val="55686"/>
                      </a:srgbClr>
                    </a:solid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1.490</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alpha val="55686"/>
                      </a:srgbClr>
                    </a:solidFill>
                  </a:tcPr>
                </a:tc>
                <a:extLst>
                  <a:ext uri="{0D108BD9-81ED-4DB2-BD59-A6C34878D82A}">
                    <a16:rowId xmlns:a16="http://schemas.microsoft.com/office/drawing/2014/main" val="2547684463"/>
                  </a:ext>
                </a:extLst>
              </a:tr>
              <a:tr h="373119">
                <a:tc>
                  <a:txBody>
                    <a:bodyPr/>
                    <a:lstStyle/>
                    <a:p>
                      <a:pPr algn="r">
                        <a:lnSpc>
                          <a:spcPct val="107000"/>
                        </a:lnSpc>
                        <a:spcBef>
                          <a:spcPts val="600"/>
                        </a:spcBef>
                        <a:spcAft>
                          <a:spcPts val="800"/>
                        </a:spcAft>
                      </a:pPr>
                      <a:r>
                        <a:rPr lang="it-IT" sz="1200" b="1">
                          <a:solidFill>
                            <a:schemeClr val="tx1"/>
                          </a:solidFill>
                          <a:effectLst/>
                          <a:latin typeface="+mn-lt"/>
                          <a:cs typeface="Arial" panose="020B0604020202020204" pitchFamily="34" charset="0"/>
                        </a:rPr>
                        <a:t>DGT CENTRO</a:t>
                      </a:r>
                      <a:endParaRPr lang="it-IT"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Bef>
                          <a:spcPts val="600"/>
                        </a:spcBef>
                        <a:spcAft>
                          <a:spcPts val="800"/>
                        </a:spcAft>
                      </a:pPr>
                      <a:r>
                        <a:rPr lang="it-IT" sz="1400">
                          <a:effectLst/>
                          <a:latin typeface="+mn-lt"/>
                          <a:ea typeface="Calibri" panose="020F0502020204030204" pitchFamily="34" charset="0"/>
                          <a:cs typeface="Arial" panose="020B0604020202020204" pitchFamily="34" charset="0"/>
                        </a:rPr>
                        <a:t>90</a:t>
                      </a:r>
                    </a:p>
                  </a:txBody>
                  <a:tcPr marL="68580" marR="68580" marT="0" marB="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14.626</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algn="ctr">
                        <a:lnSpc>
                          <a:spcPct val="107000"/>
                        </a:lnSpc>
                        <a:spcBef>
                          <a:spcPts val="600"/>
                        </a:spcBef>
                        <a:spcAft>
                          <a:spcPts val="800"/>
                        </a:spcAft>
                      </a:pPr>
                      <a:r>
                        <a:rPr lang="it-IT" sz="1400">
                          <a:effectLst/>
                          <a:latin typeface="+mn-lt"/>
                          <a:ea typeface="Calibri" panose="020F0502020204030204" pitchFamily="34" charset="0"/>
                          <a:cs typeface="Arial" panose="020B0604020202020204" pitchFamily="34" charset="0"/>
                        </a:rPr>
                        <a:t>30</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alpha val="55686"/>
                      </a:srgbClr>
                    </a:solid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1.691</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alpha val="55686"/>
                      </a:srgbClr>
                    </a:solidFill>
                  </a:tcPr>
                </a:tc>
                <a:extLst>
                  <a:ext uri="{0D108BD9-81ED-4DB2-BD59-A6C34878D82A}">
                    <a16:rowId xmlns:a16="http://schemas.microsoft.com/office/drawing/2014/main" val="2227454316"/>
                  </a:ext>
                </a:extLst>
              </a:tr>
              <a:tr h="373119">
                <a:tc>
                  <a:txBody>
                    <a:bodyPr/>
                    <a:lstStyle/>
                    <a:p>
                      <a:pPr algn="r">
                        <a:lnSpc>
                          <a:spcPct val="107000"/>
                        </a:lnSpc>
                        <a:spcBef>
                          <a:spcPts val="600"/>
                        </a:spcBef>
                        <a:spcAft>
                          <a:spcPts val="800"/>
                        </a:spcAft>
                      </a:pPr>
                      <a:r>
                        <a:rPr lang="it-IT" sz="1200" b="1">
                          <a:solidFill>
                            <a:schemeClr val="tx1"/>
                          </a:solidFill>
                          <a:effectLst/>
                          <a:latin typeface="+mn-lt"/>
                          <a:cs typeface="Arial" panose="020B0604020202020204" pitchFamily="34" charset="0"/>
                        </a:rPr>
                        <a:t>DGT SUD</a:t>
                      </a:r>
                      <a:endParaRPr lang="it-IT"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69</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17.424</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AE3F3">
                        <a:alpha val="47843"/>
                      </a:srgbClr>
                    </a:solidFill>
                  </a:tcPr>
                </a:tc>
                <a:tc>
                  <a:txBody>
                    <a:bodyPr/>
                    <a:lstStyle/>
                    <a:p>
                      <a:pPr algn="ctr">
                        <a:lnSpc>
                          <a:spcPct val="107000"/>
                        </a:lnSpc>
                        <a:spcBef>
                          <a:spcPts val="600"/>
                        </a:spcBef>
                        <a:spcAft>
                          <a:spcPts val="800"/>
                        </a:spcAft>
                      </a:pPr>
                      <a:r>
                        <a:rPr lang="it-IT" sz="1400">
                          <a:effectLst/>
                          <a:latin typeface="+mn-lt"/>
                          <a:ea typeface="Calibri" panose="020F0502020204030204" pitchFamily="34" charset="0"/>
                          <a:cs typeface="Arial" panose="020B0604020202020204" pitchFamily="34" charset="0"/>
                        </a:rPr>
                        <a:t>23</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alpha val="55686"/>
                      </a:srgbClr>
                    </a:solidFill>
                  </a:tcPr>
                </a:tc>
                <a:tc>
                  <a:txBody>
                    <a:bodyPr/>
                    <a:lstStyle/>
                    <a:p>
                      <a:pPr algn="ctr">
                        <a:lnSpc>
                          <a:spcPct val="107000"/>
                        </a:lnSpc>
                        <a:spcBef>
                          <a:spcPts val="600"/>
                        </a:spcBef>
                        <a:spcAft>
                          <a:spcPts val="800"/>
                        </a:spcAft>
                      </a:pPr>
                      <a:r>
                        <a:rPr lang="it-IT" sz="1400">
                          <a:effectLst/>
                          <a:latin typeface="+mn-lt"/>
                          <a:cs typeface="Arial" panose="020B0604020202020204" pitchFamily="34" charset="0"/>
                        </a:rPr>
                        <a:t>1.366</a:t>
                      </a:r>
                      <a:endParaRPr lang="it-IT" sz="1400">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alpha val="55686"/>
                      </a:srgbClr>
                    </a:solidFill>
                  </a:tcPr>
                </a:tc>
                <a:extLst>
                  <a:ext uri="{0D108BD9-81ED-4DB2-BD59-A6C34878D82A}">
                    <a16:rowId xmlns:a16="http://schemas.microsoft.com/office/drawing/2014/main" val="565622836"/>
                  </a:ext>
                </a:extLst>
              </a:tr>
              <a:tr h="373119">
                <a:tc>
                  <a:txBody>
                    <a:bodyPr/>
                    <a:lstStyle/>
                    <a:p>
                      <a:pPr algn="r">
                        <a:lnSpc>
                          <a:spcPct val="107000"/>
                        </a:lnSpc>
                        <a:spcBef>
                          <a:spcPts val="600"/>
                        </a:spcBef>
                        <a:spcAft>
                          <a:spcPts val="800"/>
                        </a:spcAft>
                      </a:pPr>
                      <a:r>
                        <a:rPr lang="it-IT" sz="1200" b="1">
                          <a:solidFill>
                            <a:schemeClr val="bg1"/>
                          </a:solidFill>
                          <a:effectLst/>
                          <a:latin typeface="+mn-lt"/>
                          <a:cs typeface="Arial" panose="020B0604020202020204" pitchFamily="34" charset="0"/>
                        </a:rPr>
                        <a:t>Nazionale</a:t>
                      </a:r>
                      <a:endParaRPr lang="it-IT" sz="1200" b="1">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7000"/>
                        </a:lnSpc>
                        <a:spcBef>
                          <a:spcPts val="600"/>
                        </a:spcBef>
                        <a:spcAft>
                          <a:spcPts val="800"/>
                        </a:spcAft>
                      </a:pPr>
                      <a:r>
                        <a:rPr lang="it-IT" sz="1400" b="1">
                          <a:solidFill>
                            <a:schemeClr val="bg1"/>
                          </a:solidFill>
                          <a:effectLst/>
                          <a:latin typeface="+mn-lt"/>
                          <a:cs typeface="Arial" panose="020B0604020202020204" pitchFamily="34" charset="0"/>
                        </a:rPr>
                        <a:t>61</a:t>
                      </a:r>
                      <a:endParaRPr lang="it-IT" sz="1400" b="1">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7000"/>
                        </a:lnSpc>
                        <a:spcBef>
                          <a:spcPts val="600"/>
                        </a:spcBef>
                        <a:spcAft>
                          <a:spcPts val="800"/>
                        </a:spcAft>
                      </a:pPr>
                      <a:r>
                        <a:rPr lang="it-IT" sz="1400" b="1">
                          <a:solidFill>
                            <a:schemeClr val="bg1"/>
                          </a:solidFill>
                          <a:effectLst/>
                          <a:latin typeface="+mn-lt"/>
                          <a:cs typeface="Arial" panose="020B0604020202020204" pitchFamily="34" charset="0"/>
                        </a:rPr>
                        <a:t>72.940</a:t>
                      </a:r>
                      <a:endParaRPr lang="it-IT" sz="1400" b="1">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7000"/>
                        </a:lnSpc>
                        <a:spcBef>
                          <a:spcPts val="600"/>
                        </a:spcBef>
                        <a:spcAft>
                          <a:spcPts val="800"/>
                        </a:spcAft>
                      </a:pPr>
                      <a:r>
                        <a:rPr lang="it-IT" sz="1400" b="1">
                          <a:solidFill>
                            <a:schemeClr val="bg1"/>
                          </a:solidFill>
                          <a:effectLst/>
                          <a:latin typeface="+mn-lt"/>
                          <a:cs typeface="Arial" panose="020B0604020202020204" pitchFamily="34" charset="0"/>
                        </a:rPr>
                        <a:t>27</a:t>
                      </a:r>
                      <a:endParaRPr lang="it-IT" sz="1400" b="1">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7000"/>
                        </a:lnSpc>
                        <a:spcBef>
                          <a:spcPts val="600"/>
                        </a:spcBef>
                        <a:spcAft>
                          <a:spcPts val="800"/>
                        </a:spcAft>
                      </a:pPr>
                      <a:r>
                        <a:rPr lang="it-IT" sz="1400" b="1">
                          <a:solidFill>
                            <a:schemeClr val="bg1"/>
                          </a:solidFill>
                          <a:effectLst/>
                          <a:latin typeface="+mn-lt"/>
                          <a:ea typeface="Calibri" panose="020F0502020204030204" pitchFamily="34" charset="0"/>
                          <a:cs typeface="Arial" panose="020B0604020202020204" pitchFamily="34" charset="0"/>
                        </a:rPr>
                        <a:t>6.266</a:t>
                      </a:r>
                    </a:p>
                  </a:txBody>
                  <a:tcPr marL="68580" marR="68580" marT="0" marB="0"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862188705"/>
                  </a:ext>
                </a:extLst>
              </a:tr>
            </a:tbl>
          </a:graphicData>
        </a:graphic>
      </p:graphicFrame>
      <p:sp>
        <p:nvSpPr>
          <p:cNvPr id="18" name="Rettangolo 20">
            <a:extLst>
              <a:ext uri="{FF2B5EF4-FFF2-40B4-BE49-F238E27FC236}">
                <a16:creationId xmlns:a16="http://schemas.microsoft.com/office/drawing/2014/main" id="{13F75A1B-C908-7950-C609-B66FDDEB6F5F}"/>
              </a:ext>
            </a:extLst>
          </p:cNvPr>
          <p:cNvSpPr/>
          <p:nvPr/>
        </p:nvSpPr>
        <p:spPr>
          <a:xfrm>
            <a:off x="5894467" y="1349989"/>
            <a:ext cx="327600" cy="47964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extLst>
              <p:ext uri="{D42A27DB-BD31-4B8C-83A1-F6EECF244321}">
                <p14:modId xmlns:p14="http://schemas.microsoft.com/office/powerpoint/2010/main" val="2929189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asellaDiTesto 2">
            <a:extLst>
              <a:ext uri="{FF2B5EF4-FFF2-40B4-BE49-F238E27FC236}">
                <a16:creationId xmlns:a16="http://schemas.microsoft.com/office/drawing/2014/main" id="{6D44AAAD-A260-2209-5FB6-1FD429964E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r>
              <a:rPr lang="it-IT"/>
              <a:t>Revisioni Mezzi Pesanti – Highlights e azioni intraprese</a:t>
            </a:r>
          </a:p>
        </p:txBody>
      </p:sp>
      <p:sp>
        <p:nvSpPr>
          <p:cNvPr id="5" name="Rettangolo 4">
            <a:extLst>
              <a:ext uri="{FF2B5EF4-FFF2-40B4-BE49-F238E27FC236}">
                <a16:creationId xmlns:a16="http://schemas.microsoft.com/office/drawing/2014/main" id="{EE73D23B-A082-1961-FA7E-6560FF786921}"/>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8229E083-ABB0-E9BA-3718-EDC6A72D16EF}"/>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992B2F18-2C49-123E-6AA7-CFD0FB363861}"/>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ABEF0FA8-6084-46CD-F8F9-6C03F72AFE48}"/>
              </a:ext>
            </a:extLst>
          </p:cNvPr>
          <p:cNvSpPr txBox="1"/>
          <p:nvPr/>
        </p:nvSpPr>
        <p:spPr>
          <a:xfrm>
            <a:off x="8830734" y="4195355"/>
            <a:ext cx="3189978" cy="461665"/>
          </a:xfrm>
          <a:prstGeom prst="rect">
            <a:avLst/>
          </a:prstGeom>
          <a:noFill/>
        </p:spPr>
        <p:txBody>
          <a:bodyPr wrap="square">
            <a:spAutoFit/>
          </a:bodyPr>
          <a:lstStyle/>
          <a:p>
            <a:pPr algn="r"/>
            <a:r>
              <a:rPr lang="it-IT" sz="800">
                <a:solidFill>
                  <a:srgbClr val="000000"/>
                </a:solidFill>
                <a:latin typeface="Calibri" panose="020F0502020204030204" pitchFamily="34" charset="0"/>
              </a:rPr>
              <a:t>* Dati al 07/07/2023</a:t>
            </a:r>
          </a:p>
          <a:p>
            <a:pPr algn="r"/>
            <a:r>
              <a:rPr lang="it-IT" sz="800">
                <a:solidFill>
                  <a:srgbClr val="000000"/>
                </a:solidFill>
                <a:effectLst/>
                <a:latin typeface="Calibri" panose="020F0502020204030204" pitchFamily="34" charset="0"/>
                <a:ea typeface="Calibri" panose="020F0502020204030204" pitchFamily="34" charset="0"/>
              </a:rPr>
              <a:t>**calcolati rispetto alla data di scadenza della stessa</a:t>
            </a:r>
          </a:p>
          <a:p>
            <a:pPr algn="r"/>
            <a:endParaRPr lang="it-IT" sz="800"/>
          </a:p>
        </p:txBody>
      </p:sp>
      <p:sp>
        <p:nvSpPr>
          <p:cNvPr id="21" name="Rettangolo 20">
            <a:extLst>
              <a:ext uri="{FF2B5EF4-FFF2-40B4-BE49-F238E27FC236}">
                <a16:creationId xmlns:a16="http://schemas.microsoft.com/office/drawing/2014/main" id="{5FAAA466-6199-FEAB-EDD5-617E93DDBA09}"/>
              </a:ext>
            </a:extLst>
          </p:cNvPr>
          <p:cNvSpPr/>
          <p:nvPr/>
        </p:nvSpPr>
        <p:spPr>
          <a:xfrm>
            <a:off x="2216974" y="1195004"/>
            <a:ext cx="160867" cy="152400"/>
          </a:xfrm>
          <a:prstGeom prst="rect">
            <a:avLst/>
          </a:prstGeom>
          <a:solidFill>
            <a:srgbClr val="2E75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a:p>
        </p:txBody>
      </p:sp>
      <p:sp>
        <p:nvSpPr>
          <p:cNvPr id="22" name="Rettangolo 21">
            <a:extLst>
              <a:ext uri="{FF2B5EF4-FFF2-40B4-BE49-F238E27FC236}">
                <a16:creationId xmlns:a16="http://schemas.microsoft.com/office/drawing/2014/main" id="{4CCB61F6-DCF9-0DA0-0F3C-3FCC2B373729}"/>
              </a:ext>
            </a:extLst>
          </p:cNvPr>
          <p:cNvSpPr/>
          <p:nvPr/>
        </p:nvSpPr>
        <p:spPr>
          <a:xfrm>
            <a:off x="2216974" y="1467172"/>
            <a:ext cx="160867" cy="1524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a:p>
        </p:txBody>
      </p:sp>
      <p:sp>
        <p:nvSpPr>
          <p:cNvPr id="23" name="Rettangolo 22">
            <a:extLst>
              <a:ext uri="{FF2B5EF4-FFF2-40B4-BE49-F238E27FC236}">
                <a16:creationId xmlns:a16="http://schemas.microsoft.com/office/drawing/2014/main" id="{BF66A5F4-7E02-FED8-93C6-A6A1D8449223}"/>
              </a:ext>
            </a:extLst>
          </p:cNvPr>
          <p:cNvSpPr/>
          <p:nvPr/>
        </p:nvSpPr>
        <p:spPr>
          <a:xfrm>
            <a:off x="2216974" y="1934412"/>
            <a:ext cx="160867" cy="152400"/>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a:p>
        </p:txBody>
      </p:sp>
      <p:sp>
        <p:nvSpPr>
          <p:cNvPr id="24" name="Rettangolo 23">
            <a:extLst>
              <a:ext uri="{FF2B5EF4-FFF2-40B4-BE49-F238E27FC236}">
                <a16:creationId xmlns:a16="http://schemas.microsoft.com/office/drawing/2014/main" id="{9C4953E2-0FC6-D7B7-3635-444467C955C1}"/>
              </a:ext>
            </a:extLst>
          </p:cNvPr>
          <p:cNvSpPr/>
          <p:nvPr/>
        </p:nvSpPr>
        <p:spPr>
          <a:xfrm>
            <a:off x="2216974" y="2206580"/>
            <a:ext cx="160867" cy="152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900"/>
          </a:p>
        </p:txBody>
      </p:sp>
      <p:sp>
        <p:nvSpPr>
          <p:cNvPr id="26" name="CasellaDiTesto 25">
            <a:extLst>
              <a:ext uri="{FF2B5EF4-FFF2-40B4-BE49-F238E27FC236}">
                <a16:creationId xmlns:a16="http://schemas.microsoft.com/office/drawing/2014/main" id="{D2B58EE2-043A-AED2-1871-164E3D3DB327}"/>
              </a:ext>
            </a:extLst>
          </p:cNvPr>
          <p:cNvSpPr txBox="1"/>
          <p:nvPr/>
        </p:nvSpPr>
        <p:spPr>
          <a:xfrm>
            <a:off x="2470974" y="1143205"/>
            <a:ext cx="1329266" cy="230832"/>
          </a:xfrm>
          <a:prstGeom prst="rect">
            <a:avLst/>
          </a:prstGeom>
          <a:noFill/>
        </p:spPr>
        <p:txBody>
          <a:bodyPr wrap="square">
            <a:spAutoFit/>
          </a:bodyPr>
          <a:lstStyle/>
          <a:p>
            <a:r>
              <a:rPr lang="it-IT" sz="900">
                <a:effectLst/>
                <a:ea typeface="Calibri" panose="020F0502020204030204" pitchFamily="34" charset="0"/>
                <a:cs typeface="Arial" panose="020B0604020202020204" pitchFamily="34" charset="0"/>
              </a:rPr>
              <a:t>Trasporto merci</a:t>
            </a:r>
          </a:p>
        </p:txBody>
      </p:sp>
      <p:sp>
        <p:nvSpPr>
          <p:cNvPr id="27" name="CasellaDiTesto 26">
            <a:extLst>
              <a:ext uri="{FF2B5EF4-FFF2-40B4-BE49-F238E27FC236}">
                <a16:creationId xmlns:a16="http://schemas.microsoft.com/office/drawing/2014/main" id="{D826DA36-1565-C954-AA85-5255FB9347B3}"/>
              </a:ext>
            </a:extLst>
          </p:cNvPr>
          <p:cNvSpPr txBox="1"/>
          <p:nvPr/>
        </p:nvSpPr>
        <p:spPr>
          <a:xfrm>
            <a:off x="2470974" y="1404071"/>
            <a:ext cx="1329266" cy="230832"/>
          </a:xfrm>
          <a:prstGeom prst="rect">
            <a:avLst/>
          </a:prstGeom>
          <a:noFill/>
        </p:spPr>
        <p:txBody>
          <a:bodyPr wrap="square">
            <a:spAutoFit/>
          </a:bodyPr>
          <a:lstStyle/>
          <a:p>
            <a:r>
              <a:rPr lang="it-IT" sz="900">
                <a:effectLst/>
                <a:ea typeface="Calibri" panose="020F0502020204030204" pitchFamily="34" charset="0"/>
                <a:cs typeface="Arial" panose="020B0604020202020204" pitchFamily="34" charset="0"/>
              </a:rPr>
              <a:t>Trasporto persone</a:t>
            </a:r>
          </a:p>
        </p:txBody>
      </p:sp>
      <p:sp>
        <p:nvSpPr>
          <p:cNvPr id="28" name="CasellaDiTesto 27">
            <a:extLst>
              <a:ext uri="{FF2B5EF4-FFF2-40B4-BE49-F238E27FC236}">
                <a16:creationId xmlns:a16="http://schemas.microsoft.com/office/drawing/2014/main" id="{B2E55EBC-0A02-83DF-14D0-531F556715FA}"/>
              </a:ext>
            </a:extLst>
          </p:cNvPr>
          <p:cNvSpPr txBox="1"/>
          <p:nvPr/>
        </p:nvSpPr>
        <p:spPr>
          <a:xfrm>
            <a:off x="2470974" y="1864678"/>
            <a:ext cx="1329266" cy="230832"/>
          </a:xfrm>
          <a:prstGeom prst="rect">
            <a:avLst/>
          </a:prstGeom>
          <a:noFill/>
        </p:spPr>
        <p:txBody>
          <a:bodyPr wrap="square">
            <a:spAutoFit/>
          </a:bodyPr>
          <a:lstStyle/>
          <a:p>
            <a:r>
              <a:rPr lang="it-IT" sz="900">
                <a:effectLst/>
                <a:ea typeface="Calibri" panose="020F0502020204030204" pitchFamily="34" charset="0"/>
                <a:cs typeface="Arial" panose="020B0604020202020204" pitchFamily="34" charset="0"/>
              </a:rPr>
              <a:t>Revisione scaduta</a:t>
            </a:r>
          </a:p>
        </p:txBody>
      </p:sp>
      <p:sp>
        <p:nvSpPr>
          <p:cNvPr id="29" name="CasellaDiTesto 28">
            <a:extLst>
              <a:ext uri="{FF2B5EF4-FFF2-40B4-BE49-F238E27FC236}">
                <a16:creationId xmlns:a16="http://schemas.microsoft.com/office/drawing/2014/main" id="{E95B11C0-C897-F5A7-617B-DDD5E2F7A9C5}"/>
              </a:ext>
            </a:extLst>
          </p:cNvPr>
          <p:cNvSpPr txBox="1"/>
          <p:nvPr/>
        </p:nvSpPr>
        <p:spPr>
          <a:xfrm>
            <a:off x="2470974" y="2152347"/>
            <a:ext cx="1329266" cy="230832"/>
          </a:xfrm>
          <a:prstGeom prst="rect">
            <a:avLst/>
          </a:prstGeom>
          <a:noFill/>
        </p:spPr>
        <p:txBody>
          <a:bodyPr wrap="square">
            <a:spAutoFit/>
          </a:bodyPr>
          <a:lstStyle/>
          <a:p>
            <a:r>
              <a:rPr lang="it-IT" sz="900">
                <a:effectLst/>
                <a:ea typeface="Calibri" panose="020F0502020204030204" pitchFamily="34" charset="0"/>
                <a:cs typeface="Arial" panose="020B0604020202020204" pitchFamily="34" charset="0"/>
              </a:rPr>
              <a:t>Revisione in regola</a:t>
            </a:r>
          </a:p>
        </p:txBody>
      </p:sp>
      <p:cxnSp>
        <p:nvCxnSpPr>
          <p:cNvPr id="38" name="Connettore diritto 37">
            <a:extLst>
              <a:ext uri="{FF2B5EF4-FFF2-40B4-BE49-F238E27FC236}">
                <a16:creationId xmlns:a16="http://schemas.microsoft.com/office/drawing/2014/main" id="{26DBF6D9-DDE5-000E-99ED-EA64661F790D}"/>
              </a:ext>
            </a:extLst>
          </p:cNvPr>
          <p:cNvCxnSpPr>
            <a:cxnSpLocks/>
          </p:cNvCxnSpPr>
          <p:nvPr/>
        </p:nvCxnSpPr>
        <p:spPr>
          <a:xfrm flipV="1">
            <a:off x="2216974" y="1749576"/>
            <a:ext cx="1583266" cy="15501"/>
          </a:xfrm>
          <a:prstGeom prst="line">
            <a:avLst/>
          </a:prstGeom>
        </p:spPr>
        <p:style>
          <a:lnRef idx="1">
            <a:schemeClr val="accent1"/>
          </a:lnRef>
          <a:fillRef idx="0">
            <a:schemeClr val="accent1"/>
          </a:fillRef>
          <a:effectRef idx="0">
            <a:schemeClr val="accent1"/>
          </a:effectRef>
          <a:fontRef idx="minor">
            <a:schemeClr val="tx1"/>
          </a:fontRef>
        </p:style>
      </p:cxnSp>
      <p:pic>
        <p:nvPicPr>
          <p:cNvPr id="44" name="Immagine 43">
            <a:extLst>
              <a:ext uri="{FF2B5EF4-FFF2-40B4-BE49-F238E27FC236}">
                <a16:creationId xmlns:a16="http://schemas.microsoft.com/office/drawing/2014/main" id="{56F37F9B-62F0-23CF-72EA-E800835332FD}"/>
              </a:ext>
            </a:extLst>
          </p:cNvPr>
          <p:cNvPicPr>
            <a:picLocks noChangeAspect="1"/>
          </p:cNvPicPr>
          <p:nvPr/>
        </p:nvPicPr>
        <p:blipFill>
          <a:blip r:embed="rId5"/>
          <a:stretch>
            <a:fillRect/>
          </a:stretch>
        </p:blipFill>
        <p:spPr>
          <a:xfrm>
            <a:off x="293885" y="916244"/>
            <a:ext cx="1560231" cy="1649997"/>
          </a:xfrm>
          <a:prstGeom prst="rect">
            <a:avLst/>
          </a:prstGeom>
        </p:spPr>
      </p:pic>
      <p:grpSp>
        <p:nvGrpSpPr>
          <p:cNvPr id="12" name="Gruppo 11">
            <a:extLst>
              <a:ext uri="{FF2B5EF4-FFF2-40B4-BE49-F238E27FC236}">
                <a16:creationId xmlns:a16="http://schemas.microsoft.com/office/drawing/2014/main" id="{FE0C1ACF-F1A7-13F8-5362-A1C3E55B1DDC}"/>
              </a:ext>
            </a:extLst>
          </p:cNvPr>
          <p:cNvGrpSpPr/>
          <p:nvPr/>
        </p:nvGrpSpPr>
        <p:grpSpPr>
          <a:xfrm>
            <a:off x="-127866" y="2902020"/>
            <a:ext cx="4482813" cy="1046050"/>
            <a:chOff x="-127866" y="1062998"/>
            <a:chExt cx="4482813" cy="1046050"/>
          </a:xfrm>
        </p:grpSpPr>
        <p:sp>
          <p:nvSpPr>
            <p:cNvPr id="10" name="CasellaDiTesto 40">
              <a:extLst>
                <a:ext uri="{FF2B5EF4-FFF2-40B4-BE49-F238E27FC236}">
                  <a16:creationId xmlns:a16="http://schemas.microsoft.com/office/drawing/2014/main" id="{87E26759-1EA3-8CA5-98D5-A63D053B4802}"/>
                </a:ext>
              </a:extLst>
            </p:cNvPr>
            <p:cNvSpPr txBox="1"/>
            <p:nvPr/>
          </p:nvSpPr>
          <p:spPr>
            <a:xfrm>
              <a:off x="2134779" y="1585828"/>
              <a:ext cx="2140602" cy="523220"/>
            </a:xfrm>
            <a:prstGeom prst="rect">
              <a:avLst/>
            </a:prstGeom>
            <a:noFill/>
          </p:spPr>
          <p:txBody>
            <a:bodyPr wrap="square" anchor="ctr">
              <a:spAutoFit/>
            </a:bodyPr>
            <a:lstStyle/>
            <a:p>
              <a:pPr algn="ctr"/>
              <a:r>
                <a:rPr lang="it-IT" sz="1400" b="1">
                  <a:cs typeface="Segoe UI" panose="020B0502040204020203" pitchFamily="34" charset="0"/>
                </a:rPr>
                <a:t>Mezzi</a:t>
              </a:r>
              <a:r>
                <a:rPr lang="it-IT" sz="1400">
                  <a:cs typeface="Segoe UI" panose="020B0502040204020203" pitchFamily="34" charset="0"/>
                </a:rPr>
                <a:t> potenzialmente revisionabili</a:t>
              </a:r>
            </a:p>
          </p:txBody>
        </p:sp>
        <p:sp>
          <p:nvSpPr>
            <p:cNvPr id="11" name="CasellaDiTesto 40">
              <a:extLst>
                <a:ext uri="{FF2B5EF4-FFF2-40B4-BE49-F238E27FC236}">
                  <a16:creationId xmlns:a16="http://schemas.microsoft.com/office/drawing/2014/main" id="{30055265-2A5B-0424-6445-CF95F5ED1FF7}"/>
                </a:ext>
              </a:extLst>
            </p:cNvPr>
            <p:cNvSpPr txBox="1"/>
            <p:nvPr/>
          </p:nvSpPr>
          <p:spPr>
            <a:xfrm>
              <a:off x="-127866" y="1585828"/>
              <a:ext cx="2367886" cy="523220"/>
            </a:xfrm>
            <a:prstGeom prst="rect">
              <a:avLst/>
            </a:prstGeom>
            <a:noFill/>
          </p:spPr>
          <p:txBody>
            <a:bodyPr wrap="square" anchor="ctr">
              <a:spAutoFit/>
            </a:bodyPr>
            <a:lstStyle/>
            <a:p>
              <a:pPr algn="ctr"/>
              <a:r>
                <a:rPr lang="it-IT" sz="1400" b="1">
                  <a:cs typeface="Segoe UI" panose="020B0502040204020203" pitchFamily="34" charset="0"/>
                </a:rPr>
                <a:t>Sedute</a:t>
              </a:r>
              <a:r>
                <a:rPr lang="it-IT" sz="1400">
                  <a:cs typeface="Segoe UI" panose="020B0502040204020203" pitchFamily="34" charset="0"/>
                </a:rPr>
                <a:t> organizzate</a:t>
              </a:r>
            </a:p>
            <a:p>
              <a:pPr algn="ctr"/>
              <a:r>
                <a:rPr lang="it-IT" sz="1400">
                  <a:cs typeface="Segoe UI" panose="020B0502040204020203" pitchFamily="34" charset="0"/>
                </a:rPr>
                <a:t>ultimo anno</a:t>
              </a:r>
            </a:p>
          </p:txBody>
        </p:sp>
        <p:grpSp>
          <p:nvGrpSpPr>
            <p:cNvPr id="59" name="Group 58">
              <a:extLst>
                <a:ext uri="{FF2B5EF4-FFF2-40B4-BE49-F238E27FC236}">
                  <a16:creationId xmlns:a16="http://schemas.microsoft.com/office/drawing/2014/main" id="{0BDC7998-DE66-DA35-35F0-05FCEE9A0BB1}"/>
                </a:ext>
              </a:extLst>
            </p:cNvPr>
            <p:cNvGrpSpPr/>
            <p:nvPr/>
          </p:nvGrpSpPr>
          <p:grpSpPr>
            <a:xfrm>
              <a:off x="280863" y="1115448"/>
              <a:ext cx="1779028" cy="407035"/>
              <a:chOff x="331663" y="1039248"/>
              <a:chExt cx="1779028" cy="407035"/>
            </a:xfrm>
          </p:grpSpPr>
          <p:sp>
            <p:nvSpPr>
              <p:cNvPr id="41" name="CasellaDiTesto 40">
                <a:extLst>
                  <a:ext uri="{FF2B5EF4-FFF2-40B4-BE49-F238E27FC236}">
                    <a16:creationId xmlns:a16="http://schemas.microsoft.com/office/drawing/2014/main" id="{07619ED8-8D3F-5D2D-C65F-1CE731B16A37}"/>
                  </a:ext>
                </a:extLst>
              </p:cNvPr>
              <p:cNvSpPr txBox="1"/>
              <p:nvPr/>
            </p:nvSpPr>
            <p:spPr>
              <a:xfrm>
                <a:off x="331663" y="1039248"/>
                <a:ext cx="1779028" cy="407035"/>
              </a:xfrm>
              <a:prstGeom prst="rect">
                <a:avLst/>
              </a:prstGeom>
              <a:noFill/>
            </p:spPr>
            <p:txBody>
              <a:bodyPr wrap="square">
                <a:spAutoFit/>
              </a:bodyPr>
              <a:lstStyle/>
              <a:p>
                <a:pPr algn="ctr">
                  <a:lnSpc>
                    <a:spcPct val="107000"/>
                  </a:lnSpc>
                  <a:spcAft>
                    <a:spcPts val="600"/>
                  </a:spcAft>
                </a:pPr>
                <a:r>
                  <a:rPr lang="it-IT" sz="2000" b="1">
                    <a:solidFill>
                      <a:schemeClr val="accent1">
                        <a:lumMod val="75000"/>
                      </a:schemeClr>
                    </a:solidFill>
                  </a:rPr>
                  <a:t>112.500</a:t>
                </a:r>
                <a:endParaRPr lang="it-IT" sz="1400">
                  <a:solidFill>
                    <a:srgbClr val="00338D"/>
                  </a:solidFill>
                  <a:cs typeface="Segoe UI" panose="020B0502040204020203" pitchFamily="34" charset="0"/>
                </a:endParaRPr>
              </a:p>
            </p:txBody>
          </p:sp>
          <p:pic>
            <p:nvPicPr>
              <p:cNvPr id="2" name="Elemento grafico 1" descr="Strumenti con riempimento a tinta unita">
                <a:extLst>
                  <a:ext uri="{FF2B5EF4-FFF2-40B4-BE49-F238E27FC236}">
                    <a16:creationId xmlns:a16="http://schemas.microsoft.com/office/drawing/2014/main" id="{9823E31A-F97C-2EBE-1FD5-6D3619DF14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450" y="1109118"/>
                <a:ext cx="291356" cy="291356"/>
              </a:xfrm>
              <a:prstGeom prst="rect">
                <a:avLst/>
              </a:prstGeom>
            </p:spPr>
          </p:pic>
        </p:grpSp>
        <p:grpSp>
          <p:nvGrpSpPr>
            <p:cNvPr id="58" name="Group 57">
              <a:extLst>
                <a:ext uri="{FF2B5EF4-FFF2-40B4-BE49-F238E27FC236}">
                  <a16:creationId xmlns:a16="http://schemas.microsoft.com/office/drawing/2014/main" id="{63D5AD75-30DB-E5B2-28DF-E33DB7145CAC}"/>
                </a:ext>
              </a:extLst>
            </p:cNvPr>
            <p:cNvGrpSpPr/>
            <p:nvPr/>
          </p:nvGrpSpPr>
          <p:grpSpPr>
            <a:xfrm>
              <a:off x="2537813" y="1062998"/>
              <a:ext cx="1817134" cy="469232"/>
              <a:chOff x="2652113" y="986798"/>
              <a:chExt cx="1817134" cy="469232"/>
            </a:xfrm>
          </p:grpSpPr>
          <p:sp>
            <p:nvSpPr>
              <p:cNvPr id="9" name="CasellaDiTesto 40">
                <a:extLst>
                  <a:ext uri="{FF2B5EF4-FFF2-40B4-BE49-F238E27FC236}">
                    <a16:creationId xmlns:a16="http://schemas.microsoft.com/office/drawing/2014/main" id="{83D65E84-10E3-5C7D-8A82-EEB62E5E83C1}"/>
                  </a:ext>
                </a:extLst>
              </p:cNvPr>
              <p:cNvSpPr txBox="1"/>
              <p:nvPr/>
            </p:nvSpPr>
            <p:spPr>
              <a:xfrm>
                <a:off x="2700154" y="1039248"/>
                <a:ext cx="1769093" cy="407035"/>
              </a:xfrm>
              <a:prstGeom prst="rect">
                <a:avLst/>
              </a:prstGeom>
              <a:noFill/>
            </p:spPr>
            <p:txBody>
              <a:bodyPr wrap="square">
                <a:spAutoFit/>
              </a:bodyPr>
              <a:lstStyle/>
              <a:p>
                <a:pPr algn="ctr">
                  <a:lnSpc>
                    <a:spcPct val="107000"/>
                  </a:lnSpc>
                  <a:spcAft>
                    <a:spcPts val="600"/>
                  </a:spcAft>
                </a:pPr>
                <a:r>
                  <a:rPr lang="it-IT" sz="2000" b="1">
                    <a:solidFill>
                      <a:schemeClr val="accent1">
                        <a:lumMod val="75000"/>
                      </a:schemeClr>
                    </a:solidFill>
                  </a:rPr>
                  <a:t>1,8</a:t>
                </a:r>
                <a:r>
                  <a:rPr lang="it-IT" b="1">
                    <a:solidFill>
                      <a:schemeClr val="accent1">
                        <a:lumMod val="75000"/>
                      </a:schemeClr>
                    </a:solidFill>
                  </a:rPr>
                  <a:t> mln</a:t>
                </a:r>
                <a:endParaRPr lang="it-IT" sz="1200">
                  <a:solidFill>
                    <a:srgbClr val="00338D"/>
                  </a:solidFill>
                  <a:cs typeface="Segoe UI" panose="020B0502040204020203" pitchFamily="34" charset="0"/>
                </a:endParaRPr>
              </a:p>
            </p:txBody>
          </p:sp>
          <p:pic>
            <p:nvPicPr>
              <p:cNvPr id="17" name="Elemento grafico 16" descr="Camion con riempimento a tinta unita">
                <a:extLst>
                  <a:ext uri="{FF2B5EF4-FFF2-40B4-BE49-F238E27FC236}">
                    <a16:creationId xmlns:a16="http://schemas.microsoft.com/office/drawing/2014/main" id="{80459791-EE64-B958-E2E3-0BFC8C2AD0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2113" y="986798"/>
                <a:ext cx="469232" cy="469232"/>
              </a:xfrm>
              <a:prstGeom prst="rect">
                <a:avLst/>
              </a:prstGeom>
            </p:spPr>
          </p:pic>
        </p:grpSp>
      </p:grpSp>
      <p:pic>
        <p:nvPicPr>
          <p:cNvPr id="33" name="Elemento grafico 32" descr="Camion contorno">
            <a:extLst>
              <a:ext uri="{FF2B5EF4-FFF2-40B4-BE49-F238E27FC236}">
                <a16:creationId xmlns:a16="http://schemas.microsoft.com/office/drawing/2014/main" id="{8691535E-D95C-493E-3522-175F2F93DB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12589" y="1441514"/>
            <a:ext cx="291356" cy="291356"/>
          </a:xfrm>
          <a:prstGeom prst="rect">
            <a:avLst/>
          </a:prstGeom>
        </p:spPr>
      </p:pic>
      <p:sp>
        <p:nvSpPr>
          <p:cNvPr id="20" name="Rettangolo 20">
            <a:extLst>
              <a:ext uri="{FF2B5EF4-FFF2-40B4-BE49-F238E27FC236}">
                <a16:creationId xmlns:a16="http://schemas.microsoft.com/office/drawing/2014/main" id="{C6BEC42C-2851-9293-5C1A-6F0469F18A60}"/>
              </a:ext>
            </a:extLst>
          </p:cNvPr>
          <p:cNvSpPr/>
          <p:nvPr/>
        </p:nvSpPr>
        <p:spPr>
          <a:xfrm>
            <a:off x="8912607" y="1349989"/>
            <a:ext cx="327600" cy="479640"/>
          </a:xfrm>
          <a:prstGeom prst="rect">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1" name="Elemento grafico 30" descr="Autobus contorno">
            <a:extLst>
              <a:ext uri="{FF2B5EF4-FFF2-40B4-BE49-F238E27FC236}">
                <a16:creationId xmlns:a16="http://schemas.microsoft.com/office/drawing/2014/main" id="{D710DEE8-4D01-FB79-B195-C15E9A62F6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30566" y="1447760"/>
            <a:ext cx="291356" cy="291356"/>
          </a:xfrm>
          <a:prstGeom prst="rect">
            <a:avLst/>
          </a:prstGeom>
        </p:spPr>
      </p:pic>
      <p:sp>
        <p:nvSpPr>
          <p:cNvPr id="8" name="CasellaDiTesto 42">
            <a:extLst>
              <a:ext uri="{FF2B5EF4-FFF2-40B4-BE49-F238E27FC236}">
                <a16:creationId xmlns:a16="http://schemas.microsoft.com/office/drawing/2014/main" id="{1A96A1B5-518A-4615-9E01-8CD29BD9BDD5}"/>
              </a:ext>
            </a:extLst>
          </p:cNvPr>
          <p:cNvSpPr txBox="1"/>
          <p:nvPr/>
        </p:nvSpPr>
        <p:spPr>
          <a:xfrm>
            <a:off x="157320" y="4481072"/>
            <a:ext cx="11877361" cy="2032465"/>
          </a:xfrm>
          <a:prstGeom prst="rect">
            <a:avLst/>
          </a:prstGeom>
          <a:solidFill>
            <a:srgbClr val="F2F2F2">
              <a:alpha val="56863"/>
            </a:srgbClr>
          </a:solidFill>
        </p:spPr>
        <p:txBody>
          <a:bodyPr wrap="square" tIns="324000" bIns="0" anchor="ctr">
            <a:noAutofit/>
          </a:bodyPr>
          <a:lstStyle/>
          <a:p>
            <a:pPr marL="342900" lvl="0" indent="-342900" algn="just">
              <a:buFont typeface="Wingdings" panose="05000000000000000000" pitchFamily="2" charset="2"/>
              <a:buChar char=""/>
            </a:pPr>
            <a:r>
              <a:rPr lang="it-IT" sz="1200" b="1" dirty="0">
                <a:effectLst/>
                <a:ea typeface="Calibri" panose="020F0502020204030204" pitchFamily="34" charset="0"/>
                <a:cs typeface="Arial" panose="020B0604020202020204" pitchFamily="34" charset="0"/>
              </a:rPr>
              <a:t>Aumento</a:t>
            </a:r>
            <a:r>
              <a:rPr lang="it-IT" sz="1200" dirty="0">
                <a:effectLst/>
                <a:ea typeface="Calibri" panose="020F0502020204030204" pitchFamily="34" charset="0"/>
                <a:cs typeface="Arial" panose="020B0604020202020204" pitchFamily="34" charset="0"/>
              </a:rPr>
              <a:t> della </a:t>
            </a:r>
            <a:r>
              <a:rPr lang="it-IT" sz="1200" b="1" dirty="0">
                <a:effectLst/>
                <a:ea typeface="Calibri" panose="020F0502020204030204" pitchFamily="34" charset="0"/>
                <a:cs typeface="Arial" panose="020B0604020202020204" pitchFamily="34" charset="0"/>
              </a:rPr>
              <a:t>capacità produttiva </a:t>
            </a:r>
            <a:r>
              <a:rPr lang="it-IT" sz="1200" dirty="0">
                <a:effectLst/>
                <a:ea typeface="Calibri" panose="020F0502020204030204" pitchFamily="34" charset="0"/>
                <a:cs typeface="Arial" panose="020B0604020202020204" pitchFamily="34" charset="0"/>
              </a:rPr>
              <a:t>disponibile </a:t>
            </a:r>
            <a:r>
              <a:rPr lang="it-IT" sz="1200" i="1" dirty="0">
                <a:effectLst/>
                <a:ea typeface="Calibri" panose="020F0502020204030204" pitchFamily="34" charset="0"/>
                <a:cs typeface="Arial" panose="020B0604020202020204" pitchFamily="34" charset="0"/>
              </a:rPr>
              <a:t>– utilizzo da febbraio 2023 degli «ispettori autorizzati» per le sedute di revisione di mezzi pesanti presso le officine private (20.900 mezzi già revisionati), con un potenziale incrementale*** di circa 150.000 mezzi revisionabili sull’anno</a:t>
            </a:r>
          </a:p>
          <a:p>
            <a:pPr lvl="1" algn="just"/>
            <a:endParaRPr lang="it-IT" sz="1200" dirty="0">
              <a:effectLst/>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pPr>
            <a:r>
              <a:rPr lang="it-IT" sz="1200" b="1" dirty="0">
                <a:ea typeface="Calibri" panose="020F0502020204030204" pitchFamily="34" charset="0"/>
                <a:cs typeface="Arial" panose="020B0604020202020204" pitchFamily="34" charset="0"/>
              </a:rPr>
              <a:t>A</a:t>
            </a:r>
            <a:r>
              <a:rPr lang="it-IT" sz="1200" b="1" dirty="0">
                <a:effectLst/>
                <a:ea typeface="Calibri" panose="020F0502020204030204" pitchFamily="34" charset="0"/>
                <a:cs typeface="Arial" panose="020B0604020202020204" pitchFamily="34" charset="0"/>
              </a:rPr>
              <a:t>umento</a:t>
            </a:r>
            <a:r>
              <a:rPr lang="it-IT" sz="1200" dirty="0">
                <a:effectLst/>
                <a:ea typeface="Calibri" panose="020F0502020204030204" pitchFamily="34" charset="0"/>
                <a:cs typeface="Arial" panose="020B0604020202020204" pitchFamily="34" charset="0"/>
              </a:rPr>
              <a:t> dell’</a:t>
            </a:r>
            <a:r>
              <a:rPr lang="it-IT" sz="1200" b="1" dirty="0">
                <a:effectLst/>
                <a:ea typeface="Calibri" panose="020F0502020204030204" pitchFamily="34" charset="0"/>
                <a:cs typeface="Arial" panose="020B0604020202020204" pitchFamily="34" charset="0"/>
              </a:rPr>
              <a:t>efficienza </a:t>
            </a:r>
            <a:r>
              <a:rPr lang="it-IT" sz="1200" dirty="0">
                <a:effectLst/>
                <a:ea typeface="Calibri" panose="020F0502020204030204" pitchFamily="34" charset="0"/>
                <a:cs typeface="Arial" panose="020B0604020202020204" pitchFamily="34" charset="0"/>
              </a:rPr>
              <a:t>del sistema di revisione - </a:t>
            </a:r>
            <a:r>
              <a:rPr lang="it-IT" sz="1200" i="1" dirty="0">
                <a:cs typeface="Arial" panose="020B0604020202020204" pitchFamily="34" charset="0"/>
              </a:rPr>
              <a:t>limitazione della circolazione dei mezzi che abbiano «mancato» l’appuntamento prenotato al solo giorno previsto per la revisione</a:t>
            </a:r>
          </a:p>
        </p:txBody>
      </p:sp>
      <p:sp>
        <p:nvSpPr>
          <p:cNvPr id="13" name="CasellaDiTesto 42">
            <a:extLst>
              <a:ext uri="{FF2B5EF4-FFF2-40B4-BE49-F238E27FC236}">
                <a16:creationId xmlns:a16="http://schemas.microsoft.com/office/drawing/2014/main" id="{60A21057-E46F-53AB-52FE-BDD45B642EC0}"/>
              </a:ext>
            </a:extLst>
          </p:cNvPr>
          <p:cNvSpPr txBox="1"/>
          <p:nvPr/>
        </p:nvSpPr>
        <p:spPr>
          <a:xfrm>
            <a:off x="117215" y="4567583"/>
            <a:ext cx="11916000" cy="248873"/>
          </a:xfrm>
          <a:prstGeom prst="rect">
            <a:avLst/>
          </a:prstGeom>
          <a:solidFill>
            <a:schemeClr val="bg1"/>
          </a:solidFill>
        </p:spPr>
        <p:txBody>
          <a:bodyPr wrap="square" lIns="540000" anchor="ctr">
            <a:noAutofit/>
          </a:bodyPr>
          <a:lstStyle/>
          <a:p>
            <a:pPr lvl="0"/>
            <a:r>
              <a:rPr lang="it-IT" sz="1400" b="1">
                <a:effectLst/>
                <a:ea typeface="Calibri" panose="020F0502020204030204" pitchFamily="34" charset="0"/>
                <a:cs typeface="Arial" panose="020B0604020202020204" pitchFamily="34" charset="0"/>
              </a:rPr>
              <a:t>AZIONI INTRAPRESE</a:t>
            </a:r>
          </a:p>
        </p:txBody>
      </p:sp>
      <p:grpSp>
        <p:nvGrpSpPr>
          <p:cNvPr id="14" name="Group 13">
            <a:extLst>
              <a:ext uri="{FF2B5EF4-FFF2-40B4-BE49-F238E27FC236}">
                <a16:creationId xmlns:a16="http://schemas.microsoft.com/office/drawing/2014/main" id="{6A8C66E1-D76D-457F-23FC-1CC8630C4CA1}"/>
              </a:ext>
            </a:extLst>
          </p:cNvPr>
          <p:cNvGrpSpPr/>
          <p:nvPr/>
        </p:nvGrpSpPr>
        <p:grpSpPr>
          <a:xfrm>
            <a:off x="211505" y="4543187"/>
            <a:ext cx="297477" cy="283215"/>
            <a:chOff x="1787525" y="76200"/>
            <a:chExt cx="927100" cy="882650"/>
          </a:xfrm>
          <a:solidFill>
            <a:srgbClr val="00338D"/>
          </a:solidFill>
        </p:grpSpPr>
        <p:sp>
          <p:nvSpPr>
            <p:cNvPr id="15" name="Freeform 50">
              <a:extLst>
                <a:ext uri="{FF2B5EF4-FFF2-40B4-BE49-F238E27FC236}">
                  <a16:creationId xmlns:a16="http://schemas.microsoft.com/office/drawing/2014/main" id="{764F87CC-DA23-B127-6DAA-9A0864AEA4A7}"/>
                </a:ext>
              </a:extLst>
            </p:cNvPr>
            <p:cNvSpPr>
              <a:spLocks noEditPoints="1"/>
            </p:cNvSpPr>
            <p:nvPr/>
          </p:nvSpPr>
          <p:spPr bwMode="auto">
            <a:xfrm>
              <a:off x="1787525" y="76200"/>
              <a:ext cx="927100" cy="882650"/>
            </a:xfrm>
            <a:custGeom>
              <a:avLst/>
              <a:gdLst/>
              <a:ahLst/>
              <a:cxnLst>
                <a:cxn ang="0">
                  <a:pos x="134" y="20"/>
                </a:cxn>
                <a:cxn ang="0">
                  <a:pos x="138" y="62"/>
                </a:cxn>
                <a:cxn ang="0">
                  <a:pos x="148" y="168"/>
                </a:cxn>
                <a:cxn ang="0">
                  <a:pos x="148" y="268"/>
                </a:cxn>
                <a:cxn ang="0">
                  <a:pos x="142" y="334"/>
                </a:cxn>
                <a:cxn ang="0">
                  <a:pos x="132" y="396"/>
                </a:cxn>
                <a:cxn ang="0">
                  <a:pos x="2" y="424"/>
                </a:cxn>
                <a:cxn ang="0">
                  <a:pos x="0" y="446"/>
                </a:cxn>
                <a:cxn ang="0">
                  <a:pos x="2" y="484"/>
                </a:cxn>
                <a:cxn ang="0">
                  <a:pos x="10" y="510"/>
                </a:cxn>
                <a:cxn ang="0">
                  <a:pos x="22" y="528"/>
                </a:cxn>
                <a:cxn ang="0">
                  <a:pos x="38" y="538"/>
                </a:cxn>
                <a:cxn ang="0">
                  <a:pos x="58" y="546"/>
                </a:cxn>
                <a:cxn ang="0">
                  <a:pos x="72" y="546"/>
                </a:cxn>
                <a:cxn ang="0">
                  <a:pos x="432" y="556"/>
                </a:cxn>
                <a:cxn ang="0">
                  <a:pos x="436" y="556"/>
                </a:cxn>
                <a:cxn ang="0">
                  <a:pos x="448" y="554"/>
                </a:cxn>
                <a:cxn ang="0">
                  <a:pos x="472" y="550"/>
                </a:cxn>
                <a:cxn ang="0">
                  <a:pos x="492" y="540"/>
                </a:cxn>
                <a:cxn ang="0">
                  <a:pos x="518" y="514"/>
                </a:cxn>
                <a:cxn ang="0">
                  <a:pos x="546" y="466"/>
                </a:cxn>
                <a:cxn ang="0">
                  <a:pos x="566" y="400"/>
                </a:cxn>
                <a:cxn ang="0">
                  <a:pos x="578" y="320"/>
                </a:cxn>
                <a:cxn ang="0">
                  <a:pos x="584" y="226"/>
                </a:cxn>
                <a:cxn ang="0">
                  <a:pos x="584" y="118"/>
                </a:cxn>
                <a:cxn ang="0">
                  <a:pos x="576" y="0"/>
                </a:cxn>
                <a:cxn ang="0">
                  <a:pos x="440" y="522"/>
                </a:cxn>
                <a:cxn ang="0">
                  <a:pos x="434" y="522"/>
                </a:cxn>
                <a:cxn ang="0">
                  <a:pos x="418" y="516"/>
                </a:cxn>
                <a:cxn ang="0">
                  <a:pos x="404" y="506"/>
                </a:cxn>
                <a:cxn ang="0">
                  <a:pos x="388" y="472"/>
                </a:cxn>
                <a:cxn ang="0">
                  <a:pos x="382" y="438"/>
                </a:cxn>
                <a:cxn ang="0">
                  <a:pos x="166" y="424"/>
                </a:cxn>
                <a:cxn ang="0">
                  <a:pos x="170" y="398"/>
                </a:cxn>
                <a:cxn ang="0">
                  <a:pos x="180" y="314"/>
                </a:cxn>
                <a:cxn ang="0">
                  <a:pos x="182" y="200"/>
                </a:cxn>
                <a:cxn ang="0">
                  <a:pos x="178" y="72"/>
                </a:cxn>
                <a:cxn ang="0">
                  <a:pos x="536" y="54"/>
                </a:cxn>
                <a:cxn ang="0">
                  <a:pos x="546" y="146"/>
                </a:cxn>
                <a:cxn ang="0">
                  <a:pos x="546" y="232"/>
                </a:cxn>
                <a:cxn ang="0">
                  <a:pos x="542" y="312"/>
                </a:cxn>
                <a:cxn ang="0">
                  <a:pos x="530" y="382"/>
                </a:cxn>
                <a:cxn ang="0">
                  <a:pos x="512" y="440"/>
                </a:cxn>
                <a:cxn ang="0">
                  <a:pos x="492" y="484"/>
                </a:cxn>
                <a:cxn ang="0">
                  <a:pos x="468" y="512"/>
                </a:cxn>
                <a:cxn ang="0">
                  <a:pos x="448" y="522"/>
                </a:cxn>
                <a:cxn ang="0">
                  <a:pos x="440" y="522"/>
                </a:cxn>
              </a:cxnLst>
              <a:rect l="0" t="0" r="r" b="b"/>
              <a:pathLst>
                <a:path w="584" h="556">
                  <a:moveTo>
                    <a:pt x="576" y="0"/>
                  </a:moveTo>
                  <a:lnTo>
                    <a:pt x="134" y="20"/>
                  </a:lnTo>
                  <a:lnTo>
                    <a:pt x="134" y="20"/>
                  </a:lnTo>
                  <a:lnTo>
                    <a:pt x="138" y="62"/>
                  </a:lnTo>
                  <a:lnTo>
                    <a:pt x="144" y="110"/>
                  </a:lnTo>
                  <a:lnTo>
                    <a:pt x="148" y="168"/>
                  </a:lnTo>
                  <a:lnTo>
                    <a:pt x="148" y="234"/>
                  </a:lnTo>
                  <a:lnTo>
                    <a:pt x="148" y="268"/>
                  </a:lnTo>
                  <a:lnTo>
                    <a:pt x="146" y="300"/>
                  </a:lnTo>
                  <a:lnTo>
                    <a:pt x="142" y="334"/>
                  </a:lnTo>
                  <a:lnTo>
                    <a:pt x="138" y="366"/>
                  </a:lnTo>
                  <a:lnTo>
                    <a:pt x="132" y="396"/>
                  </a:lnTo>
                  <a:lnTo>
                    <a:pt x="124" y="424"/>
                  </a:lnTo>
                  <a:lnTo>
                    <a:pt x="2" y="424"/>
                  </a:lnTo>
                  <a:lnTo>
                    <a:pt x="2" y="424"/>
                  </a:lnTo>
                  <a:lnTo>
                    <a:pt x="0" y="446"/>
                  </a:lnTo>
                  <a:lnTo>
                    <a:pt x="0" y="466"/>
                  </a:lnTo>
                  <a:lnTo>
                    <a:pt x="2" y="484"/>
                  </a:lnTo>
                  <a:lnTo>
                    <a:pt x="4" y="498"/>
                  </a:lnTo>
                  <a:lnTo>
                    <a:pt x="10" y="510"/>
                  </a:lnTo>
                  <a:lnTo>
                    <a:pt x="16" y="520"/>
                  </a:lnTo>
                  <a:lnTo>
                    <a:pt x="22" y="528"/>
                  </a:lnTo>
                  <a:lnTo>
                    <a:pt x="30" y="534"/>
                  </a:lnTo>
                  <a:lnTo>
                    <a:pt x="38" y="538"/>
                  </a:lnTo>
                  <a:lnTo>
                    <a:pt x="44" y="542"/>
                  </a:lnTo>
                  <a:lnTo>
                    <a:pt x="58" y="546"/>
                  </a:lnTo>
                  <a:lnTo>
                    <a:pt x="68" y="546"/>
                  </a:lnTo>
                  <a:lnTo>
                    <a:pt x="72" y="546"/>
                  </a:lnTo>
                  <a:lnTo>
                    <a:pt x="432" y="556"/>
                  </a:lnTo>
                  <a:lnTo>
                    <a:pt x="432" y="556"/>
                  </a:lnTo>
                  <a:lnTo>
                    <a:pt x="426" y="554"/>
                  </a:lnTo>
                  <a:lnTo>
                    <a:pt x="436" y="556"/>
                  </a:lnTo>
                  <a:lnTo>
                    <a:pt x="436" y="556"/>
                  </a:lnTo>
                  <a:lnTo>
                    <a:pt x="448" y="554"/>
                  </a:lnTo>
                  <a:lnTo>
                    <a:pt x="460" y="552"/>
                  </a:lnTo>
                  <a:lnTo>
                    <a:pt x="472" y="550"/>
                  </a:lnTo>
                  <a:lnTo>
                    <a:pt x="482" y="544"/>
                  </a:lnTo>
                  <a:lnTo>
                    <a:pt x="492" y="540"/>
                  </a:lnTo>
                  <a:lnTo>
                    <a:pt x="502" y="532"/>
                  </a:lnTo>
                  <a:lnTo>
                    <a:pt x="518" y="514"/>
                  </a:lnTo>
                  <a:lnTo>
                    <a:pt x="534" y="492"/>
                  </a:lnTo>
                  <a:lnTo>
                    <a:pt x="546" y="466"/>
                  </a:lnTo>
                  <a:lnTo>
                    <a:pt x="558" y="436"/>
                  </a:lnTo>
                  <a:lnTo>
                    <a:pt x="566" y="400"/>
                  </a:lnTo>
                  <a:lnTo>
                    <a:pt x="574" y="362"/>
                  </a:lnTo>
                  <a:lnTo>
                    <a:pt x="578" y="320"/>
                  </a:lnTo>
                  <a:lnTo>
                    <a:pt x="582" y="274"/>
                  </a:lnTo>
                  <a:lnTo>
                    <a:pt x="584" y="226"/>
                  </a:lnTo>
                  <a:lnTo>
                    <a:pt x="584" y="174"/>
                  </a:lnTo>
                  <a:lnTo>
                    <a:pt x="584" y="118"/>
                  </a:lnTo>
                  <a:lnTo>
                    <a:pt x="580" y="60"/>
                  </a:lnTo>
                  <a:lnTo>
                    <a:pt x="576" y="0"/>
                  </a:lnTo>
                  <a:lnTo>
                    <a:pt x="576" y="0"/>
                  </a:lnTo>
                  <a:close/>
                  <a:moveTo>
                    <a:pt x="440" y="522"/>
                  </a:moveTo>
                  <a:lnTo>
                    <a:pt x="434" y="522"/>
                  </a:lnTo>
                  <a:lnTo>
                    <a:pt x="434" y="522"/>
                  </a:lnTo>
                  <a:lnTo>
                    <a:pt x="426" y="520"/>
                  </a:lnTo>
                  <a:lnTo>
                    <a:pt x="418" y="516"/>
                  </a:lnTo>
                  <a:lnTo>
                    <a:pt x="410" y="512"/>
                  </a:lnTo>
                  <a:lnTo>
                    <a:pt x="404" y="506"/>
                  </a:lnTo>
                  <a:lnTo>
                    <a:pt x="396" y="490"/>
                  </a:lnTo>
                  <a:lnTo>
                    <a:pt x="388" y="472"/>
                  </a:lnTo>
                  <a:lnTo>
                    <a:pt x="384" y="454"/>
                  </a:lnTo>
                  <a:lnTo>
                    <a:pt x="382" y="438"/>
                  </a:lnTo>
                  <a:lnTo>
                    <a:pt x="380" y="424"/>
                  </a:lnTo>
                  <a:lnTo>
                    <a:pt x="166" y="424"/>
                  </a:lnTo>
                  <a:lnTo>
                    <a:pt x="166" y="424"/>
                  </a:lnTo>
                  <a:lnTo>
                    <a:pt x="170" y="398"/>
                  </a:lnTo>
                  <a:lnTo>
                    <a:pt x="174" y="372"/>
                  </a:lnTo>
                  <a:lnTo>
                    <a:pt x="180" y="314"/>
                  </a:lnTo>
                  <a:lnTo>
                    <a:pt x="182" y="256"/>
                  </a:lnTo>
                  <a:lnTo>
                    <a:pt x="182" y="200"/>
                  </a:lnTo>
                  <a:lnTo>
                    <a:pt x="180" y="110"/>
                  </a:lnTo>
                  <a:lnTo>
                    <a:pt x="178" y="72"/>
                  </a:lnTo>
                  <a:lnTo>
                    <a:pt x="536" y="54"/>
                  </a:lnTo>
                  <a:lnTo>
                    <a:pt x="536" y="54"/>
                  </a:lnTo>
                  <a:lnTo>
                    <a:pt x="542" y="100"/>
                  </a:lnTo>
                  <a:lnTo>
                    <a:pt x="546" y="146"/>
                  </a:lnTo>
                  <a:lnTo>
                    <a:pt x="546" y="190"/>
                  </a:lnTo>
                  <a:lnTo>
                    <a:pt x="546" y="232"/>
                  </a:lnTo>
                  <a:lnTo>
                    <a:pt x="546" y="274"/>
                  </a:lnTo>
                  <a:lnTo>
                    <a:pt x="542" y="312"/>
                  </a:lnTo>
                  <a:lnTo>
                    <a:pt x="536" y="348"/>
                  </a:lnTo>
                  <a:lnTo>
                    <a:pt x="530" y="382"/>
                  </a:lnTo>
                  <a:lnTo>
                    <a:pt x="522" y="412"/>
                  </a:lnTo>
                  <a:lnTo>
                    <a:pt x="512" y="440"/>
                  </a:lnTo>
                  <a:lnTo>
                    <a:pt x="502" y="464"/>
                  </a:lnTo>
                  <a:lnTo>
                    <a:pt x="492" y="484"/>
                  </a:lnTo>
                  <a:lnTo>
                    <a:pt x="480" y="500"/>
                  </a:lnTo>
                  <a:lnTo>
                    <a:pt x="468" y="512"/>
                  </a:lnTo>
                  <a:lnTo>
                    <a:pt x="454" y="520"/>
                  </a:lnTo>
                  <a:lnTo>
                    <a:pt x="448" y="522"/>
                  </a:lnTo>
                  <a:lnTo>
                    <a:pt x="440" y="522"/>
                  </a:lnTo>
                  <a:lnTo>
                    <a:pt x="440" y="5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51">
              <a:extLst>
                <a:ext uri="{FF2B5EF4-FFF2-40B4-BE49-F238E27FC236}">
                  <a16:creationId xmlns:a16="http://schemas.microsoft.com/office/drawing/2014/main" id="{E8A97CED-7279-6DD8-8108-EF372AAD165D}"/>
                </a:ext>
              </a:extLst>
            </p:cNvPr>
            <p:cNvSpPr>
              <a:spLocks/>
            </p:cNvSpPr>
            <p:nvPr/>
          </p:nvSpPr>
          <p:spPr bwMode="auto">
            <a:xfrm>
              <a:off x="2460625" y="381000"/>
              <a:ext cx="98425" cy="44450"/>
            </a:xfrm>
            <a:custGeom>
              <a:avLst/>
              <a:gdLst/>
              <a:ahLst/>
              <a:cxnLst>
                <a:cxn ang="0">
                  <a:pos x="60" y="0"/>
                </a:cxn>
                <a:cxn ang="0">
                  <a:pos x="0" y="2"/>
                </a:cxn>
                <a:cxn ang="0">
                  <a:pos x="2" y="28"/>
                </a:cxn>
                <a:cxn ang="0">
                  <a:pos x="62" y="26"/>
                </a:cxn>
                <a:cxn ang="0">
                  <a:pos x="60" y="0"/>
                </a:cxn>
              </a:cxnLst>
              <a:rect l="0" t="0" r="r" b="b"/>
              <a:pathLst>
                <a:path w="62" h="28">
                  <a:moveTo>
                    <a:pt x="60" y="0"/>
                  </a:moveTo>
                  <a:lnTo>
                    <a:pt x="0" y="2"/>
                  </a:lnTo>
                  <a:lnTo>
                    <a:pt x="2" y="28"/>
                  </a:lnTo>
                  <a:lnTo>
                    <a:pt x="62" y="26"/>
                  </a:lnTo>
                  <a:lnTo>
                    <a:pt x="6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52">
              <a:extLst>
                <a:ext uri="{FF2B5EF4-FFF2-40B4-BE49-F238E27FC236}">
                  <a16:creationId xmlns:a16="http://schemas.microsoft.com/office/drawing/2014/main" id="{D83BE06E-78AD-C722-05CB-CFB954753742}"/>
                </a:ext>
              </a:extLst>
            </p:cNvPr>
            <p:cNvSpPr>
              <a:spLocks/>
            </p:cNvSpPr>
            <p:nvPr/>
          </p:nvSpPr>
          <p:spPr bwMode="auto">
            <a:xfrm>
              <a:off x="2457450" y="317500"/>
              <a:ext cx="146050" cy="50800"/>
            </a:xfrm>
            <a:custGeom>
              <a:avLst/>
              <a:gdLst/>
              <a:ahLst/>
              <a:cxnLst>
                <a:cxn ang="0">
                  <a:pos x="0" y="6"/>
                </a:cxn>
                <a:cxn ang="0">
                  <a:pos x="0" y="32"/>
                </a:cxn>
                <a:cxn ang="0">
                  <a:pos x="92" y="26"/>
                </a:cxn>
                <a:cxn ang="0">
                  <a:pos x="92" y="0"/>
                </a:cxn>
                <a:cxn ang="0">
                  <a:pos x="0" y="6"/>
                </a:cxn>
              </a:cxnLst>
              <a:rect l="0" t="0" r="r" b="b"/>
              <a:pathLst>
                <a:path w="92" h="32">
                  <a:moveTo>
                    <a:pt x="0" y="6"/>
                  </a:moveTo>
                  <a:lnTo>
                    <a:pt x="0" y="32"/>
                  </a:lnTo>
                  <a:lnTo>
                    <a:pt x="92" y="26"/>
                  </a:lnTo>
                  <a:lnTo>
                    <a:pt x="92"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53">
              <a:extLst>
                <a:ext uri="{FF2B5EF4-FFF2-40B4-BE49-F238E27FC236}">
                  <a16:creationId xmlns:a16="http://schemas.microsoft.com/office/drawing/2014/main" id="{AF373D2B-A8F3-8FAC-959A-4CA1DC2EF393}"/>
                </a:ext>
              </a:extLst>
            </p:cNvPr>
            <p:cNvSpPr>
              <a:spLocks/>
            </p:cNvSpPr>
            <p:nvPr/>
          </p:nvSpPr>
          <p:spPr bwMode="auto">
            <a:xfrm>
              <a:off x="2463800" y="590550"/>
              <a:ext cx="76200" cy="44450"/>
            </a:xfrm>
            <a:custGeom>
              <a:avLst/>
              <a:gdLst/>
              <a:ahLst/>
              <a:cxnLst>
                <a:cxn ang="0">
                  <a:pos x="0" y="2"/>
                </a:cxn>
                <a:cxn ang="0">
                  <a:pos x="2" y="28"/>
                </a:cxn>
                <a:cxn ang="0">
                  <a:pos x="48" y="26"/>
                </a:cxn>
                <a:cxn ang="0">
                  <a:pos x="48" y="0"/>
                </a:cxn>
                <a:cxn ang="0">
                  <a:pos x="0" y="2"/>
                </a:cxn>
              </a:cxnLst>
              <a:rect l="0" t="0" r="r" b="b"/>
              <a:pathLst>
                <a:path w="48" h="28">
                  <a:moveTo>
                    <a:pt x="0" y="2"/>
                  </a:moveTo>
                  <a:lnTo>
                    <a:pt x="2" y="28"/>
                  </a:lnTo>
                  <a:lnTo>
                    <a:pt x="48" y="26"/>
                  </a:lnTo>
                  <a:lnTo>
                    <a:pt x="48" y="0"/>
                  </a:ln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54">
              <a:extLst>
                <a:ext uri="{FF2B5EF4-FFF2-40B4-BE49-F238E27FC236}">
                  <a16:creationId xmlns:a16="http://schemas.microsoft.com/office/drawing/2014/main" id="{8A7A9E02-60BD-5699-7542-067A844F292A}"/>
                </a:ext>
              </a:extLst>
            </p:cNvPr>
            <p:cNvSpPr>
              <a:spLocks/>
            </p:cNvSpPr>
            <p:nvPr/>
          </p:nvSpPr>
          <p:spPr bwMode="auto">
            <a:xfrm>
              <a:off x="2460625" y="527050"/>
              <a:ext cx="117475" cy="50800"/>
            </a:xfrm>
            <a:custGeom>
              <a:avLst/>
              <a:gdLst/>
              <a:ahLst/>
              <a:cxnLst>
                <a:cxn ang="0">
                  <a:pos x="0" y="6"/>
                </a:cxn>
                <a:cxn ang="0">
                  <a:pos x="2" y="32"/>
                </a:cxn>
                <a:cxn ang="0">
                  <a:pos x="74" y="28"/>
                </a:cxn>
                <a:cxn ang="0">
                  <a:pos x="72" y="0"/>
                </a:cxn>
                <a:cxn ang="0">
                  <a:pos x="0" y="6"/>
                </a:cxn>
              </a:cxnLst>
              <a:rect l="0" t="0" r="r" b="b"/>
              <a:pathLst>
                <a:path w="74" h="32">
                  <a:moveTo>
                    <a:pt x="0" y="6"/>
                  </a:moveTo>
                  <a:lnTo>
                    <a:pt x="2" y="32"/>
                  </a:lnTo>
                  <a:lnTo>
                    <a:pt x="74" y="28"/>
                  </a:lnTo>
                  <a:lnTo>
                    <a:pt x="72" y="0"/>
                  </a:lnTo>
                  <a:lnTo>
                    <a:pt x="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Freeform 55">
              <a:extLst>
                <a:ext uri="{FF2B5EF4-FFF2-40B4-BE49-F238E27FC236}">
                  <a16:creationId xmlns:a16="http://schemas.microsoft.com/office/drawing/2014/main" id="{A7CEBDDF-8F85-A95C-E706-0464B854B75F}"/>
                </a:ext>
              </a:extLst>
            </p:cNvPr>
            <p:cNvSpPr>
              <a:spLocks/>
            </p:cNvSpPr>
            <p:nvPr/>
          </p:nvSpPr>
          <p:spPr bwMode="auto">
            <a:xfrm>
              <a:off x="2120900" y="266700"/>
              <a:ext cx="203200" cy="196850"/>
            </a:xfrm>
            <a:custGeom>
              <a:avLst/>
              <a:gdLst/>
              <a:ahLst/>
              <a:cxnLst>
                <a:cxn ang="0">
                  <a:pos x="22" y="124"/>
                </a:cxn>
                <a:cxn ang="0">
                  <a:pos x="86" y="122"/>
                </a:cxn>
                <a:cxn ang="0">
                  <a:pos x="54" y="96"/>
                </a:cxn>
                <a:cxn ang="0">
                  <a:pos x="30" y="98"/>
                </a:cxn>
                <a:cxn ang="0">
                  <a:pos x="26" y="30"/>
                </a:cxn>
                <a:cxn ang="0">
                  <a:pos x="102" y="26"/>
                </a:cxn>
                <a:cxn ang="0">
                  <a:pos x="102" y="46"/>
                </a:cxn>
                <a:cxn ang="0">
                  <a:pos x="104" y="46"/>
                </a:cxn>
                <a:cxn ang="0">
                  <a:pos x="126" y="20"/>
                </a:cxn>
                <a:cxn ang="0">
                  <a:pos x="126" y="20"/>
                </a:cxn>
                <a:cxn ang="0">
                  <a:pos x="128" y="16"/>
                </a:cxn>
                <a:cxn ang="0">
                  <a:pos x="128" y="16"/>
                </a:cxn>
                <a:cxn ang="0">
                  <a:pos x="126" y="10"/>
                </a:cxn>
                <a:cxn ang="0">
                  <a:pos x="122" y="4"/>
                </a:cxn>
                <a:cxn ang="0">
                  <a:pos x="116" y="0"/>
                </a:cxn>
                <a:cxn ang="0">
                  <a:pos x="108" y="0"/>
                </a:cxn>
                <a:cxn ang="0">
                  <a:pos x="108" y="0"/>
                </a:cxn>
                <a:cxn ang="0">
                  <a:pos x="108" y="0"/>
                </a:cxn>
                <a:cxn ang="0">
                  <a:pos x="18" y="4"/>
                </a:cxn>
                <a:cxn ang="0">
                  <a:pos x="18" y="4"/>
                </a:cxn>
                <a:cxn ang="0">
                  <a:pos x="10" y="4"/>
                </a:cxn>
                <a:cxn ang="0">
                  <a:pos x="4" y="8"/>
                </a:cxn>
                <a:cxn ang="0">
                  <a:pos x="4" y="8"/>
                </a:cxn>
                <a:cxn ang="0">
                  <a:pos x="0" y="14"/>
                </a:cxn>
                <a:cxn ang="0">
                  <a:pos x="0" y="22"/>
                </a:cxn>
                <a:cxn ang="0">
                  <a:pos x="4" y="108"/>
                </a:cxn>
                <a:cxn ang="0">
                  <a:pos x="4" y="108"/>
                </a:cxn>
                <a:cxn ang="0">
                  <a:pos x="4" y="114"/>
                </a:cxn>
                <a:cxn ang="0">
                  <a:pos x="8" y="120"/>
                </a:cxn>
                <a:cxn ang="0">
                  <a:pos x="14" y="124"/>
                </a:cxn>
                <a:cxn ang="0">
                  <a:pos x="22" y="124"/>
                </a:cxn>
                <a:cxn ang="0">
                  <a:pos x="22" y="124"/>
                </a:cxn>
              </a:cxnLst>
              <a:rect l="0" t="0" r="r" b="b"/>
              <a:pathLst>
                <a:path w="128" h="124">
                  <a:moveTo>
                    <a:pt x="22" y="124"/>
                  </a:moveTo>
                  <a:lnTo>
                    <a:pt x="86" y="122"/>
                  </a:lnTo>
                  <a:lnTo>
                    <a:pt x="54" y="96"/>
                  </a:lnTo>
                  <a:lnTo>
                    <a:pt x="30" y="98"/>
                  </a:lnTo>
                  <a:lnTo>
                    <a:pt x="26" y="30"/>
                  </a:lnTo>
                  <a:lnTo>
                    <a:pt x="102" y="26"/>
                  </a:lnTo>
                  <a:lnTo>
                    <a:pt x="102" y="46"/>
                  </a:lnTo>
                  <a:lnTo>
                    <a:pt x="104" y="46"/>
                  </a:lnTo>
                  <a:lnTo>
                    <a:pt x="126" y="20"/>
                  </a:lnTo>
                  <a:lnTo>
                    <a:pt x="126" y="20"/>
                  </a:lnTo>
                  <a:lnTo>
                    <a:pt x="128" y="16"/>
                  </a:lnTo>
                  <a:lnTo>
                    <a:pt x="128" y="16"/>
                  </a:lnTo>
                  <a:lnTo>
                    <a:pt x="126" y="10"/>
                  </a:lnTo>
                  <a:lnTo>
                    <a:pt x="122" y="4"/>
                  </a:lnTo>
                  <a:lnTo>
                    <a:pt x="116" y="0"/>
                  </a:lnTo>
                  <a:lnTo>
                    <a:pt x="108" y="0"/>
                  </a:lnTo>
                  <a:lnTo>
                    <a:pt x="108" y="0"/>
                  </a:lnTo>
                  <a:lnTo>
                    <a:pt x="108" y="0"/>
                  </a:lnTo>
                  <a:lnTo>
                    <a:pt x="18" y="4"/>
                  </a:lnTo>
                  <a:lnTo>
                    <a:pt x="18" y="4"/>
                  </a:lnTo>
                  <a:lnTo>
                    <a:pt x="10" y="4"/>
                  </a:lnTo>
                  <a:lnTo>
                    <a:pt x="4" y="8"/>
                  </a:lnTo>
                  <a:lnTo>
                    <a:pt x="4" y="8"/>
                  </a:lnTo>
                  <a:lnTo>
                    <a:pt x="0" y="14"/>
                  </a:lnTo>
                  <a:lnTo>
                    <a:pt x="0" y="22"/>
                  </a:lnTo>
                  <a:lnTo>
                    <a:pt x="4" y="108"/>
                  </a:lnTo>
                  <a:lnTo>
                    <a:pt x="4" y="108"/>
                  </a:lnTo>
                  <a:lnTo>
                    <a:pt x="4" y="114"/>
                  </a:lnTo>
                  <a:lnTo>
                    <a:pt x="8" y="120"/>
                  </a:lnTo>
                  <a:lnTo>
                    <a:pt x="14" y="124"/>
                  </a:lnTo>
                  <a:lnTo>
                    <a:pt x="22" y="124"/>
                  </a:lnTo>
                  <a:lnTo>
                    <a:pt x="22" y="1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Freeform 56">
              <a:extLst>
                <a:ext uri="{FF2B5EF4-FFF2-40B4-BE49-F238E27FC236}">
                  <a16:creationId xmlns:a16="http://schemas.microsoft.com/office/drawing/2014/main" id="{5E1AD278-AF96-5EC1-B72A-25FA4277A9C2}"/>
                </a:ext>
              </a:extLst>
            </p:cNvPr>
            <p:cNvSpPr>
              <a:spLocks/>
            </p:cNvSpPr>
            <p:nvPr/>
          </p:nvSpPr>
          <p:spPr bwMode="auto">
            <a:xfrm>
              <a:off x="2206625" y="279400"/>
              <a:ext cx="203200" cy="180975"/>
            </a:xfrm>
            <a:custGeom>
              <a:avLst/>
              <a:gdLst/>
              <a:ahLst/>
              <a:cxnLst>
                <a:cxn ang="0">
                  <a:pos x="28" y="44"/>
                </a:cxn>
                <a:cxn ang="0">
                  <a:pos x="28" y="44"/>
                </a:cxn>
                <a:cxn ang="0">
                  <a:pos x="22" y="42"/>
                </a:cxn>
                <a:cxn ang="0">
                  <a:pos x="16" y="40"/>
                </a:cxn>
                <a:cxn ang="0">
                  <a:pos x="8" y="42"/>
                </a:cxn>
                <a:cxn ang="0">
                  <a:pos x="4" y="48"/>
                </a:cxn>
                <a:cxn ang="0">
                  <a:pos x="4" y="48"/>
                </a:cxn>
                <a:cxn ang="0">
                  <a:pos x="0" y="54"/>
                </a:cxn>
                <a:cxn ang="0">
                  <a:pos x="0" y="60"/>
                </a:cxn>
                <a:cxn ang="0">
                  <a:pos x="2" y="66"/>
                </a:cxn>
                <a:cxn ang="0">
                  <a:pos x="6" y="72"/>
                </a:cxn>
                <a:cxn ang="0">
                  <a:pos x="58" y="114"/>
                </a:cxn>
                <a:cxn ang="0">
                  <a:pos x="124" y="28"/>
                </a:cxn>
                <a:cxn ang="0">
                  <a:pos x="124" y="28"/>
                </a:cxn>
                <a:cxn ang="0">
                  <a:pos x="128" y="22"/>
                </a:cxn>
                <a:cxn ang="0">
                  <a:pos x="128" y="16"/>
                </a:cxn>
                <a:cxn ang="0">
                  <a:pos x="126" y="8"/>
                </a:cxn>
                <a:cxn ang="0">
                  <a:pos x="122" y="4"/>
                </a:cxn>
                <a:cxn ang="0">
                  <a:pos x="122" y="4"/>
                </a:cxn>
                <a:cxn ang="0">
                  <a:pos x="116" y="0"/>
                </a:cxn>
                <a:cxn ang="0">
                  <a:pos x="108" y="0"/>
                </a:cxn>
                <a:cxn ang="0">
                  <a:pos x="102" y="2"/>
                </a:cxn>
                <a:cxn ang="0">
                  <a:pos x="96" y="6"/>
                </a:cxn>
                <a:cxn ang="0">
                  <a:pos x="52" y="64"/>
                </a:cxn>
                <a:cxn ang="0">
                  <a:pos x="28" y="44"/>
                </a:cxn>
              </a:cxnLst>
              <a:rect l="0" t="0" r="r" b="b"/>
              <a:pathLst>
                <a:path w="128" h="114">
                  <a:moveTo>
                    <a:pt x="28" y="44"/>
                  </a:moveTo>
                  <a:lnTo>
                    <a:pt x="28" y="44"/>
                  </a:lnTo>
                  <a:lnTo>
                    <a:pt x="22" y="42"/>
                  </a:lnTo>
                  <a:lnTo>
                    <a:pt x="16" y="40"/>
                  </a:lnTo>
                  <a:lnTo>
                    <a:pt x="8" y="42"/>
                  </a:lnTo>
                  <a:lnTo>
                    <a:pt x="4" y="48"/>
                  </a:lnTo>
                  <a:lnTo>
                    <a:pt x="4" y="48"/>
                  </a:lnTo>
                  <a:lnTo>
                    <a:pt x="0" y="54"/>
                  </a:lnTo>
                  <a:lnTo>
                    <a:pt x="0" y="60"/>
                  </a:lnTo>
                  <a:lnTo>
                    <a:pt x="2" y="66"/>
                  </a:lnTo>
                  <a:lnTo>
                    <a:pt x="6" y="72"/>
                  </a:lnTo>
                  <a:lnTo>
                    <a:pt x="58" y="114"/>
                  </a:lnTo>
                  <a:lnTo>
                    <a:pt x="124" y="28"/>
                  </a:lnTo>
                  <a:lnTo>
                    <a:pt x="124" y="28"/>
                  </a:lnTo>
                  <a:lnTo>
                    <a:pt x="128" y="22"/>
                  </a:lnTo>
                  <a:lnTo>
                    <a:pt x="128" y="16"/>
                  </a:lnTo>
                  <a:lnTo>
                    <a:pt x="126" y="8"/>
                  </a:lnTo>
                  <a:lnTo>
                    <a:pt x="122" y="4"/>
                  </a:lnTo>
                  <a:lnTo>
                    <a:pt x="122" y="4"/>
                  </a:lnTo>
                  <a:lnTo>
                    <a:pt x="116" y="0"/>
                  </a:lnTo>
                  <a:lnTo>
                    <a:pt x="108" y="0"/>
                  </a:lnTo>
                  <a:lnTo>
                    <a:pt x="102" y="2"/>
                  </a:lnTo>
                  <a:lnTo>
                    <a:pt x="96" y="6"/>
                  </a:lnTo>
                  <a:lnTo>
                    <a:pt x="52" y="64"/>
                  </a:lnTo>
                  <a:lnTo>
                    <a:pt x="28"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57">
              <a:extLst>
                <a:ext uri="{FF2B5EF4-FFF2-40B4-BE49-F238E27FC236}">
                  <a16:creationId xmlns:a16="http://schemas.microsoft.com/office/drawing/2014/main" id="{C8853F95-03BB-8AC7-24CD-26F80D3D97B8}"/>
                </a:ext>
              </a:extLst>
            </p:cNvPr>
            <p:cNvSpPr>
              <a:spLocks/>
            </p:cNvSpPr>
            <p:nvPr/>
          </p:nvSpPr>
          <p:spPr bwMode="auto">
            <a:xfrm>
              <a:off x="2114550" y="508000"/>
              <a:ext cx="209550" cy="196850"/>
            </a:xfrm>
            <a:custGeom>
              <a:avLst/>
              <a:gdLst/>
              <a:ahLst/>
              <a:cxnLst>
                <a:cxn ang="0">
                  <a:pos x="26" y="98"/>
                </a:cxn>
                <a:cxn ang="0">
                  <a:pos x="30" y="28"/>
                </a:cxn>
                <a:cxn ang="0">
                  <a:pos x="104" y="26"/>
                </a:cxn>
                <a:cxn ang="0">
                  <a:pos x="104" y="42"/>
                </a:cxn>
                <a:cxn ang="0">
                  <a:pos x="108" y="46"/>
                </a:cxn>
                <a:cxn ang="0">
                  <a:pos x="130" y="18"/>
                </a:cxn>
                <a:cxn ang="0">
                  <a:pos x="130" y="18"/>
                </a:cxn>
                <a:cxn ang="0">
                  <a:pos x="132" y="16"/>
                </a:cxn>
                <a:cxn ang="0">
                  <a:pos x="132" y="16"/>
                </a:cxn>
                <a:cxn ang="0">
                  <a:pos x="130" y="10"/>
                </a:cxn>
                <a:cxn ang="0">
                  <a:pos x="126" y="4"/>
                </a:cxn>
                <a:cxn ang="0">
                  <a:pos x="126" y="4"/>
                </a:cxn>
                <a:cxn ang="0">
                  <a:pos x="120" y="0"/>
                </a:cxn>
                <a:cxn ang="0">
                  <a:pos x="114" y="0"/>
                </a:cxn>
                <a:cxn ang="0">
                  <a:pos x="22" y="2"/>
                </a:cxn>
                <a:cxn ang="0">
                  <a:pos x="22" y="2"/>
                </a:cxn>
                <a:cxn ang="0">
                  <a:pos x="16" y="4"/>
                </a:cxn>
                <a:cxn ang="0">
                  <a:pos x="10" y="8"/>
                </a:cxn>
                <a:cxn ang="0">
                  <a:pos x="6" y="14"/>
                </a:cxn>
                <a:cxn ang="0">
                  <a:pos x="4" y="20"/>
                </a:cxn>
                <a:cxn ang="0">
                  <a:pos x="0" y="106"/>
                </a:cxn>
                <a:cxn ang="0">
                  <a:pos x="0" y="106"/>
                </a:cxn>
                <a:cxn ang="0">
                  <a:pos x="0" y="112"/>
                </a:cxn>
                <a:cxn ang="0">
                  <a:pos x="4" y="118"/>
                </a:cxn>
                <a:cxn ang="0">
                  <a:pos x="4" y="118"/>
                </a:cxn>
                <a:cxn ang="0">
                  <a:pos x="10" y="122"/>
                </a:cxn>
                <a:cxn ang="0">
                  <a:pos x="18" y="124"/>
                </a:cxn>
                <a:cxn ang="0">
                  <a:pos x="90" y="122"/>
                </a:cxn>
                <a:cxn ang="0">
                  <a:pos x="58" y="96"/>
                </a:cxn>
                <a:cxn ang="0">
                  <a:pos x="26" y="98"/>
                </a:cxn>
              </a:cxnLst>
              <a:rect l="0" t="0" r="r" b="b"/>
              <a:pathLst>
                <a:path w="132" h="124">
                  <a:moveTo>
                    <a:pt x="26" y="98"/>
                  </a:moveTo>
                  <a:lnTo>
                    <a:pt x="30" y="28"/>
                  </a:lnTo>
                  <a:lnTo>
                    <a:pt x="104" y="26"/>
                  </a:lnTo>
                  <a:lnTo>
                    <a:pt x="104" y="42"/>
                  </a:lnTo>
                  <a:lnTo>
                    <a:pt x="108" y="46"/>
                  </a:lnTo>
                  <a:lnTo>
                    <a:pt x="130" y="18"/>
                  </a:lnTo>
                  <a:lnTo>
                    <a:pt x="130" y="18"/>
                  </a:lnTo>
                  <a:lnTo>
                    <a:pt x="132" y="16"/>
                  </a:lnTo>
                  <a:lnTo>
                    <a:pt x="132" y="16"/>
                  </a:lnTo>
                  <a:lnTo>
                    <a:pt x="130" y="10"/>
                  </a:lnTo>
                  <a:lnTo>
                    <a:pt x="126" y="4"/>
                  </a:lnTo>
                  <a:lnTo>
                    <a:pt x="126" y="4"/>
                  </a:lnTo>
                  <a:lnTo>
                    <a:pt x="120" y="0"/>
                  </a:lnTo>
                  <a:lnTo>
                    <a:pt x="114" y="0"/>
                  </a:lnTo>
                  <a:lnTo>
                    <a:pt x="22" y="2"/>
                  </a:lnTo>
                  <a:lnTo>
                    <a:pt x="22" y="2"/>
                  </a:lnTo>
                  <a:lnTo>
                    <a:pt x="16" y="4"/>
                  </a:lnTo>
                  <a:lnTo>
                    <a:pt x="10" y="8"/>
                  </a:lnTo>
                  <a:lnTo>
                    <a:pt x="6" y="14"/>
                  </a:lnTo>
                  <a:lnTo>
                    <a:pt x="4" y="20"/>
                  </a:lnTo>
                  <a:lnTo>
                    <a:pt x="0" y="106"/>
                  </a:lnTo>
                  <a:lnTo>
                    <a:pt x="0" y="106"/>
                  </a:lnTo>
                  <a:lnTo>
                    <a:pt x="0" y="112"/>
                  </a:lnTo>
                  <a:lnTo>
                    <a:pt x="4" y="118"/>
                  </a:lnTo>
                  <a:lnTo>
                    <a:pt x="4" y="118"/>
                  </a:lnTo>
                  <a:lnTo>
                    <a:pt x="10" y="122"/>
                  </a:lnTo>
                  <a:lnTo>
                    <a:pt x="18" y="124"/>
                  </a:lnTo>
                  <a:lnTo>
                    <a:pt x="90" y="122"/>
                  </a:lnTo>
                  <a:lnTo>
                    <a:pt x="58" y="96"/>
                  </a:lnTo>
                  <a:lnTo>
                    <a:pt x="26" y="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58">
              <a:extLst>
                <a:ext uri="{FF2B5EF4-FFF2-40B4-BE49-F238E27FC236}">
                  <a16:creationId xmlns:a16="http://schemas.microsoft.com/office/drawing/2014/main" id="{28B92081-481E-CFEE-24E1-0E3CF6853BFC}"/>
                </a:ext>
              </a:extLst>
            </p:cNvPr>
            <p:cNvSpPr>
              <a:spLocks/>
            </p:cNvSpPr>
            <p:nvPr/>
          </p:nvSpPr>
          <p:spPr bwMode="auto">
            <a:xfrm>
              <a:off x="2206625" y="520700"/>
              <a:ext cx="203200" cy="177800"/>
            </a:xfrm>
            <a:custGeom>
              <a:avLst/>
              <a:gdLst/>
              <a:ahLst/>
              <a:cxnLst>
                <a:cxn ang="0">
                  <a:pos x="122" y="2"/>
                </a:cxn>
                <a:cxn ang="0">
                  <a:pos x="122" y="2"/>
                </a:cxn>
                <a:cxn ang="0">
                  <a:pos x="116" y="0"/>
                </a:cxn>
                <a:cxn ang="0">
                  <a:pos x="110" y="0"/>
                </a:cxn>
                <a:cxn ang="0">
                  <a:pos x="102" y="2"/>
                </a:cxn>
                <a:cxn ang="0">
                  <a:pos x="98" y="6"/>
                </a:cxn>
                <a:cxn ang="0">
                  <a:pos x="54" y="64"/>
                </a:cxn>
                <a:cxn ang="0">
                  <a:pos x="28" y="44"/>
                </a:cxn>
                <a:cxn ang="0">
                  <a:pos x="28" y="44"/>
                </a:cxn>
                <a:cxn ang="0">
                  <a:pos x="22" y="40"/>
                </a:cxn>
                <a:cxn ang="0">
                  <a:pos x="16" y="40"/>
                </a:cxn>
                <a:cxn ang="0">
                  <a:pos x="10" y="42"/>
                </a:cxn>
                <a:cxn ang="0">
                  <a:pos x="4" y="46"/>
                </a:cxn>
                <a:cxn ang="0">
                  <a:pos x="4" y="46"/>
                </a:cxn>
                <a:cxn ang="0">
                  <a:pos x="2" y="52"/>
                </a:cxn>
                <a:cxn ang="0">
                  <a:pos x="0" y="60"/>
                </a:cxn>
                <a:cxn ang="0">
                  <a:pos x="2" y="66"/>
                </a:cxn>
                <a:cxn ang="0">
                  <a:pos x="8" y="72"/>
                </a:cxn>
                <a:cxn ang="0">
                  <a:pos x="60" y="112"/>
                </a:cxn>
                <a:cxn ang="0">
                  <a:pos x="126" y="28"/>
                </a:cxn>
                <a:cxn ang="0">
                  <a:pos x="126" y="28"/>
                </a:cxn>
                <a:cxn ang="0">
                  <a:pos x="128" y="22"/>
                </a:cxn>
                <a:cxn ang="0">
                  <a:pos x="128" y="14"/>
                </a:cxn>
                <a:cxn ang="0">
                  <a:pos x="126" y="8"/>
                </a:cxn>
                <a:cxn ang="0">
                  <a:pos x="122" y="2"/>
                </a:cxn>
                <a:cxn ang="0">
                  <a:pos x="122" y="2"/>
                </a:cxn>
              </a:cxnLst>
              <a:rect l="0" t="0" r="r" b="b"/>
              <a:pathLst>
                <a:path w="128" h="112">
                  <a:moveTo>
                    <a:pt x="122" y="2"/>
                  </a:moveTo>
                  <a:lnTo>
                    <a:pt x="122" y="2"/>
                  </a:lnTo>
                  <a:lnTo>
                    <a:pt x="116" y="0"/>
                  </a:lnTo>
                  <a:lnTo>
                    <a:pt x="110" y="0"/>
                  </a:lnTo>
                  <a:lnTo>
                    <a:pt x="102" y="2"/>
                  </a:lnTo>
                  <a:lnTo>
                    <a:pt x="98" y="6"/>
                  </a:lnTo>
                  <a:lnTo>
                    <a:pt x="54" y="64"/>
                  </a:lnTo>
                  <a:lnTo>
                    <a:pt x="28" y="44"/>
                  </a:lnTo>
                  <a:lnTo>
                    <a:pt x="28" y="44"/>
                  </a:lnTo>
                  <a:lnTo>
                    <a:pt x="22" y="40"/>
                  </a:lnTo>
                  <a:lnTo>
                    <a:pt x="16" y="40"/>
                  </a:lnTo>
                  <a:lnTo>
                    <a:pt x="10" y="42"/>
                  </a:lnTo>
                  <a:lnTo>
                    <a:pt x="4" y="46"/>
                  </a:lnTo>
                  <a:lnTo>
                    <a:pt x="4" y="46"/>
                  </a:lnTo>
                  <a:lnTo>
                    <a:pt x="2" y="52"/>
                  </a:lnTo>
                  <a:lnTo>
                    <a:pt x="0" y="60"/>
                  </a:lnTo>
                  <a:lnTo>
                    <a:pt x="2" y="66"/>
                  </a:lnTo>
                  <a:lnTo>
                    <a:pt x="8" y="72"/>
                  </a:lnTo>
                  <a:lnTo>
                    <a:pt x="60" y="112"/>
                  </a:lnTo>
                  <a:lnTo>
                    <a:pt x="126" y="28"/>
                  </a:lnTo>
                  <a:lnTo>
                    <a:pt x="126" y="28"/>
                  </a:lnTo>
                  <a:lnTo>
                    <a:pt x="128" y="22"/>
                  </a:lnTo>
                  <a:lnTo>
                    <a:pt x="128" y="14"/>
                  </a:lnTo>
                  <a:lnTo>
                    <a:pt x="126" y="8"/>
                  </a:lnTo>
                  <a:lnTo>
                    <a:pt x="122" y="2"/>
                  </a:lnTo>
                  <a:lnTo>
                    <a:pt x="12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026" name="Picture 2" descr="illustrazioni stock, clip art, cartoni animati e icone di tendenza di evidenziazione modifica cerchio disegnata a mano - evidenziatore">
            <a:extLst>
              <a:ext uri="{FF2B5EF4-FFF2-40B4-BE49-F238E27FC236}">
                <a16:creationId xmlns:a16="http://schemas.microsoft.com/office/drawing/2014/main" id="{57CDF1D3-2600-5BB2-89A8-7E5A29AF3102}"/>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69231" b="96450" l="69118" r="96569">
                        <a14:foregroundMark x1="69935" y1="85503" x2="69118" y2="80178"/>
                        <a14:foregroundMark x1="69118" y1="80178" x2="69118" y2="76331"/>
                        <a14:foregroundMark x1="69118" y1="76331" x2="70425" y2="72485"/>
                        <a14:foregroundMark x1="70425" y1="72485" x2="72059" y2="70118"/>
                        <a14:foregroundMark x1="74020" y1="73077" x2="73529" y2="73373"/>
                      </a14:backgroundRemoval>
                    </a14:imgEffect>
                  </a14:imgLayer>
                </a14:imgProps>
              </a:ext>
              <a:ext uri="{28A0092B-C50C-407E-A947-70E740481C1C}">
                <a14:useLocalDpi xmlns:a14="http://schemas.microsoft.com/office/drawing/2010/main" val="0"/>
              </a:ext>
            </a:extLst>
          </a:blip>
          <a:srcRect l="66768" t="66123"/>
          <a:stretch/>
        </p:blipFill>
        <p:spPr bwMode="auto">
          <a:xfrm>
            <a:off x="1914902" y="2574522"/>
            <a:ext cx="2584679" cy="1884183"/>
          </a:xfrm>
          <a:prstGeom prst="rect">
            <a:avLst/>
          </a:prstGeom>
          <a:noFill/>
          <a:extLst>
            <a:ext uri="{909E8E84-426E-40DD-AFC4-6F175D3DCCD1}">
              <a14:hiddenFill xmlns:a14="http://schemas.microsoft.com/office/drawing/2010/main">
                <a:solidFill>
                  <a:srgbClr val="FFFFFF"/>
                </a:solidFill>
              </a14:hiddenFill>
            </a:ext>
          </a:extLst>
        </p:spPr>
      </p:pic>
      <p:sp>
        <p:nvSpPr>
          <p:cNvPr id="42" name="CasellaDiTesto 41">
            <a:extLst>
              <a:ext uri="{FF2B5EF4-FFF2-40B4-BE49-F238E27FC236}">
                <a16:creationId xmlns:a16="http://schemas.microsoft.com/office/drawing/2014/main" id="{D6C3A6C2-DD60-9E2B-57D3-BC0A8F9A4A54}"/>
              </a:ext>
            </a:extLst>
          </p:cNvPr>
          <p:cNvSpPr txBox="1"/>
          <p:nvPr/>
        </p:nvSpPr>
        <p:spPr>
          <a:xfrm>
            <a:off x="157319" y="6554342"/>
            <a:ext cx="8755288" cy="246221"/>
          </a:xfrm>
          <a:prstGeom prst="rect">
            <a:avLst/>
          </a:prstGeom>
          <a:noFill/>
        </p:spPr>
        <p:txBody>
          <a:bodyPr wrap="square">
            <a:spAutoFit/>
          </a:bodyPr>
          <a:lstStyle/>
          <a:p>
            <a:r>
              <a:rPr lang="it-IT" sz="1000" i="1" dirty="0">
                <a:effectLst/>
                <a:ea typeface="Calibri" panose="020F0502020204030204" pitchFamily="34" charset="0"/>
                <a:cs typeface="Arial" panose="020B0604020202020204" pitchFamily="34" charset="0"/>
              </a:rPr>
              <a:t>***Calcolato sul numero di ispettori autorizzati in grado di operare a giugno 2023 (56)</a:t>
            </a:r>
            <a:endParaRPr lang="it-IT" sz="1000" dirty="0"/>
          </a:p>
        </p:txBody>
      </p:sp>
    </p:spTree>
    <p:extLst>
      <p:ext uri="{BB962C8B-B14F-4D97-AF65-F5344CB8AC3E}">
        <p14:creationId xmlns:p14="http://schemas.microsoft.com/office/powerpoint/2010/main" val="2483517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Revisioni Mezzi Pesanti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ella 9">
            <a:extLst>
              <a:ext uri="{FF2B5EF4-FFF2-40B4-BE49-F238E27FC236}">
                <a16:creationId xmlns:a16="http://schemas.microsoft.com/office/drawing/2014/main" id="{F2E75115-0794-0262-99F8-EC60CA4FD649}"/>
              </a:ext>
            </a:extLst>
          </p:cNvPr>
          <p:cNvGraphicFramePr>
            <a:graphicFrameLocks noGrp="1"/>
          </p:cNvGraphicFramePr>
          <p:nvPr>
            <p:extLst>
              <p:ext uri="{D42A27DB-BD31-4B8C-83A1-F6EECF244321}">
                <p14:modId xmlns:p14="http://schemas.microsoft.com/office/powerpoint/2010/main" val="2710766781"/>
              </p:ext>
            </p:extLst>
          </p:nvPr>
        </p:nvGraphicFramePr>
        <p:xfrm>
          <a:off x="157319" y="769286"/>
          <a:ext cx="11877362" cy="5413985"/>
        </p:xfrm>
        <a:graphic>
          <a:graphicData uri="http://schemas.openxmlformats.org/drawingml/2006/table">
            <a:tbl>
              <a:tblPr firstRow="1" bandRow="1">
                <a:tableStyleId>{69012ECD-51FC-41F1-AA8D-1B2483CD663E}</a:tableStyleId>
              </a:tblPr>
              <a:tblGrid>
                <a:gridCol w="729644">
                  <a:extLst>
                    <a:ext uri="{9D8B030D-6E8A-4147-A177-3AD203B41FA5}">
                      <a16:colId xmlns:a16="http://schemas.microsoft.com/office/drawing/2014/main" val="4024843478"/>
                    </a:ext>
                  </a:extLst>
                </a:gridCol>
                <a:gridCol w="2587757">
                  <a:extLst>
                    <a:ext uri="{9D8B030D-6E8A-4147-A177-3AD203B41FA5}">
                      <a16:colId xmlns:a16="http://schemas.microsoft.com/office/drawing/2014/main" val="2006426355"/>
                    </a:ext>
                  </a:extLst>
                </a:gridCol>
                <a:gridCol w="8559961">
                  <a:extLst>
                    <a:ext uri="{9D8B030D-6E8A-4147-A177-3AD203B41FA5}">
                      <a16:colId xmlns:a16="http://schemas.microsoft.com/office/drawing/2014/main" val="310471936"/>
                    </a:ext>
                  </a:extLst>
                </a:gridCol>
              </a:tblGrid>
              <a:tr h="388800">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270166"/>
                  </a:ext>
                </a:extLst>
              </a:tr>
              <a:tr h="1700800">
                <a:tc>
                  <a:txBody>
                    <a:bodyPr/>
                    <a:lstStyle/>
                    <a:p>
                      <a:pPr algn="ctr"/>
                      <a:r>
                        <a:rPr lang="it-IT" sz="1200" b="1">
                          <a:solidFill>
                            <a:srgbClr val="002060"/>
                          </a:solidFill>
                        </a:rPr>
                        <a:t>01</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Piena attuazione dell’affidamento delle revisioni dei veicoli pesanti alle officine appositamente autorizzate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«7-00104 </a:t>
                      </a:r>
                      <a:r>
                        <a:rPr lang="it-IT" sz="1000" b="1" i="1" kern="1200" dirty="0">
                          <a:solidFill>
                            <a:schemeClr val="tx1"/>
                          </a:solidFill>
                          <a:effectLst/>
                          <a:latin typeface="+mn-lt"/>
                          <a:ea typeface="+mn-ea"/>
                          <a:cs typeface="+mn-cs"/>
                        </a:rPr>
                        <a:t>MACCANTI</a:t>
                      </a:r>
                      <a:r>
                        <a:rPr lang="it-IT" sz="1000" b="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dk1"/>
                        </a:solidFill>
                        <a:effectLst/>
                      </a:endParaRP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just"/>
                      <a:r>
                        <a:rPr lang="it-IT" sz="1200" b="0" kern="1200" dirty="0">
                          <a:solidFill>
                            <a:schemeClr val="dk1"/>
                          </a:solidFill>
                          <a:effectLst/>
                        </a:rPr>
                        <a:t>Questa Direzione Generale ha provveduto con solerzia alla predisposizione ed attuazione del complesso normativo richiesto dalle modifiche all’articolo 80 CDS ed ha inoltre sempre rappresentato l’intendimento di operare tenendo quale focus il dettato normativo e la ratio del legislatore della modifica dell’articolo 80, co. 8, CDS.</a:t>
                      </a:r>
                    </a:p>
                    <a:p>
                      <a:pPr algn="just"/>
                      <a:r>
                        <a:rPr lang="it-IT" sz="1200" b="1" kern="1200" dirty="0">
                          <a:solidFill>
                            <a:schemeClr val="dk1"/>
                          </a:solidFill>
                          <a:effectLst/>
                        </a:rPr>
                        <a:t>È in corso una revisione del DM 15.11.2021, n. 446, finalizzata a ridefinire la disciplina in materia di dotazioni tecniche minime dei centri di controllo autorizzati alla revisione dei veicoli «pesanti» in misura strettamente funzionale alle operazioni di revisione da espletarsi in loco</a:t>
                      </a:r>
                      <a:r>
                        <a:rPr lang="it-IT" sz="1200" b="0" kern="1200" dirty="0">
                          <a:solidFill>
                            <a:schemeClr val="dk1"/>
                          </a:solidFill>
                          <a:effectLst/>
                        </a:rPr>
                        <a:t>: tanto al fine di favorire </a:t>
                      </a:r>
                      <a:r>
                        <a:rPr lang="it-IT" sz="1200" b="1" kern="1200" dirty="0">
                          <a:solidFill>
                            <a:schemeClr val="dk1"/>
                          </a:solidFill>
                          <a:effectLst/>
                        </a:rPr>
                        <a:t>l’accesso al mercato di un maggior numero di imprese e limitare la tariffa</a:t>
                      </a:r>
                      <a:r>
                        <a:rPr lang="it-IT" sz="1200" b="0" kern="1200" dirty="0">
                          <a:solidFill>
                            <a:schemeClr val="dk1"/>
                          </a:solidFill>
                          <a:effectLst/>
                        </a:rPr>
                        <a:t>. Obiettivo della revisione del DM è anche quello di </a:t>
                      </a:r>
                      <a:r>
                        <a:rPr lang="it-IT" sz="1200" b="1" kern="1200" dirty="0">
                          <a:solidFill>
                            <a:schemeClr val="dk1"/>
                          </a:solidFill>
                          <a:effectLst/>
                        </a:rPr>
                        <a:t>disciplinare in modo completo ed adeguato il regime transitorio</a:t>
                      </a:r>
                      <a:r>
                        <a:rPr lang="it-IT" sz="1200" b="0" kern="1200" dirty="0">
                          <a:solidFill>
                            <a:schemeClr val="dk1"/>
                          </a:solidFill>
                          <a:effectLst/>
                        </a:rPr>
                        <a:t> nel quale saranno ancora utilizzate le officine autorizzate ai sensi della L.870/86.</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dk1"/>
                          </a:solidFill>
                          <a:effectLst/>
                        </a:rPr>
                        <a:t>Immediatamente dopo l’adozione delle suddette modifiche, sarà definita, di concerto con il MEF, </a:t>
                      </a:r>
                      <a:r>
                        <a:rPr lang="it-IT" sz="1200" b="1" kern="1200" dirty="0">
                          <a:solidFill>
                            <a:schemeClr val="dk1"/>
                          </a:solidFill>
                          <a:effectLst/>
                        </a:rPr>
                        <a:t>la nuova tariffa per la revisione </a:t>
                      </a:r>
                      <a:r>
                        <a:rPr lang="it-IT" sz="1200" b="0" kern="1200" dirty="0">
                          <a:solidFill>
                            <a:schemeClr val="dk1"/>
                          </a:solidFill>
                          <a:effectLst/>
                        </a:rPr>
                        <a:t>dei veicoli pesanti, per comporre il quadro complessivo di riferimento utile per le conseguenti determinazioni del mercato.</a:t>
                      </a:r>
                      <a:endParaRPr lang="it-IT" sz="1200" b="0" i="0" kern="1200" dirty="0">
                        <a:solidFill>
                          <a:schemeClr val="dk1"/>
                        </a:solidFill>
                        <a:effectLst/>
                        <a:latin typeface="+mn-lt"/>
                        <a:ea typeface="+mn-ea"/>
                        <a:cs typeface="+mn-cs"/>
                      </a:endParaRPr>
                    </a:p>
                  </a:txBody>
                  <a:tcPr marL="121706" marR="121706" anchor="ctr">
                    <a:lnL w="31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88446235"/>
                  </a:ext>
                </a:extLst>
              </a:tr>
              <a:tr h="3104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b="1" kern="1200">
                          <a:solidFill>
                            <a:srgbClr val="002060"/>
                          </a:solidFill>
                          <a:effectLst/>
                        </a:rPr>
                        <a:t>02</a:t>
                      </a:r>
                      <a:endParaRPr lang="it-IT" sz="1200" b="1" kern="1200">
                        <a:solidFill>
                          <a:srgbClr val="002060"/>
                        </a:solidFill>
                        <a:effectLst/>
                        <a:latin typeface="+mn-lt"/>
                        <a:ea typeface="+mn-ea"/>
                        <a:cs typeface="+mn-cs"/>
                      </a:endParaRP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rPr>
                        <a:t>Misure atte a recuperare efficienza e ottimizzare il numero di revisioni svolte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«7-00104 </a:t>
                      </a:r>
                      <a:r>
                        <a:rPr lang="it-IT" sz="1000" b="1" i="1" kern="1200" dirty="0">
                          <a:solidFill>
                            <a:schemeClr val="tx1"/>
                          </a:solidFill>
                          <a:effectLst/>
                          <a:latin typeface="+mn-lt"/>
                          <a:ea typeface="+mn-ea"/>
                          <a:cs typeface="+mn-cs"/>
                        </a:rPr>
                        <a:t>MACCANTI</a:t>
                      </a:r>
                      <a:r>
                        <a:rPr lang="it-IT" sz="1000" b="0" i="1" kern="1200" dirty="0">
                          <a:solidFill>
                            <a:schemeClr val="tx1"/>
                          </a:solidFill>
                          <a:effectLst/>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tc>
                  <a:txBody>
                    <a:bodyPr/>
                    <a:lstStyle/>
                    <a:p>
                      <a:r>
                        <a:rPr lang="it-IT" sz="1400" b="0" kern="1200" dirty="0">
                          <a:solidFill>
                            <a:schemeClr val="dk1"/>
                          </a:solidFill>
                          <a:effectLst/>
                        </a:rPr>
                        <a:t>Si sono registrate iniziative – non estese e non durature - di astensione dal lavoro straordinario da parte di personale tecnico dipendente di vari uffici della motorizzazione civile, in relazione alla correlata introduzione della figura degli «ispettori autorizzati».</a:t>
                      </a:r>
                    </a:p>
                    <a:p>
                      <a:r>
                        <a:rPr lang="it-IT" sz="1400" b="0" kern="1200" dirty="0">
                          <a:solidFill>
                            <a:schemeClr val="dk1"/>
                          </a:solidFill>
                          <a:effectLst/>
                        </a:rPr>
                        <a:t>A partire dal 1° febbraio 2023, le DGT possono autorizzare sedute di revisione di veicoli pesanti presso centri autorizzati designando un ispettore autorizzato (modulo C) iscritto al RUI; il personale interno è prioritariamente dedicato all’esercizio delle attività non esternalizzate ex lege al fine di ricondurre le stesse ad un tempo di attesa "fisiologico".</a:t>
                      </a:r>
                    </a:p>
                    <a:p>
                      <a:r>
                        <a:rPr lang="it-IT" sz="1400" b="0" kern="1200" dirty="0">
                          <a:solidFill>
                            <a:schemeClr val="dk1"/>
                          </a:solidFill>
                          <a:effectLst/>
                          <a:latin typeface="+mn-lt"/>
                          <a:ea typeface="+mn-ea"/>
                          <a:cs typeface="+mn-cs"/>
                        </a:rPr>
                        <a:t>In fedele ossequio al disposto dell’art. 80, co. 8 del Codice della strada il ricorso alle professionalità esterne è subordinato all’esaurimento dell’offerta interna degli Uffici.</a:t>
                      </a:r>
                    </a:p>
                  </a:txBody>
                  <a:tcPr marL="121706" marR="121706" anchor="ctr">
                    <a:lnL w="3175"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742771866"/>
                  </a:ext>
                </a:extLst>
              </a:tr>
            </a:tbl>
          </a:graphicData>
        </a:graphic>
      </p:graphicFrame>
    </p:spTree>
    <p:extLst>
      <p:ext uri="{BB962C8B-B14F-4D97-AF65-F5344CB8AC3E}">
        <p14:creationId xmlns:p14="http://schemas.microsoft.com/office/powerpoint/2010/main" val="237931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95" imgH="394" progId="TCLayout.ActiveDocument.1">
                  <p:embed/>
                </p:oleObj>
              </mc:Choice>
              <mc:Fallback>
                <p:oleObj name="Diapositiva think-cell" r:id="rId4"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a:ln>
                  <a:noFill/>
                </a:ln>
                <a:solidFill>
                  <a:srgbClr val="00338D"/>
                </a:solidFill>
                <a:effectLst/>
                <a:uLnTx/>
                <a:uFillTx/>
                <a:latin typeface="Calibri" panose="020F0502020204030204"/>
                <a:ea typeface="+mn-ea"/>
                <a:cs typeface="+mn-cs"/>
              </a:rPr>
              <a:t>Revisioni Mezzi Pesanti – Sintesi risoluzioni e riscontri</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ella 9">
            <a:extLst>
              <a:ext uri="{FF2B5EF4-FFF2-40B4-BE49-F238E27FC236}">
                <a16:creationId xmlns:a16="http://schemas.microsoft.com/office/drawing/2014/main" id="{F2E75115-0794-0262-99F8-EC60CA4FD649}"/>
              </a:ext>
            </a:extLst>
          </p:cNvPr>
          <p:cNvGraphicFramePr>
            <a:graphicFrameLocks noGrp="1"/>
          </p:cNvGraphicFramePr>
          <p:nvPr>
            <p:extLst>
              <p:ext uri="{D42A27DB-BD31-4B8C-83A1-F6EECF244321}">
                <p14:modId xmlns:p14="http://schemas.microsoft.com/office/powerpoint/2010/main" val="1626976851"/>
              </p:ext>
            </p:extLst>
          </p:nvPr>
        </p:nvGraphicFramePr>
        <p:xfrm>
          <a:off x="157319" y="769286"/>
          <a:ext cx="11877362" cy="5428800"/>
        </p:xfrm>
        <a:graphic>
          <a:graphicData uri="http://schemas.openxmlformats.org/drawingml/2006/table">
            <a:tbl>
              <a:tblPr firstRow="1" bandRow="1">
                <a:tableStyleId>{69012ECD-51FC-41F1-AA8D-1B2483CD663E}</a:tableStyleId>
              </a:tblPr>
              <a:tblGrid>
                <a:gridCol w="729644">
                  <a:extLst>
                    <a:ext uri="{9D8B030D-6E8A-4147-A177-3AD203B41FA5}">
                      <a16:colId xmlns:a16="http://schemas.microsoft.com/office/drawing/2014/main" val="4024843478"/>
                    </a:ext>
                  </a:extLst>
                </a:gridCol>
                <a:gridCol w="2587757">
                  <a:extLst>
                    <a:ext uri="{9D8B030D-6E8A-4147-A177-3AD203B41FA5}">
                      <a16:colId xmlns:a16="http://schemas.microsoft.com/office/drawing/2014/main" val="2006426355"/>
                    </a:ext>
                  </a:extLst>
                </a:gridCol>
                <a:gridCol w="8559961">
                  <a:extLst>
                    <a:ext uri="{9D8B030D-6E8A-4147-A177-3AD203B41FA5}">
                      <a16:colId xmlns:a16="http://schemas.microsoft.com/office/drawing/2014/main" val="310471936"/>
                    </a:ext>
                  </a:extLst>
                </a:gridCol>
              </a:tblGrid>
              <a:tr h="388800">
                <a:tc>
                  <a:txBody>
                    <a:bodyPr/>
                    <a:lstStyle/>
                    <a:p>
                      <a:pPr algn="ctr"/>
                      <a:r>
                        <a:rPr lang="it-IT" sz="1200"/>
                        <a:t>ID</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Sintesi risoluzioni parlamentari</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it-IT" sz="1200"/>
                        <a:t>Riscontro dell’Amministrazione</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270166"/>
                  </a:ext>
                </a:extLst>
              </a:tr>
              <a:tr h="5040000">
                <a:tc>
                  <a:txBody>
                    <a:bodyPr/>
                    <a:lstStyle/>
                    <a:p>
                      <a:pPr algn="ctr"/>
                      <a:r>
                        <a:rPr lang="it-IT" sz="1200" b="1">
                          <a:solidFill>
                            <a:srgbClr val="002060"/>
                          </a:solidFill>
                        </a:rPr>
                        <a:t>03</a:t>
                      </a:r>
                    </a:p>
                  </a:txBody>
                  <a:tcPr marL="121706" marR="12170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dk1"/>
                          </a:solidFill>
                          <a:effectLst/>
                          <a:latin typeface="+mn-lt"/>
                          <a:ea typeface="+mn-ea"/>
                          <a:cs typeface="+mn-cs"/>
                        </a:rPr>
                        <a:t>Riaffermare la centralità del ruolo pubblico in materia di revisione dei veicoli pesanti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1" kern="1200" dirty="0">
                          <a:solidFill>
                            <a:schemeClr val="tx1"/>
                          </a:solidFill>
                          <a:effectLst/>
                          <a:latin typeface="+mn-lt"/>
                          <a:ea typeface="+mn-ea"/>
                          <a:cs typeface="+mn-cs"/>
                        </a:rPr>
                        <a:t>«7-00116 </a:t>
                      </a:r>
                      <a:r>
                        <a:rPr lang="it-IT" sz="1000" b="1" i="1" kern="1200" dirty="0">
                          <a:solidFill>
                            <a:schemeClr val="tx1"/>
                          </a:solidFill>
                          <a:effectLst/>
                          <a:latin typeface="+mn-lt"/>
                          <a:ea typeface="+mn-ea"/>
                          <a:cs typeface="+mn-cs"/>
                        </a:rPr>
                        <a:t>GHIRRA</a:t>
                      </a:r>
                      <a:r>
                        <a:rPr lang="it-IT" sz="1000" b="0" i="1" kern="1200" dirty="0">
                          <a:solidFill>
                            <a:schemeClr val="tx1"/>
                          </a:solidFill>
                          <a:effectLst/>
                          <a:latin typeface="+mn-lt"/>
                          <a:ea typeface="+mn-ea"/>
                          <a:cs typeface="+mn-cs"/>
                        </a:rPr>
                        <a:t>»</a:t>
                      </a:r>
                    </a:p>
                  </a:txBody>
                  <a:tcPr marL="121706" marR="121706" anchor="ctr">
                    <a:lnL w="12700"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just">
                        <a:lnSpc>
                          <a:spcPct val="107000"/>
                        </a:lnSpc>
                        <a:spcAft>
                          <a:spcPts val="800"/>
                        </a:spcAft>
                      </a:pP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L’eventuale riscrittura dell’articolo 80, co. 8, CDS in materia di revisione dei veicoli pesanti, nel senso di ripristinare la disciplina ex ante le ultime modifiche normative, è evidentemente scelta politica da operarsi, nel caso, con la </a:t>
                      </a:r>
                      <a:r>
                        <a:rPr lang="it-IT"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doverosa attenzione alle modifiche già intervenute sull’assetto generale del settore </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it-IT"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abilitazione ed iscrizione al RUI di Ispettori Autorizzati).</a:t>
                      </a:r>
                    </a:p>
                    <a:p>
                      <a:pPr algn="just">
                        <a:lnSpc>
                          <a:spcPct val="107000"/>
                        </a:lnSpc>
                        <a:spcAft>
                          <a:spcPts val="800"/>
                        </a:spcAft>
                      </a:pPr>
                      <a:r>
                        <a:rPr lang="it-IT" sz="1400" kern="1200" dirty="0">
                          <a:solidFill>
                            <a:srgbClr val="000000"/>
                          </a:solidFill>
                          <a:effectLst/>
                          <a:latin typeface="Calibri" panose="020F0502020204030204" pitchFamily="34" charset="0"/>
                          <a:ea typeface="+mn-ea"/>
                          <a:cs typeface="Times New Roman" panose="02020603050405020304" pitchFamily="18" charset="0"/>
                        </a:rPr>
                        <a:t>Ad ogni buon fine si rappresenta che le soluzioni messe in campo sono pienamente coerenti con la disciplina comunitaria di cui alla direttiva 2014/45/UE e che, nei limiti delle valutazioni tecniche di questa Direzione, pur in un auspicabile regime straordinario di assunzioni, appaiono indispensabili al fine di mantenere i livelli di servizio coerenti con la domanda.</a:t>
                      </a:r>
                      <a:endParaRPr lang="it-IT"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chor="ctr">
                    <a:lnL w="31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088446235"/>
                  </a:ext>
                </a:extLst>
              </a:tr>
            </a:tbl>
          </a:graphicData>
        </a:graphic>
      </p:graphicFrame>
    </p:spTree>
    <p:extLst>
      <p:ext uri="{BB962C8B-B14F-4D97-AF65-F5344CB8AC3E}">
        <p14:creationId xmlns:p14="http://schemas.microsoft.com/office/powerpoint/2010/main" val="101456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3E5A30-7FC7-99E2-429A-9F4301D9EB5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95" imgH="394" progId="TCLayout.ActiveDocument.1">
                  <p:embed/>
                </p:oleObj>
              </mc:Choice>
              <mc:Fallback>
                <p:oleObj name="Diapositiva think-cell" r:id="rId3" imgW="395" imgH="394" progId="TCLayout.ActiveDocument.1">
                  <p:embed/>
                  <p:pic>
                    <p:nvPicPr>
                      <p:cNvPr id="4" name="think-cell data - do not delete" hidden="1">
                        <a:extLst>
                          <a:ext uri="{FF2B5EF4-FFF2-40B4-BE49-F238E27FC236}">
                            <a16:creationId xmlns:a16="http://schemas.microsoft.com/office/drawing/2014/main" id="{E73E5A30-7FC7-99E2-429A-9F4301D9E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69025B3D-65E0-E68C-E9F7-7E7E64D4BBF7}"/>
              </a:ext>
            </a:extLst>
          </p:cNvPr>
          <p:cNvSpPr txBox="1"/>
          <p:nvPr/>
        </p:nvSpPr>
        <p:spPr>
          <a:xfrm>
            <a:off x="331663" y="178334"/>
            <a:ext cx="11703018" cy="523220"/>
          </a:xfrm>
          <a:prstGeom prst="rect">
            <a:avLst/>
          </a:prstGeom>
          <a:noFill/>
        </p:spPr>
        <p:txBody>
          <a:bodyPr wrap="square" rtlCol="0">
            <a:spAutoFit/>
          </a:bodyPr>
          <a:lstStyle>
            <a:defPPr>
              <a:defRPr lang="it-IT"/>
            </a:defPPr>
            <a:lvl1pPr>
              <a:defRPr sz="2800" i="1">
                <a:solidFill>
                  <a:srgbClr val="00338D"/>
                </a:solidFill>
              </a:defRPr>
            </a:lvl1pPr>
          </a:lstStyle>
          <a:p>
            <a:r>
              <a:rPr lang="it-IT"/>
              <a:t>Conducenti – Contesto normativo</a:t>
            </a:r>
          </a:p>
        </p:txBody>
      </p:sp>
      <p:sp>
        <p:nvSpPr>
          <p:cNvPr id="6" name="Rettangolo 5">
            <a:extLst>
              <a:ext uri="{FF2B5EF4-FFF2-40B4-BE49-F238E27FC236}">
                <a16:creationId xmlns:a16="http://schemas.microsoft.com/office/drawing/2014/main" id="{8FD06C64-9079-B193-5EDF-8361AFAD3FE0}"/>
              </a:ext>
            </a:extLst>
          </p:cNvPr>
          <p:cNvSpPr/>
          <p:nvPr/>
        </p:nvSpPr>
        <p:spPr>
          <a:xfrm>
            <a:off x="157319" y="658761"/>
            <a:ext cx="11880000" cy="720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DA26CBA4-B34D-D84E-10B4-3C0173D3862C}"/>
              </a:ext>
            </a:extLst>
          </p:cNvPr>
          <p:cNvSpPr/>
          <p:nvPr/>
        </p:nvSpPr>
        <p:spPr>
          <a:xfrm>
            <a:off x="157319" y="658761"/>
            <a:ext cx="3960000" cy="72000"/>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4E455AB7-4744-006D-E217-731D51A40B35}"/>
              </a:ext>
            </a:extLst>
          </p:cNvPr>
          <p:cNvSpPr/>
          <p:nvPr/>
        </p:nvSpPr>
        <p:spPr>
          <a:xfrm>
            <a:off x="8074681" y="658761"/>
            <a:ext cx="3960000" cy="72000"/>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Box 9">
            <a:extLst>
              <a:ext uri="{FF2B5EF4-FFF2-40B4-BE49-F238E27FC236}">
                <a16:creationId xmlns:a16="http://schemas.microsoft.com/office/drawing/2014/main" id="{8A826146-4360-483E-3E41-0D2C09ED5ECE}"/>
              </a:ext>
            </a:extLst>
          </p:cNvPr>
          <p:cNvSpPr txBox="1"/>
          <p:nvPr/>
        </p:nvSpPr>
        <p:spPr>
          <a:xfrm>
            <a:off x="1580149" y="4667657"/>
            <a:ext cx="2176722" cy="738664"/>
          </a:xfrm>
          <a:prstGeom prst="rect">
            <a:avLst/>
          </a:prstGeom>
          <a:noFill/>
          <a:ln>
            <a:noFill/>
          </a:ln>
        </p:spPr>
        <p:txBody>
          <a:bodyPr wrap="square" lIns="0" tIns="0" rIns="0" bIns="0" rtlCol="0" anchor="b">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 le modalità di rilascio, rinnovo e validità delle </a:t>
            </a:r>
            <a:r>
              <a:rPr lang="it-IT"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patenti di guida</a:t>
            </a:r>
            <a:r>
              <a:rPr lang="it-IT"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oltre che i requisiti per il loro ottenimento. </a:t>
            </a:r>
          </a:p>
        </p:txBody>
      </p:sp>
      <p:sp>
        <p:nvSpPr>
          <p:cNvPr id="3" name="TextBox 11">
            <a:extLst>
              <a:ext uri="{FF2B5EF4-FFF2-40B4-BE49-F238E27FC236}">
                <a16:creationId xmlns:a16="http://schemas.microsoft.com/office/drawing/2014/main" id="{0AA992B3-53B3-380B-CD6E-5820E1C77C22}"/>
              </a:ext>
            </a:extLst>
          </p:cNvPr>
          <p:cNvSpPr txBox="1"/>
          <p:nvPr/>
        </p:nvSpPr>
        <p:spPr>
          <a:xfrm>
            <a:off x="2150193" y="3481316"/>
            <a:ext cx="1036635" cy="430887"/>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100" b="1" i="1">
                <a:solidFill>
                  <a:prstClr val="white"/>
                </a:solidFill>
                <a:latin typeface="Calibri" panose="020F0502020204030204" pitchFamily="34" charset="0"/>
                <a:cs typeface="Calibri" panose="020F0502020204030204" pitchFamily="34" charset="0"/>
              </a:rPr>
              <a:t>D.M. 214/2017</a:t>
            </a:r>
            <a:endParaRPr kumimoji="0" lang="it-IT" sz="11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Oval 26">
            <a:extLst>
              <a:ext uri="{FF2B5EF4-FFF2-40B4-BE49-F238E27FC236}">
                <a16:creationId xmlns:a16="http://schemas.microsoft.com/office/drawing/2014/main" id="{9FB03CF1-2CBD-B8B3-8B36-17F3A5C9923E}"/>
              </a:ext>
            </a:extLst>
          </p:cNvPr>
          <p:cNvSpPr/>
          <p:nvPr/>
        </p:nvSpPr>
        <p:spPr>
          <a:xfrm flipV="1">
            <a:off x="8875783" y="4159575"/>
            <a:ext cx="176848" cy="176848"/>
          </a:xfrm>
          <a:prstGeom prst="ellipse">
            <a:avLst/>
          </a:prstGeom>
          <a:solidFill>
            <a:srgbClr val="5482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TextBox 25">
            <a:extLst>
              <a:ext uri="{FF2B5EF4-FFF2-40B4-BE49-F238E27FC236}">
                <a16:creationId xmlns:a16="http://schemas.microsoft.com/office/drawing/2014/main" id="{9DD42130-B442-5160-57D3-B26671D73711}"/>
              </a:ext>
            </a:extLst>
          </p:cNvPr>
          <p:cNvSpPr txBox="1"/>
          <p:nvPr/>
        </p:nvSpPr>
        <p:spPr>
          <a:xfrm>
            <a:off x="8445888" y="3029773"/>
            <a:ext cx="1036635"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0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DD 16.02.2022</a:t>
            </a:r>
          </a:p>
        </p:txBody>
      </p:sp>
      <p:sp>
        <p:nvSpPr>
          <p:cNvPr id="13" name="CasellaDiTesto 12">
            <a:extLst>
              <a:ext uri="{FF2B5EF4-FFF2-40B4-BE49-F238E27FC236}">
                <a16:creationId xmlns:a16="http://schemas.microsoft.com/office/drawing/2014/main" id="{B5B35601-D26F-74E4-5669-4B2F544D7C14}"/>
              </a:ext>
            </a:extLst>
          </p:cNvPr>
          <p:cNvSpPr txBox="1"/>
          <p:nvPr/>
        </p:nvSpPr>
        <p:spPr>
          <a:xfrm>
            <a:off x="73025" y="854137"/>
            <a:ext cx="11923035" cy="1740982"/>
          </a:xfrm>
          <a:prstGeom prst="rect">
            <a:avLst/>
          </a:prstGeom>
          <a:noFill/>
        </p:spPr>
        <p:txBody>
          <a:bodyPr wrap="square" lIns="54610" tIns="54610" rIns="54610" bIns="54610" rtlCol="0">
            <a:noAutofit/>
          </a:bodyPr>
          <a:lstStyle/>
          <a:p>
            <a:pPr algn="just"/>
            <a:r>
              <a:rPr lang="it-IT" sz="1400">
                <a:latin typeface="Calibri" panose="020F0502020204030204" pitchFamily="34" charset="0"/>
                <a:cs typeface="Calibri" panose="020F0502020204030204" pitchFamily="34" charset="0"/>
              </a:rPr>
              <a:t>La </a:t>
            </a:r>
            <a:r>
              <a:rPr lang="it-IT" sz="1400">
                <a:effectLst/>
                <a:latin typeface="Calibri" panose="020F0502020204030204" pitchFamily="34" charset="0"/>
                <a:ea typeface="Calibri" panose="020F0502020204030204" pitchFamily="34" charset="0"/>
                <a:cs typeface="Times New Roman" panose="02020603050405020304" pitchFamily="18" charset="0"/>
              </a:rPr>
              <a:t>normativa in materia di conseguimento delle patenti di guida e dei titoli professionali CQC e CFP ADR si conforma, come è noto, a disposizioni di </a:t>
            </a:r>
            <a:r>
              <a:rPr lang="it-IT" sz="1400" b="1">
                <a:effectLst/>
                <a:latin typeface="Calibri" panose="020F0502020204030204" pitchFamily="34" charset="0"/>
                <a:ea typeface="Calibri" panose="020F0502020204030204" pitchFamily="34" charset="0"/>
                <a:cs typeface="Times New Roman" panose="02020603050405020304" pitchFamily="18" charset="0"/>
              </a:rPr>
              <a:t>diritto europeo</a:t>
            </a:r>
            <a:r>
              <a:rPr lang="it-IT" sz="1400">
                <a:effectLst/>
                <a:latin typeface="Calibri" panose="020F0502020204030204" pitchFamily="34" charset="0"/>
                <a:ea typeface="Calibri" panose="020F0502020204030204" pitchFamily="34" charset="0"/>
                <a:cs typeface="Times New Roman" panose="02020603050405020304" pitchFamily="18" charset="0"/>
              </a:rPr>
              <a:t>. Il </a:t>
            </a:r>
            <a:r>
              <a:rPr lang="it-IT" sz="1400">
                <a:latin typeface="Calibri" panose="020F0502020204030204" pitchFamily="34" charset="0"/>
                <a:cs typeface="Times New Roman" panose="02020603050405020304" pitchFamily="18" charset="0"/>
              </a:rPr>
              <a:t>nostro Paese ha dunque recepito attraverso </a:t>
            </a:r>
            <a:r>
              <a:rPr lang="it-IT" sz="1400" b="1">
                <a:latin typeface="Calibri" panose="020F0502020204030204" pitchFamily="34" charset="0"/>
                <a:cs typeface="Times New Roman" panose="02020603050405020304" pitchFamily="18" charset="0"/>
              </a:rPr>
              <a:t>decreti legislativi ad hoc </a:t>
            </a:r>
            <a:r>
              <a:rPr lang="it-IT" sz="1400">
                <a:latin typeface="Calibri" panose="020F0502020204030204" pitchFamily="34" charset="0"/>
                <a:cs typeface="Times New Roman" panose="02020603050405020304" pitchFamily="18" charset="0"/>
              </a:rPr>
              <a:t>le direttive di rango unionale.</a:t>
            </a:r>
          </a:p>
          <a:p>
            <a:pPr algn="just">
              <a:spcAft>
                <a:spcPts val="600"/>
              </a:spcAft>
            </a:pPr>
            <a:r>
              <a:rPr lang="it-IT" sz="1400">
                <a:solidFill>
                  <a:schemeClr val="tx1"/>
                </a:solidFill>
                <a:latin typeface="Calibri" panose="020F0502020204030204" pitchFamily="34" charset="0"/>
                <a:cs typeface="Times New Roman" panose="02020603050405020304" pitchFamily="18" charset="0"/>
              </a:rPr>
              <a:t>Rispettiv</a:t>
            </a:r>
            <a:r>
              <a:rPr lang="it-IT" sz="1400">
                <a:latin typeface="Calibri" panose="020F0502020204030204" pitchFamily="34" charset="0"/>
                <a:cs typeface="Times New Roman" panose="02020603050405020304" pitchFamily="18" charset="0"/>
              </a:rPr>
              <a:t>amente i decreti legislativi sotto riportati attuano le seguenti direttive:</a:t>
            </a:r>
          </a:p>
          <a:p>
            <a:pPr marL="717550" indent="-342900" algn="just">
              <a:spcAft>
                <a:spcPts val="400"/>
              </a:spcAft>
              <a:buFont typeface="+mj-lt"/>
              <a:buAutoNum type="alphaLcPeriod"/>
            </a:pPr>
            <a:r>
              <a:rPr lang="it-IT" sz="1400" i="1">
                <a:latin typeface="Calibri" panose="020F0502020204030204" pitchFamily="34" charset="0"/>
                <a:cs typeface="Times New Roman" panose="02020603050405020304" pitchFamily="18" charset="0"/>
              </a:rPr>
              <a:t>Direttiva 2006/126/CE (patenti di guida)</a:t>
            </a:r>
          </a:p>
          <a:p>
            <a:pPr marL="717550" indent="-342900" algn="just">
              <a:spcAft>
                <a:spcPts val="400"/>
              </a:spcAft>
              <a:buFont typeface="+mj-lt"/>
              <a:buAutoNum type="alphaLcPeriod"/>
            </a:pPr>
            <a:r>
              <a:rPr lang="it-IT" sz="1400" i="1">
                <a:latin typeface="Calibri" panose="020F0502020204030204" pitchFamily="34" charset="0"/>
                <a:cs typeface="Times New Roman" panose="02020603050405020304" pitchFamily="18" charset="0"/>
              </a:rPr>
              <a:t>Direttiva 203/59/CE (CQC)</a:t>
            </a:r>
          </a:p>
          <a:p>
            <a:pPr marL="717550" indent="-342900" algn="just">
              <a:spcAft>
                <a:spcPts val="400"/>
              </a:spcAft>
              <a:buFont typeface="+mj-lt"/>
              <a:buAutoNum type="alphaLcPeriod"/>
            </a:pPr>
            <a:r>
              <a:rPr lang="it-IT" sz="1400" i="1">
                <a:latin typeface="Calibri" panose="020F0502020204030204" pitchFamily="34" charset="0"/>
                <a:cs typeface="Times New Roman" panose="02020603050405020304" pitchFamily="18" charset="0"/>
              </a:rPr>
              <a:t>Direttiva 2008/68/CE (CFP ADR)</a:t>
            </a:r>
          </a:p>
        </p:txBody>
      </p:sp>
      <p:sp>
        <p:nvSpPr>
          <p:cNvPr id="14" name="CasellaDiTesto 13">
            <a:extLst>
              <a:ext uri="{FF2B5EF4-FFF2-40B4-BE49-F238E27FC236}">
                <a16:creationId xmlns:a16="http://schemas.microsoft.com/office/drawing/2014/main" id="{D77B48DB-D06A-B1EC-5AB9-CE79C23B1609}"/>
              </a:ext>
            </a:extLst>
          </p:cNvPr>
          <p:cNvSpPr txBox="1"/>
          <p:nvPr/>
        </p:nvSpPr>
        <p:spPr>
          <a:xfrm>
            <a:off x="4735957" y="4455932"/>
            <a:ext cx="2178000" cy="917257"/>
          </a:xfrm>
          <a:prstGeom prst="rect">
            <a:avLst/>
          </a:prstGeom>
          <a:noFill/>
        </p:spPr>
        <p:txBody>
          <a:bodyPr wrap="square" lIns="54610" tIns="54610" rIns="54610" bIns="54610" rtlCol="0">
            <a:noAutofit/>
          </a:bodyPr>
          <a:lstStyle/>
          <a:p>
            <a:pPr algn="just"/>
            <a:r>
              <a:rPr lang="it-IT" sz="1200" b="0" i="0">
                <a:solidFill>
                  <a:srgbClr val="444444"/>
                </a:solidFill>
                <a:effectLst/>
              </a:rPr>
              <a:t>Disposizioni in materia di qualificazione iniziale e formazione periodica per </a:t>
            </a:r>
            <a:r>
              <a:rPr lang="it-IT" sz="1200" b="1" i="0">
                <a:solidFill>
                  <a:srgbClr val="444444"/>
                </a:solidFill>
                <a:effectLst/>
              </a:rPr>
              <a:t>conducenti professionali</a:t>
            </a:r>
            <a:r>
              <a:rPr lang="it-IT" sz="1200" b="0" i="0">
                <a:solidFill>
                  <a:srgbClr val="444444"/>
                </a:solidFill>
                <a:effectLst/>
              </a:rPr>
              <a:t>. </a:t>
            </a:r>
          </a:p>
        </p:txBody>
      </p:sp>
      <p:sp>
        <p:nvSpPr>
          <p:cNvPr id="15" name="CasellaDiTesto 14">
            <a:extLst>
              <a:ext uri="{FF2B5EF4-FFF2-40B4-BE49-F238E27FC236}">
                <a16:creationId xmlns:a16="http://schemas.microsoft.com/office/drawing/2014/main" id="{C99373A3-8775-69EA-11DB-56471396C847}"/>
              </a:ext>
            </a:extLst>
          </p:cNvPr>
          <p:cNvSpPr txBox="1"/>
          <p:nvPr/>
        </p:nvSpPr>
        <p:spPr>
          <a:xfrm>
            <a:off x="7911716" y="4376107"/>
            <a:ext cx="2178000" cy="805344"/>
          </a:xfrm>
          <a:prstGeom prst="rect">
            <a:avLst/>
          </a:prstGeom>
          <a:noFill/>
        </p:spPr>
        <p:txBody>
          <a:bodyPr wrap="square" lIns="54610" tIns="54610" rIns="54610" bIns="54610" rtlCol="0">
            <a:noAutofit/>
          </a:bodyPr>
          <a:lstStyle/>
          <a:p>
            <a:pPr algn="just"/>
            <a:r>
              <a:rPr lang="it-IT" sz="1200" b="0" i="0">
                <a:solidFill>
                  <a:srgbClr val="19191A"/>
                </a:solidFill>
                <a:effectLst/>
              </a:rPr>
              <a:t>Attuazione della direttiva 2008/68/CE, relativa al </a:t>
            </a:r>
            <a:r>
              <a:rPr lang="it-IT" sz="1200" b="1" i="0">
                <a:solidFill>
                  <a:srgbClr val="19191A"/>
                </a:solidFill>
                <a:effectLst/>
              </a:rPr>
              <a:t>trasporto </a:t>
            </a:r>
            <a:r>
              <a:rPr lang="it-IT" sz="1200" b="0" i="0">
                <a:solidFill>
                  <a:srgbClr val="19191A"/>
                </a:solidFill>
                <a:effectLst/>
              </a:rPr>
              <a:t>interno di </a:t>
            </a:r>
            <a:r>
              <a:rPr lang="it-IT" sz="1200" b="1" i="0">
                <a:solidFill>
                  <a:srgbClr val="19191A"/>
                </a:solidFill>
                <a:effectLst/>
              </a:rPr>
              <a:t>merci pericolose</a:t>
            </a:r>
            <a:r>
              <a:rPr lang="it-IT" sz="1200" i="0">
                <a:solidFill>
                  <a:srgbClr val="19191A"/>
                </a:solidFill>
                <a:effectLst/>
              </a:rPr>
              <a:t>.</a:t>
            </a:r>
          </a:p>
          <a:p>
            <a:pPr algn="just"/>
            <a:r>
              <a:rPr lang="it-IT" sz="1200">
                <a:solidFill>
                  <a:srgbClr val="000000"/>
                </a:solidFill>
                <a:highlight>
                  <a:srgbClr val="FFFF00"/>
                </a:highlight>
                <a:cs typeface="Calibri" panose="020F0502020204030204" pitchFamily="34" charset="0"/>
              </a:rPr>
              <a:t> </a:t>
            </a:r>
            <a:endParaRPr lang="it-IT" sz="1200">
              <a:highlight>
                <a:srgbClr val="FFFF00"/>
              </a:highlight>
              <a:cs typeface="Calibri" panose="020F0502020204030204" pitchFamily="34" charset="0"/>
            </a:endParaRPr>
          </a:p>
        </p:txBody>
      </p:sp>
      <p:grpSp>
        <p:nvGrpSpPr>
          <p:cNvPr id="18" name="Gruppo 17">
            <a:extLst>
              <a:ext uri="{FF2B5EF4-FFF2-40B4-BE49-F238E27FC236}">
                <a16:creationId xmlns:a16="http://schemas.microsoft.com/office/drawing/2014/main" id="{4C23FF93-DE48-7D94-50D2-8F9D25F91D17}"/>
              </a:ext>
            </a:extLst>
          </p:cNvPr>
          <p:cNvGrpSpPr/>
          <p:nvPr/>
        </p:nvGrpSpPr>
        <p:grpSpPr>
          <a:xfrm>
            <a:off x="0" y="3291441"/>
            <a:ext cx="11983156" cy="1111446"/>
            <a:chOff x="0" y="3194672"/>
            <a:chExt cx="11983156" cy="1111446"/>
          </a:xfrm>
        </p:grpSpPr>
        <p:sp>
          <p:nvSpPr>
            <p:cNvPr id="19" name="Isosceles Triangle 5">
              <a:extLst>
                <a:ext uri="{FF2B5EF4-FFF2-40B4-BE49-F238E27FC236}">
                  <a16:creationId xmlns:a16="http://schemas.microsoft.com/office/drawing/2014/main" id="{B225CF19-8A93-3957-B490-D143D4B86E99}"/>
                </a:ext>
              </a:extLst>
            </p:cNvPr>
            <p:cNvSpPr/>
            <p:nvPr/>
          </p:nvSpPr>
          <p:spPr>
            <a:xfrm rot="5242717">
              <a:off x="5578955" y="-2371380"/>
              <a:ext cx="838149" cy="11970253"/>
            </a:xfrm>
            <a:prstGeom prst="triangle">
              <a:avLst>
                <a:gd name="adj" fmla="val 198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Triangolo rettangolo 19">
              <a:extLst>
                <a:ext uri="{FF2B5EF4-FFF2-40B4-BE49-F238E27FC236}">
                  <a16:creationId xmlns:a16="http://schemas.microsoft.com/office/drawing/2014/main" id="{4DEA76E1-CDA9-8CE6-C15C-7D31CB651DF1}"/>
                </a:ext>
              </a:extLst>
            </p:cNvPr>
            <p:cNvSpPr/>
            <p:nvPr/>
          </p:nvSpPr>
          <p:spPr>
            <a:xfrm>
              <a:off x="0" y="3500407"/>
              <a:ext cx="88898" cy="805711"/>
            </a:xfrm>
            <a:prstGeom prst="rtTriangl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1" name="Oval 12">
            <a:extLst>
              <a:ext uri="{FF2B5EF4-FFF2-40B4-BE49-F238E27FC236}">
                <a16:creationId xmlns:a16="http://schemas.microsoft.com/office/drawing/2014/main" id="{783A5A6B-B29C-B062-C25A-2CB30281A2C4}"/>
              </a:ext>
            </a:extLst>
          </p:cNvPr>
          <p:cNvSpPr/>
          <p:nvPr/>
        </p:nvSpPr>
        <p:spPr>
          <a:xfrm flipV="1">
            <a:off x="2580087" y="4376107"/>
            <a:ext cx="176848" cy="176848"/>
          </a:xfrm>
          <a:prstGeom prst="ellipse">
            <a:avLst/>
          </a:prstGeom>
          <a:solidFill>
            <a:schemeClr val="accent6">
              <a:lumMod val="60000"/>
              <a:lumOff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22" name="Straight Connector 13">
            <a:extLst>
              <a:ext uri="{FF2B5EF4-FFF2-40B4-BE49-F238E27FC236}">
                <a16:creationId xmlns:a16="http://schemas.microsoft.com/office/drawing/2014/main" id="{1BFFF3EB-121D-A9DC-67B1-88970ECC7C9C}"/>
              </a:ext>
            </a:extLst>
          </p:cNvPr>
          <p:cNvCxnSpPr>
            <a:cxnSpLocks/>
            <a:stCxn id="21" idx="4"/>
          </p:cNvCxnSpPr>
          <p:nvPr/>
        </p:nvCxnSpPr>
        <p:spPr>
          <a:xfrm flipV="1">
            <a:off x="2668511" y="3816235"/>
            <a:ext cx="0" cy="559872"/>
          </a:xfrm>
          <a:prstGeom prst="line">
            <a:avLst/>
          </a:prstGeom>
          <a:solidFill>
            <a:srgbClr val="0B4C45"/>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Oval 10">
            <a:extLst>
              <a:ext uri="{FF2B5EF4-FFF2-40B4-BE49-F238E27FC236}">
                <a16:creationId xmlns:a16="http://schemas.microsoft.com/office/drawing/2014/main" id="{87F29734-5E86-2619-A944-544A5386930F}"/>
              </a:ext>
            </a:extLst>
          </p:cNvPr>
          <p:cNvSpPr/>
          <p:nvPr/>
        </p:nvSpPr>
        <p:spPr>
          <a:xfrm>
            <a:off x="2218571" y="3249632"/>
            <a:ext cx="899882" cy="899882"/>
          </a:xfrm>
          <a:prstGeom prst="ellipse">
            <a:avLst/>
          </a:prstGeom>
          <a:solidFill>
            <a:schemeClr val="accent6">
              <a:lumMod val="60000"/>
              <a:lumOff val="40000"/>
            </a:schemeClr>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Oval 19">
            <a:extLst>
              <a:ext uri="{FF2B5EF4-FFF2-40B4-BE49-F238E27FC236}">
                <a16:creationId xmlns:a16="http://schemas.microsoft.com/office/drawing/2014/main" id="{47815DDA-7CD5-E858-7D8C-2C47B43BB261}"/>
              </a:ext>
            </a:extLst>
          </p:cNvPr>
          <p:cNvSpPr/>
          <p:nvPr/>
        </p:nvSpPr>
        <p:spPr>
          <a:xfrm flipV="1">
            <a:off x="5736533" y="4221607"/>
            <a:ext cx="176848" cy="185379"/>
          </a:xfrm>
          <a:prstGeom prst="ellipse">
            <a:avLst/>
          </a:prstGeom>
          <a:solidFill>
            <a:srgbClr val="84A5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25" name="Straight Connector 20">
            <a:extLst>
              <a:ext uri="{FF2B5EF4-FFF2-40B4-BE49-F238E27FC236}">
                <a16:creationId xmlns:a16="http://schemas.microsoft.com/office/drawing/2014/main" id="{A318F009-BBB5-5A46-F467-0DCB56785474}"/>
              </a:ext>
            </a:extLst>
          </p:cNvPr>
          <p:cNvCxnSpPr>
            <a:cxnSpLocks/>
            <a:stCxn id="24" idx="4"/>
          </p:cNvCxnSpPr>
          <p:nvPr/>
        </p:nvCxnSpPr>
        <p:spPr>
          <a:xfrm flipV="1">
            <a:off x="5824957" y="3634728"/>
            <a:ext cx="0" cy="586879"/>
          </a:xfrm>
          <a:prstGeom prst="line">
            <a:avLst/>
          </a:prstGeom>
          <a:solidFill>
            <a:srgbClr val="0B4C45"/>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17">
            <a:extLst>
              <a:ext uri="{FF2B5EF4-FFF2-40B4-BE49-F238E27FC236}">
                <a16:creationId xmlns:a16="http://schemas.microsoft.com/office/drawing/2014/main" id="{D6C063CB-4C7E-E240-1F86-E75959554622}"/>
              </a:ext>
            </a:extLst>
          </p:cNvPr>
          <p:cNvSpPr/>
          <p:nvPr/>
        </p:nvSpPr>
        <p:spPr>
          <a:xfrm>
            <a:off x="5375017" y="3033074"/>
            <a:ext cx="899882" cy="943291"/>
          </a:xfrm>
          <a:prstGeom prst="ellipse">
            <a:avLst/>
          </a:prstGeom>
          <a:solidFill>
            <a:srgbClr val="84A56D"/>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7" name="TextBox 18">
            <a:extLst>
              <a:ext uri="{FF2B5EF4-FFF2-40B4-BE49-F238E27FC236}">
                <a16:creationId xmlns:a16="http://schemas.microsoft.com/office/drawing/2014/main" id="{7E2E2924-996F-E48C-904D-CB66BCEB5316}"/>
              </a:ext>
            </a:extLst>
          </p:cNvPr>
          <p:cNvSpPr txBox="1"/>
          <p:nvPr/>
        </p:nvSpPr>
        <p:spPr>
          <a:xfrm>
            <a:off x="5375017" y="3273886"/>
            <a:ext cx="899883"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b="1" i="1">
                <a:solidFill>
                  <a:prstClr val="white"/>
                </a:solidFill>
                <a:latin typeface="Calibri" panose="020F0502020204030204" pitchFamily="34" charset="0"/>
                <a:cs typeface="Calibri" panose="020F0502020204030204" pitchFamily="34" charset="0"/>
              </a:rPr>
              <a:t>DL 285/2005</a:t>
            </a:r>
            <a:endParaRPr kumimoji="0" lang="it-IT" sz="12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73D8D9B1-1EAA-2677-511E-9A399D849588}"/>
              </a:ext>
            </a:extLst>
          </p:cNvPr>
          <p:cNvCxnSpPr>
            <a:cxnSpLocks/>
            <a:stCxn id="11" idx="4"/>
          </p:cNvCxnSpPr>
          <p:nvPr/>
        </p:nvCxnSpPr>
        <p:spPr>
          <a:xfrm flipV="1">
            <a:off x="8964207" y="3599703"/>
            <a:ext cx="0" cy="559872"/>
          </a:xfrm>
          <a:prstGeom prst="line">
            <a:avLst/>
          </a:prstGeom>
          <a:solidFill>
            <a:srgbClr val="0B4C45"/>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4">
            <a:extLst>
              <a:ext uri="{FF2B5EF4-FFF2-40B4-BE49-F238E27FC236}">
                <a16:creationId xmlns:a16="http://schemas.microsoft.com/office/drawing/2014/main" id="{7314C0E8-3E14-81AE-118A-206AB82DADDB}"/>
              </a:ext>
            </a:extLst>
          </p:cNvPr>
          <p:cNvSpPr/>
          <p:nvPr/>
        </p:nvSpPr>
        <p:spPr>
          <a:xfrm>
            <a:off x="8497338" y="2809581"/>
            <a:ext cx="899882" cy="899882"/>
          </a:xfrm>
          <a:prstGeom prst="ellipse">
            <a:avLst/>
          </a:prstGeom>
          <a:solidFill>
            <a:srgbClr val="548235"/>
          </a:solidFill>
          <a:ln w="38100">
            <a:solidFill>
              <a:schemeClr val="bg1"/>
            </a:solid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1" name="TextBox 18">
            <a:extLst>
              <a:ext uri="{FF2B5EF4-FFF2-40B4-BE49-F238E27FC236}">
                <a16:creationId xmlns:a16="http://schemas.microsoft.com/office/drawing/2014/main" id="{287AA8B9-83F4-07F9-46E7-10C5852193A5}"/>
              </a:ext>
            </a:extLst>
          </p:cNvPr>
          <p:cNvSpPr txBox="1"/>
          <p:nvPr/>
        </p:nvSpPr>
        <p:spPr>
          <a:xfrm>
            <a:off x="8492479" y="3014662"/>
            <a:ext cx="899883"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b="1" i="1">
                <a:solidFill>
                  <a:prstClr val="white"/>
                </a:solidFill>
                <a:latin typeface="Calibri" panose="020F0502020204030204" pitchFamily="34" charset="0"/>
                <a:cs typeface="Calibri" panose="020F0502020204030204" pitchFamily="34" charset="0"/>
              </a:rPr>
              <a:t>DL 35/2010 </a:t>
            </a:r>
            <a:endParaRPr kumimoji="0" lang="it-IT" sz="12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6" name="TextBox 18">
            <a:extLst>
              <a:ext uri="{FF2B5EF4-FFF2-40B4-BE49-F238E27FC236}">
                <a16:creationId xmlns:a16="http://schemas.microsoft.com/office/drawing/2014/main" id="{D03CA3AA-4D8B-A671-36FE-3D24E4A53839}"/>
              </a:ext>
            </a:extLst>
          </p:cNvPr>
          <p:cNvSpPr txBox="1"/>
          <p:nvPr/>
        </p:nvSpPr>
        <p:spPr>
          <a:xfrm>
            <a:off x="2239092" y="3465927"/>
            <a:ext cx="899883" cy="46166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1"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DL 59/2011</a:t>
            </a:r>
          </a:p>
        </p:txBody>
      </p:sp>
    </p:spTree>
    <p:extLst>
      <p:ext uri="{BB962C8B-B14F-4D97-AF65-F5344CB8AC3E}">
        <p14:creationId xmlns:p14="http://schemas.microsoft.com/office/powerpoint/2010/main" val="1854715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92F4EF4790B1C4B9A7FBD02A40675BF" ma:contentTypeVersion="14" ma:contentTypeDescription="Creare un nuovo documento." ma:contentTypeScope="" ma:versionID="9d237729cc33efc7518eecd31abbb3a0">
  <xsd:schema xmlns:xsd="http://www.w3.org/2001/XMLSchema" xmlns:xs="http://www.w3.org/2001/XMLSchema" xmlns:p="http://schemas.microsoft.com/office/2006/metadata/properties" xmlns:ns2="37c3b957-57de-4615-9d50-9e1a6a5a93b5" xmlns:ns3="52bc2e9d-38b2-4fb4-b281-67059358c71a" targetNamespace="http://schemas.microsoft.com/office/2006/metadata/properties" ma:root="true" ma:fieldsID="2f52abfb09671ba5e85334f093c955d6" ns2:_="" ns3:_="">
    <xsd:import namespace="37c3b957-57de-4615-9d50-9e1a6a5a93b5"/>
    <xsd:import namespace="52bc2e9d-38b2-4fb4-b281-67059358c7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3b957-57de-4615-9d50-9e1a6a5a9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8883d318-f35c-4577-94aa-4c8e836d27a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bc2e9d-38b2-4fb4-b281-67059358c7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6c54f54-184c-4bf4-8dfb-1a0401e7162c}" ma:internalName="TaxCatchAll" ma:showField="CatchAllData" ma:web="52bc2e9d-38b2-4fb4-b281-67059358c7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2bc2e9d-38b2-4fb4-b281-67059358c71a" xsi:nil="true"/>
    <lcf76f155ced4ddcb4097134ff3c332f xmlns="37c3b957-57de-4615-9d50-9e1a6a5a93b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8411F1-9F30-47EC-9529-0753B42CCA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3b957-57de-4615-9d50-9e1a6a5a93b5"/>
    <ds:schemaRef ds:uri="52bc2e9d-38b2-4fb4-b281-67059358c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D1C746-1722-4764-BE0C-B6E944A52F59}">
  <ds:schemaRefs>
    <ds:schemaRef ds:uri="37c3b957-57de-4615-9d50-9e1a6a5a93b5"/>
    <ds:schemaRef ds:uri="52bc2e9d-38b2-4fb4-b281-67059358c7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9E499E-034C-4076-B392-5939ADD863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TotalTime>
  <Words>6451</Words>
  <Application>Microsoft Macintosh PowerPoint</Application>
  <PresentationFormat>Widescreen</PresentationFormat>
  <Paragraphs>544</Paragraphs>
  <Slides>25</Slides>
  <Notes>15</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25</vt:i4>
      </vt:variant>
    </vt:vector>
  </HeadingPairs>
  <TitlesOfParts>
    <vt:vector size="32" baseType="lpstr">
      <vt:lpstr>Arial</vt:lpstr>
      <vt:lpstr>Calibri</vt:lpstr>
      <vt:lpstr>Calibri Light</vt:lpstr>
      <vt:lpstr>Segoe UI</vt:lpstr>
      <vt:lpstr>Wingdings</vt:lpstr>
      <vt:lpstr>Tema di Office</vt:lpstr>
      <vt:lpstr>Diapositiva think-cell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Persi, Margherita</dc:creator>
  <cp:lastModifiedBy>Pasquale D'Anzi</cp:lastModifiedBy>
  <cp:revision>7</cp:revision>
  <dcterms:created xsi:type="dcterms:W3CDTF">2023-06-21T08:09:54Z</dcterms:created>
  <dcterms:modified xsi:type="dcterms:W3CDTF">2023-07-11T17:38:03Z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0x010100592F4EF4790B1C4B9A7FBD02A40675BF</vt:lpwstr>
  </property>
  <property fmtid="{D5CDD505-2E9C-101B-9397-08002B2CF9AE}" pid="3" name="MediaServiceImageTags">
    <vt:lpwstr/>
  </property>
</Properties>
</file>