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3.xml" ContentType="application/vnd.openxmlformats-officedocument.themeOverride+xml"/>
  <Override PartName="/ppt/drawings/drawing2.xml" ContentType="application/vnd.openxmlformats-officedocument.drawingml.chartshapes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4.xml" ContentType="application/vnd.openxmlformats-officedocument.themeOverride+xml"/>
  <Override PartName="/ppt/notesSlides/notesSlide8.xml" ContentType="application/vnd.openxmlformats-officedocument.presentationml.notesSlide+xml"/>
  <Override PartName="/ppt/charts/chart6.xml" ContentType="application/vnd.openxmlformats-officedocument.drawingml.chart+xml"/>
  <Override PartName="/ppt/theme/themeOverride5.xml" ContentType="application/vnd.openxmlformats-officedocument.themeOverride+xml"/>
  <Override PartName="/ppt/charts/chart7.xml" ContentType="application/vnd.openxmlformats-officedocument.drawingml.chart+xml"/>
  <Override PartName="/ppt/theme/themeOverride6.xml" ContentType="application/vnd.openxmlformats-officedocument.themeOverride+xml"/>
  <Override PartName="/ppt/charts/chart8.xml" ContentType="application/vnd.openxmlformats-officedocument.drawingml.chart+xml"/>
  <Override PartName="/ppt/theme/themeOverride7.xml" ContentType="application/vnd.openxmlformats-officedocument.themeOverride+xml"/>
  <Override PartName="/ppt/charts/chart9.xml" ContentType="application/vnd.openxmlformats-officedocument.drawingml.chart+xml"/>
  <Override PartName="/ppt/theme/themeOverride8.xml" ContentType="application/vnd.openxmlformats-officedocument.themeOverride+xml"/>
  <Override PartName="/ppt/notesSlides/notesSlide9.xml" ContentType="application/vnd.openxmlformats-officedocument.presentationml.notesSlide+xml"/>
  <Override PartName="/ppt/charts/chart10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6"/>
  </p:notesMasterIdLst>
  <p:sldIdLst>
    <p:sldId id="273" r:id="rId5"/>
    <p:sldId id="308" r:id="rId6"/>
    <p:sldId id="322" r:id="rId7"/>
    <p:sldId id="321" r:id="rId8"/>
    <p:sldId id="316" r:id="rId9"/>
    <p:sldId id="315" r:id="rId10"/>
    <p:sldId id="319" r:id="rId11"/>
    <p:sldId id="318" r:id="rId12"/>
    <p:sldId id="317" r:id="rId13"/>
    <p:sldId id="314" r:id="rId14"/>
    <p:sldId id="323" r:id="rId15"/>
  </p:sldIdLst>
  <p:sldSz cx="12192000" cy="6858000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  <a:srgbClr val="D4E8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26" autoAdjust="0"/>
    <p:restoredTop sz="87989" autoAdjust="0"/>
  </p:normalViewPr>
  <p:slideViewPr>
    <p:cSldViewPr snapToGrid="0">
      <p:cViewPr varScale="1">
        <p:scale>
          <a:sx n="70" d="100"/>
          <a:sy n="70" d="100"/>
        </p:scale>
        <p:origin x="96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UbaldoPRESCIUTTI\OneDrive%20-%20ANSFISA\Desktop\Raccolta%20dati%20RAS\Raccolta%20dati%202023\02%20-%20Interconnesse%20-%20Dati%20RAS%202023\Prospetti%202023%20-%20Interconnesse.xlsx" TargetMode="Externa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rancescoCENTOLA\OneDrive%20-%20ANSFISA\Desktop\Lavoro%20ANSFISA\Slide%20per%20convegno%20merci%20direttore\foglio%20di%20calcolo%20per%20statistica%20incidenti%20merci%20pass_rev%201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themeOverride" Target="../theme/themeOverride1.xml"/><Relationship Id="rId7" Type="http://schemas.openxmlformats.org/officeDocument/2006/relationships/image" Target="../media/image7.png"/><Relationship Id="rId2" Type="http://schemas.microsoft.com/office/2011/relationships/chartColorStyle" Target="colors1.xml"/><Relationship Id="rId1" Type="http://schemas.microsoft.com/office/2011/relationships/chartStyle" Target="style1.xml"/><Relationship Id="rId6" Type="http://schemas.openxmlformats.org/officeDocument/2006/relationships/image" Target="../media/image6.jpg"/><Relationship Id="rId5" Type="http://schemas.openxmlformats.org/officeDocument/2006/relationships/image" Target="../media/image5.png"/><Relationship Id="rId4" Type="http://schemas.openxmlformats.org/officeDocument/2006/relationships/image" Target="../media/image4.jpg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2.xml"/><Relationship Id="rId1" Type="http://schemas.microsoft.com/office/2011/relationships/chartStyle" Target="style2.xml"/><Relationship Id="rId5" Type="http://schemas.openxmlformats.org/officeDocument/2006/relationships/chartUserShapes" Target="../drawings/drawing2.xml"/><Relationship Id="rId4" Type="http://schemas.openxmlformats.org/officeDocument/2006/relationships/oleObject" Target="../embeddings/oleObject3.bin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../embeddings/oleObject4.bin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5.bin"/><Relationship Id="rId1" Type="http://schemas.openxmlformats.org/officeDocument/2006/relationships/themeOverride" Target="../theme/themeOverride5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6.bin"/><Relationship Id="rId1" Type="http://schemas.openxmlformats.org/officeDocument/2006/relationships/themeOverride" Target="../theme/themeOverride6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7.bin"/><Relationship Id="rId1" Type="http://schemas.openxmlformats.org/officeDocument/2006/relationships/themeOverride" Target="../theme/themeOverride7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8.bin"/><Relationship Id="rId1" Type="http://schemas.openxmlformats.org/officeDocument/2006/relationships/themeOverride" Target="../theme/themeOverrid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it-IT"/>
              <a:t>Confronto media quinquennale [Incidenti Significativi/Mln Tr Km]*[Morti e feriti gravi/Mln Tr Km]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6.9358705161854772E-2"/>
          <c:y val="0.13691827314689112"/>
          <c:w val="0.90286351706036749"/>
          <c:h val="0.77170988324735268"/>
        </c:manualLayout>
      </c:layout>
      <c:lineChart>
        <c:grouping val="standard"/>
        <c:varyColors val="0"/>
        <c:ser>
          <c:idx val="0"/>
          <c:order val="0"/>
          <c:spPr>
            <a:ln>
              <a:solidFill>
                <a:srgbClr val="00B050"/>
              </a:solidFill>
            </a:ln>
          </c:spPr>
          <c:marker>
            <c:symbol val="none"/>
          </c:marker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0-4556-473F-8FD3-32406059A746}"/>
              </c:ext>
            </c:extLst>
          </c:dPt>
          <c:dLbls>
            <c:dLbl>
              <c:idx val="0"/>
              <c:layout>
                <c:manualLayout>
                  <c:x val="-4.8380123007415107E-3"/>
                  <c:y val="-3.5443040800800622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556-473F-8FD3-32406059A746}"/>
                </c:ext>
              </c:extLst>
            </c:dLbl>
            <c:dLbl>
              <c:idx val="1"/>
              <c:layout>
                <c:manualLayout>
                  <c:x val="-3.968253968253968E-3"/>
                  <c:y val="-4.3052837573385516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556-473F-8FD3-32406059A746}"/>
                </c:ext>
              </c:extLst>
            </c:dLbl>
            <c:dLbl>
              <c:idx val="2"/>
              <c:layout>
                <c:manualLayout>
                  <c:x val="-1.9841269841270569E-3"/>
                  <c:y val="-3.9138943248532364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556-473F-8FD3-32406059A746}"/>
                </c:ext>
              </c:extLst>
            </c:dLbl>
            <c:dLbl>
              <c:idx val="3"/>
              <c:layout>
                <c:manualLayout>
                  <c:x val="-1.5873015873015872E-2"/>
                  <c:y val="-4.6966731898238821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556-473F-8FD3-32406059A746}"/>
                </c:ext>
              </c:extLst>
            </c:dLbl>
            <c:dLbl>
              <c:idx val="4"/>
              <c:layout>
                <c:manualLayout>
                  <c:x val="-1.7857142857142856E-2"/>
                  <c:y val="-3.9138943248532287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556-473F-8FD3-32406059A74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/>
                </a:pPr>
                <a:endParaRPr lang="it-IT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'Spezzata - OLD (media quinquen)'!$J$49:$M$49</c:f>
              <c:strCache>
                <c:ptCount val="4"/>
                <c:pt idx="0">
                  <c:v>2005-2009</c:v>
                </c:pt>
                <c:pt idx="1">
                  <c:v>2010-2014</c:v>
                </c:pt>
                <c:pt idx="2">
                  <c:v>2015-2019</c:v>
                </c:pt>
                <c:pt idx="3">
                  <c:v>2019-2023</c:v>
                </c:pt>
              </c:strCache>
            </c:strRef>
          </c:cat>
          <c:val>
            <c:numRef>
              <c:f>'Spezzata - OLD (media quinquen)'!$J$50:$M$50</c:f>
              <c:numCache>
                <c:formatCode>0.0000</c:formatCode>
                <c:ptCount val="4"/>
                <c:pt idx="0">
                  <c:v>0.13349393036115134</c:v>
                </c:pt>
                <c:pt idx="1">
                  <c:v>9.7829566049739192E-2</c:v>
                </c:pt>
                <c:pt idx="2">
                  <c:v>7.541658235158008E-2</c:v>
                </c:pt>
                <c:pt idx="3">
                  <c:v>5.6945390555278738E-2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4556-473F-8FD3-32406059A74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579717679"/>
        <c:axId val="1"/>
      </c:lineChart>
      <c:catAx>
        <c:axId val="5797176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/>
            </a:pPr>
            <a:endParaRPr lang="it-IT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0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/>
            </a:pPr>
            <a:endParaRPr lang="it-IT"/>
          </a:p>
        </c:txPr>
        <c:crossAx val="579717679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1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it-IT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2000" b="1"/>
              <a:t>2021</a:t>
            </a:r>
          </a:p>
        </c:rich>
      </c:tx>
      <c:layout>
        <c:manualLayout>
          <c:xMode val="edge"/>
          <c:yMode val="edge"/>
          <c:x val="0.43644734300263505"/>
          <c:y val="3.162055335968379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pieChart>
        <c:varyColors val="1"/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1600"/>
              <a:t>Incidenti significativi/Mln tr km [2013-2022]</a:t>
            </a:r>
          </a:p>
          <a:p>
            <a:pPr>
              <a:defRPr sz="1600"/>
            </a:pPr>
            <a:r>
              <a:rPr lang="it-IT" sz="1600"/>
              <a:t>Per l'Italia è stato considerato il periodo [2013-2023]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Incidenti significativi - CSI decennio 2013-2022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6"/>
            <c:invertIfNegative val="0"/>
            <c:bubble3D val="0"/>
            <c:spPr>
              <a:blipFill dpi="0" rotWithShape="1">
                <a:blip xmlns:r="http://schemas.openxmlformats.org/officeDocument/2006/relationships"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a:blip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3A7-4FFF-8BE2-96C5007E5A06}"/>
              </c:ext>
            </c:extLst>
          </c:dPt>
          <c:dPt>
            <c:idx val="7"/>
            <c:invertIfNegative val="0"/>
            <c:bubble3D val="0"/>
            <c:spPr>
              <a:blipFill dpi="0" rotWithShape="1">
                <a:blip xmlns:r="http://schemas.openxmlformats.org/officeDocument/2006/relationships"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a:blipFill>
              <a:ln>
                <a:solidFill>
                  <a:srgbClr val="0070C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3A7-4FFF-8BE2-96C5007E5A06}"/>
              </c:ext>
            </c:extLst>
          </c:dPt>
          <c:dPt>
            <c:idx val="8"/>
            <c:invertIfNegative val="0"/>
            <c:bubble3D val="0"/>
            <c:spPr>
              <a:blipFill dpi="0" rotWithShape="1">
                <a:blip xmlns:r="http://schemas.openxmlformats.org/officeDocument/2006/relationships"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a:blip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43A7-4FFF-8BE2-96C5007E5A06}"/>
              </c:ext>
            </c:extLst>
          </c:dPt>
          <c:dPt>
            <c:idx val="10"/>
            <c:invertIfNegative val="0"/>
            <c:bubble3D val="0"/>
            <c:spPr>
              <a:blipFill dpi="0" rotWithShape="1">
                <a:blip xmlns:r="http://schemas.openxmlformats.org/officeDocument/2006/relationships" r:embed="rId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a:blipFill>
              <a:ln>
                <a:solidFill>
                  <a:srgbClr val="0070C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43A7-4FFF-8BE2-96C5007E5A06}"/>
              </c:ext>
            </c:extLst>
          </c:dPt>
          <c:cat>
            <c:strRef>
              <c:f>'Modifica IT - Incidenti'!$B$4:$B$30</c:f>
              <c:strCache>
                <c:ptCount val="27"/>
                <c:pt idx="0">
                  <c:v>IE</c:v>
                </c:pt>
                <c:pt idx="1">
                  <c:v>NL</c:v>
                </c:pt>
                <c:pt idx="2">
                  <c:v>DK</c:v>
                </c:pt>
                <c:pt idx="3">
                  <c:v>CH</c:v>
                </c:pt>
                <c:pt idx="4">
                  <c:v>LU</c:v>
                </c:pt>
                <c:pt idx="5">
                  <c:v>SE</c:v>
                </c:pt>
                <c:pt idx="6">
                  <c:v>ES</c:v>
                </c:pt>
                <c:pt idx="7">
                  <c:v>IT</c:v>
                </c:pt>
                <c:pt idx="8">
                  <c:v>DE</c:v>
                </c:pt>
                <c:pt idx="9">
                  <c:v>BE</c:v>
                </c:pt>
                <c:pt idx="10">
                  <c:v>FR</c:v>
                </c:pt>
                <c:pt idx="11">
                  <c:v>FI</c:v>
                </c:pt>
                <c:pt idx="12">
                  <c:v>AT</c:v>
                </c:pt>
                <c:pt idx="13">
                  <c:v>NO</c:v>
                </c:pt>
                <c:pt idx="14">
                  <c:v>SI</c:v>
                </c:pt>
                <c:pt idx="15">
                  <c:v>CZ</c:v>
                </c:pt>
                <c:pt idx="16">
                  <c:v>LT</c:v>
                </c:pt>
                <c:pt idx="17">
                  <c:v>PL</c:v>
                </c:pt>
                <c:pt idx="18">
                  <c:v>PT</c:v>
                </c:pt>
                <c:pt idx="19">
                  <c:v>LV</c:v>
                </c:pt>
                <c:pt idx="20">
                  <c:v>HR</c:v>
                </c:pt>
                <c:pt idx="21">
                  <c:v>HU</c:v>
                </c:pt>
                <c:pt idx="22">
                  <c:v>BG</c:v>
                </c:pt>
                <c:pt idx="23">
                  <c:v>SK</c:v>
                </c:pt>
                <c:pt idx="24">
                  <c:v>RO</c:v>
                </c:pt>
                <c:pt idx="25">
                  <c:v>EL</c:v>
                </c:pt>
                <c:pt idx="26">
                  <c:v>EE</c:v>
                </c:pt>
              </c:strCache>
            </c:strRef>
          </c:cat>
          <c:val>
            <c:numRef>
              <c:f>'Modifica IT - Incidenti'!$C$4:$C$30</c:f>
              <c:numCache>
                <c:formatCode>General</c:formatCode>
                <c:ptCount val="27"/>
                <c:pt idx="0">
                  <c:v>0.11630032065659837</c:v>
                </c:pt>
                <c:pt idx="1">
                  <c:v>0.16379952631843492</c:v>
                </c:pt>
                <c:pt idx="2">
                  <c:v>0.18917236158877962</c:v>
                </c:pt>
                <c:pt idx="3">
                  <c:v>0.21680012431529613</c:v>
                </c:pt>
                <c:pt idx="4">
                  <c:v>0.22066338381492148</c:v>
                </c:pt>
                <c:pt idx="5">
                  <c:v>0.24752467888907767</c:v>
                </c:pt>
                <c:pt idx="6">
                  <c:v>0.26299983681806921</c:v>
                </c:pt>
                <c:pt idx="7">
                  <c:v>0.27401191066850711</c:v>
                </c:pt>
                <c:pt idx="8">
                  <c:v>0.28524876717158032</c:v>
                </c:pt>
                <c:pt idx="9">
                  <c:v>0.29826322747788159</c:v>
                </c:pt>
                <c:pt idx="10">
                  <c:v>0.30315371330631369</c:v>
                </c:pt>
                <c:pt idx="11">
                  <c:v>0.32358747921257652</c:v>
                </c:pt>
                <c:pt idx="12">
                  <c:v>0.35895209424092978</c:v>
                </c:pt>
                <c:pt idx="13">
                  <c:v>0.44617766668892972</c:v>
                </c:pt>
                <c:pt idx="14">
                  <c:v>0.55510129493342342</c:v>
                </c:pt>
                <c:pt idx="15">
                  <c:v>0.57410648966227851</c:v>
                </c:pt>
                <c:pt idx="16">
                  <c:v>1.0276583002123372</c:v>
                </c:pt>
                <c:pt idx="17">
                  <c:v>1.0600801019016701</c:v>
                </c:pt>
                <c:pt idx="18">
                  <c:v>1.0612720554775184</c:v>
                </c:pt>
                <c:pt idx="19">
                  <c:v>1.2382274708584797</c:v>
                </c:pt>
                <c:pt idx="20">
                  <c:v>1.2545768823299817</c:v>
                </c:pt>
                <c:pt idx="21">
                  <c:v>1.3534532719040422</c:v>
                </c:pt>
                <c:pt idx="22">
                  <c:v>1.3564830937100973</c:v>
                </c:pt>
                <c:pt idx="23">
                  <c:v>1.3925559969711907</c:v>
                </c:pt>
                <c:pt idx="24">
                  <c:v>1.6793803838345016</c:v>
                </c:pt>
                <c:pt idx="25">
                  <c:v>1.7120372297156692</c:v>
                </c:pt>
                <c:pt idx="26">
                  <c:v>1.8782977747189722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3A7-4FFF-8BE2-96C5007E5A0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557176495"/>
        <c:axId val="557188495"/>
      </c:barChart>
      <c:lineChart>
        <c:grouping val="standard"/>
        <c:varyColors val="0"/>
        <c:ser>
          <c:idx val="1"/>
          <c:order val="1"/>
          <c:tx>
            <c:v>CSI medio 2013-2022</c:v>
          </c:tx>
          <c:spPr>
            <a:ln w="19050" cap="rnd">
              <a:solidFill>
                <a:srgbClr val="FFC000"/>
              </a:solidFill>
              <a:round/>
            </a:ln>
            <a:effectLst/>
          </c:spPr>
          <c:marker>
            <c:symbol val="none"/>
          </c:marker>
          <c:val>
            <c:numRef>
              <c:f>'Modifica IT - Incidenti'!$J$4:$J$30</c:f>
              <c:numCache>
                <c:formatCode>General</c:formatCode>
                <c:ptCount val="27"/>
                <c:pt idx="0">
                  <c:v>0.73518094212585416</c:v>
                </c:pt>
                <c:pt idx="1">
                  <c:v>0.73518094212585416</c:v>
                </c:pt>
                <c:pt idx="2">
                  <c:v>0.73518094212585416</c:v>
                </c:pt>
                <c:pt idx="3">
                  <c:v>0.73518094212585416</c:v>
                </c:pt>
                <c:pt idx="4">
                  <c:v>0.73518094212585416</c:v>
                </c:pt>
                <c:pt idx="5">
                  <c:v>0.73518094212585416</c:v>
                </c:pt>
                <c:pt idx="6">
                  <c:v>0.73518094212585416</c:v>
                </c:pt>
                <c:pt idx="7">
                  <c:v>0.73518094212585416</c:v>
                </c:pt>
                <c:pt idx="8">
                  <c:v>0.73518094212585416</c:v>
                </c:pt>
                <c:pt idx="9">
                  <c:v>0.73518094212585416</c:v>
                </c:pt>
                <c:pt idx="10">
                  <c:v>0.73518094212585416</c:v>
                </c:pt>
                <c:pt idx="11">
                  <c:v>0.73518094212585416</c:v>
                </c:pt>
                <c:pt idx="12">
                  <c:v>0.73518094212585416</c:v>
                </c:pt>
                <c:pt idx="13">
                  <c:v>0.73518094212585416</c:v>
                </c:pt>
                <c:pt idx="14">
                  <c:v>0.73518094212585416</c:v>
                </c:pt>
                <c:pt idx="15">
                  <c:v>0.73518094212585416</c:v>
                </c:pt>
                <c:pt idx="16">
                  <c:v>0.73518094212585416</c:v>
                </c:pt>
                <c:pt idx="17">
                  <c:v>0.73518094212585416</c:v>
                </c:pt>
                <c:pt idx="18">
                  <c:v>0.73518094212585416</c:v>
                </c:pt>
                <c:pt idx="19">
                  <c:v>0.73518094212585416</c:v>
                </c:pt>
                <c:pt idx="20">
                  <c:v>0.73518094212585416</c:v>
                </c:pt>
                <c:pt idx="21">
                  <c:v>0.73518094212585416</c:v>
                </c:pt>
                <c:pt idx="22">
                  <c:v>0.73518094212585416</c:v>
                </c:pt>
                <c:pt idx="23">
                  <c:v>0.73518094212585416</c:v>
                </c:pt>
                <c:pt idx="24">
                  <c:v>0.73518094212585416</c:v>
                </c:pt>
                <c:pt idx="25">
                  <c:v>0.73518094212585416</c:v>
                </c:pt>
                <c:pt idx="26">
                  <c:v>0.73518094212585416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43A7-4FFF-8BE2-96C5007E5A0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57176495"/>
        <c:axId val="557188495"/>
      </c:lineChart>
      <c:catAx>
        <c:axId val="5571764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557188495"/>
        <c:crosses val="autoZero"/>
        <c:auto val="1"/>
        <c:lblAlgn val="ctr"/>
        <c:lblOffset val="100"/>
        <c:noMultiLvlLbl val="0"/>
      </c:catAx>
      <c:valAx>
        <c:axId val="5571884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55717649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b="1"/>
      </a:pPr>
      <a:endParaRPr lang="it-IT"/>
    </a:p>
  </c:txPr>
  <c:externalData r:id="rId8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it-IT"/>
              <a:t>INCIDENTI SIGNIFICATIVI</a:t>
            </a:r>
          </a:p>
          <a:p>
            <a:pPr>
              <a:defRPr/>
            </a:pPr>
            <a:r>
              <a:rPr lang="it-IT"/>
              <a:t>[Rete IT]</a:t>
            </a:r>
          </a:p>
        </c:rich>
      </c:tx>
      <c:layout>
        <c:manualLayout>
          <c:xMode val="edge"/>
          <c:yMode val="edge"/>
          <c:x val="0.37749778956675506"/>
          <c:y val="3.058623619371283E-2"/>
        </c:manualLayout>
      </c:layout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v>[Rete IT]</c:v>
          </c:tx>
          <c:spPr>
            <a:solidFill>
              <a:schemeClr val="accent1">
                <a:lumMod val="60000"/>
                <a:lumOff val="40000"/>
              </a:schemeClr>
            </a:solidFill>
            <a:ln w="25400">
              <a:noFill/>
            </a:ln>
          </c:spPr>
          <c:invertIfNegative val="0"/>
          <c:dPt>
            <c:idx val="10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 w="25400">
                <a:noFill/>
                <a:prstDash val="sysDash"/>
              </a:ln>
            </c:spPr>
            <c:extLst>
              <c:ext xmlns:c16="http://schemas.microsoft.com/office/drawing/2014/chart" uri="{C3380CC4-5D6E-409C-BE32-E72D297353CC}">
                <c16:uniqueId val="{00000001-5513-4172-BDFA-C74BEC067FDE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 w="25400">
                <a:noFill/>
                <a:prstDash val="sysDash"/>
              </a:ln>
            </c:spPr>
            <c:extLst>
              <c:ext xmlns:c16="http://schemas.microsoft.com/office/drawing/2014/chart" uri="{C3380CC4-5D6E-409C-BE32-E72D297353CC}">
                <c16:uniqueId val="{00000003-5513-4172-BDFA-C74BEC067FDE}"/>
              </c:ext>
            </c:extLst>
          </c:dPt>
          <c:dLbls>
            <c:dLbl>
              <c:idx val="0"/>
              <c:layout>
                <c:manualLayout>
                  <c:x val="0"/>
                  <c:y val="-0.2496098161427092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513-4172-BDFA-C74BEC067FDE}"/>
                </c:ext>
              </c:extLst>
            </c:dLbl>
            <c:dLbl>
              <c:idx val="1"/>
              <c:layout>
                <c:manualLayout>
                  <c:x val="0"/>
                  <c:y val="-0.2332545878342139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513-4172-BDFA-C74BEC067FDE}"/>
                </c:ext>
              </c:extLst>
            </c:dLbl>
            <c:dLbl>
              <c:idx val="2"/>
              <c:layout>
                <c:manualLayout>
                  <c:x val="-3.1434621171383577E-17"/>
                  <c:y val="-0.2284756617938906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513-4172-BDFA-C74BEC067FDE}"/>
                </c:ext>
              </c:extLst>
            </c:dLbl>
            <c:dLbl>
              <c:idx val="3"/>
              <c:layout>
                <c:manualLayout>
                  <c:x val="0"/>
                  <c:y val="-0.2357878616492928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513-4172-BDFA-C74BEC067FDE}"/>
                </c:ext>
              </c:extLst>
            </c:dLbl>
            <c:dLbl>
              <c:idx val="4"/>
              <c:layout>
                <c:manualLayout>
                  <c:x val="1.0005640745788141E-3"/>
                  <c:y val="-0.2350752167562626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513-4172-BDFA-C74BEC067FDE}"/>
                </c:ext>
              </c:extLst>
            </c:dLbl>
            <c:dLbl>
              <c:idx val="5"/>
              <c:layout>
                <c:manualLayout>
                  <c:x val="0"/>
                  <c:y val="-0.18374370906825935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513-4172-BDFA-C74BEC067FDE}"/>
                </c:ext>
              </c:extLst>
            </c:dLbl>
            <c:dLbl>
              <c:idx val="6"/>
              <c:layout>
                <c:manualLayout>
                  <c:x val="0"/>
                  <c:y val="-0.2296632533622379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513-4172-BDFA-C74BEC067FDE}"/>
                </c:ext>
              </c:extLst>
            </c:dLbl>
            <c:dLbl>
              <c:idx val="7"/>
              <c:layout>
                <c:manualLayout>
                  <c:x val="0"/>
                  <c:y val="-0.2420147903611910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513-4172-BDFA-C74BEC067FDE}"/>
                </c:ext>
              </c:extLst>
            </c:dLbl>
            <c:dLbl>
              <c:idx val="8"/>
              <c:layout>
                <c:manualLayout>
                  <c:x val="3.3527844002720315E-4"/>
                  <c:y val="-0.23868802296793715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5513-4172-BDFA-C74BEC067FDE}"/>
                </c:ext>
              </c:extLst>
            </c:dLbl>
            <c:dLbl>
              <c:idx val="9"/>
              <c:layout>
                <c:manualLayout>
                  <c:x val="-1.7080424848745837E-3"/>
                  <c:y val="-0.2454649343709409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5513-4172-BDFA-C74BEC067FDE}"/>
                </c:ext>
              </c:extLst>
            </c:dLbl>
            <c:dLbl>
              <c:idx val="10"/>
              <c:layout>
                <c:manualLayout>
                  <c:x val="2.4237115459234742E-3"/>
                  <c:y val="-0.2105965730528479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513-4172-BDFA-C74BEC067FDE}"/>
                </c:ext>
              </c:extLst>
            </c:dLbl>
            <c:dLbl>
              <c:idx val="11"/>
              <c:layout>
                <c:manualLayout>
                  <c:x val="1.714635507644169E-3"/>
                  <c:y val="-0.2381596715851682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513-4172-BDFA-C74BEC067FDE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200"/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'Incidenti - Trend totale'!$A$23:$A$32</c:f>
              <c:numCache>
                <c:formatCode>General</c:formatCode>
                <c:ptCount val="10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</c:numCache>
            </c:numRef>
          </c:cat>
          <c:val>
            <c:numRef>
              <c:f>'Incidenti - Trend totale'!$C$23:$C$32</c:f>
              <c:numCache>
                <c:formatCode>General</c:formatCode>
                <c:ptCount val="10"/>
                <c:pt idx="0">
                  <c:v>109</c:v>
                </c:pt>
                <c:pt idx="1">
                  <c:v>98</c:v>
                </c:pt>
                <c:pt idx="2">
                  <c:v>99</c:v>
                </c:pt>
                <c:pt idx="3">
                  <c:v>104</c:v>
                </c:pt>
                <c:pt idx="4">
                  <c:v>109</c:v>
                </c:pt>
                <c:pt idx="5">
                  <c:v>75</c:v>
                </c:pt>
                <c:pt idx="6">
                  <c:v>89</c:v>
                </c:pt>
                <c:pt idx="7">
                  <c:v>90</c:v>
                </c:pt>
                <c:pt idx="8">
                  <c:v>109</c:v>
                </c:pt>
                <c:pt idx="9">
                  <c:v>113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5513-4172-BDFA-C74BEC067FD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01534479"/>
        <c:axId val="1"/>
      </c:barChart>
      <c:lineChart>
        <c:grouping val="standard"/>
        <c:varyColors val="0"/>
        <c:ser>
          <c:idx val="11"/>
          <c:order val="1"/>
          <c:spPr>
            <a:ln w="19050" cap="rnd">
              <a:solidFill>
                <a:srgbClr val="00B050"/>
              </a:solidFill>
              <a:prstDash val="solid"/>
              <a:round/>
            </a:ln>
            <a:effectLst/>
          </c:spPr>
          <c:marker>
            <c:symbol val="none"/>
          </c:marker>
          <c:dPt>
            <c:idx val="12"/>
            <c:bubble3D val="0"/>
            <c:spPr>
              <a:ln w="19050" cap="rnd">
                <a:solidFill>
                  <a:srgbClr val="00B050"/>
                </a:solidFill>
                <a:prstDash val="sys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0-5513-4172-BDFA-C74BEC067FDE}"/>
              </c:ext>
            </c:extLst>
          </c:dPt>
          <c:cat>
            <c:numRef>
              <c:f>'Incidenti - Trend totale'!$A$23:$A$32</c:f>
              <c:numCache>
                <c:formatCode>General</c:formatCode>
                <c:ptCount val="10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</c:numCache>
            </c:numRef>
          </c:cat>
          <c:val>
            <c:numRef>
              <c:f>'Incidenti - Trend totale'!$D$23:$D$32</c:f>
              <c:numCache>
                <c:formatCode>General</c:formatCode>
                <c:ptCount val="10"/>
                <c:pt idx="0">
                  <c:v>0.32971553716408336</c:v>
                </c:pt>
                <c:pt idx="1">
                  <c:v>0.28778245995272145</c:v>
                </c:pt>
                <c:pt idx="2">
                  <c:v>0.26611257906097202</c:v>
                </c:pt>
                <c:pt idx="3">
                  <c:v>0.27701126157321088</c:v>
                </c:pt>
                <c:pt idx="4">
                  <c:v>0.28419979506326704</c:v>
                </c:pt>
                <c:pt idx="5">
                  <c:v>0.19219483944043114</c:v>
                </c:pt>
                <c:pt idx="6">
                  <c:v>0.28304377001580594</c:v>
                </c:pt>
                <c:pt idx="7">
                  <c:v>0.24742608145816436</c:v>
                </c:pt>
                <c:pt idx="8">
                  <c:v>0.27961910234572213</c:v>
                </c:pt>
                <c:pt idx="9">
                  <c:v>0.28651174844649657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1-5513-4172-BDFA-C74BEC067FDE}"/>
            </c:ext>
          </c:extLst>
        </c:ser>
        <c:ser>
          <c:idx val="1"/>
          <c:order val="2"/>
          <c:tx>
            <c:v>media</c:v>
          </c:tx>
          <c:spPr>
            <a:ln w="19050">
              <a:solidFill>
                <a:srgbClr val="FF0000"/>
              </a:solidFill>
              <a:prstDash val="sysDash"/>
            </a:ln>
          </c:spPr>
          <c:marker>
            <c:symbol val="none"/>
          </c:marker>
          <c:cat>
            <c:numRef>
              <c:f>'Incidenti - Trend totale'!$A$23:$A$32</c:f>
              <c:numCache>
                <c:formatCode>General</c:formatCode>
                <c:ptCount val="10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</c:numCache>
            </c:numRef>
          </c:cat>
          <c:val>
            <c:numRef>
              <c:f>'Incidenti - Trend totale'!$F$23:$F$32</c:f>
              <c:numCache>
                <c:formatCode>General</c:formatCode>
                <c:ptCount val="10"/>
                <c:pt idx="0">
                  <c:v>0.27336171745208748</c:v>
                </c:pt>
                <c:pt idx="1">
                  <c:v>0.27336171745208748</c:v>
                </c:pt>
                <c:pt idx="2">
                  <c:v>0.27336171745208748</c:v>
                </c:pt>
                <c:pt idx="3">
                  <c:v>0.27336171745208748</c:v>
                </c:pt>
                <c:pt idx="4">
                  <c:v>0.27336171745208748</c:v>
                </c:pt>
                <c:pt idx="5">
                  <c:v>0.27336171745208748</c:v>
                </c:pt>
                <c:pt idx="6">
                  <c:v>0.27336171745208748</c:v>
                </c:pt>
                <c:pt idx="7">
                  <c:v>0.27336171745208748</c:v>
                </c:pt>
                <c:pt idx="8">
                  <c:v>0.27336171745208748</c:v>
                </c:pt>
                <c:pt idx="9">
                  <c:v>0.27336171745208748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2-5513-4172-BDFA-C74BEC067FD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"/>
        <c:axId val="4"/>
      </c:lineChart>
      <c:catAx>
        <c:axId val="501534479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/>
            </a:pPr>
            <a:endParaRPr lang="it-IT"/>
          </a:p>
        </c:txPr>
        <c:crossAx val="1"/>
        <c:crosses val="autoZero"/>
        <c:auto val="0"/>
        <c:lblAlgn val="ctr"/>
        <c:lblOffset val="100"/>
        <c:noMultiLvlLbl val="0"/>
      </c:catAx>
      <c:valAx>
        <c:axId val="1"/>
        <c:scaling>
          <c:orientation val="minMax"/>
          <c:max val="200"/>
          <c:min val="0"/>
        </c:scaling>
        <c:delete val="0"/>
        <c:axPos val="r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it-IT"/>
                  <a:t>n° Incidenti significativi</a:t>
                </a:r>
              </a:p>
            </c:rich>
          </c:tx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/>
            </a:pPr>
            <a:endParaRPr lang="it-IT"/>
          </a:p>
        </c:txPr>
        <c:crossAx val="501534479"/>
        <c:crosses val="max"/>
        <c:crossBetween val="between"/>
      </c:valAx>
      <c:catAx>
        <c:axId val="3"/>
        <c:scaling>
          <c:orientation val="minMax"/>
        </c:scaling>
        <c:delete val="1"/>
        <c:axPos val="t"/>
        <c:numFmt formatCode="General" sourceLinked="1"/>
        <c:majorTickMark val="out"/>
        <c:minorTickMark val="none"/>
        <c:tickLblPos val="nextTo"/>
        <c:crossAx val="4"/>
        <c:crosses val="max"/>
        <c:auto val="1"/>
        <c:lblAlgn val="ctr"/>
        <c:lblOffset val="100"/>
        <c:noMultiLvlLbl val="0"/>
      </c:catAx>
      <c:valAx>
        <c:axId val="4"/>
        <c:scaling>
          <c:orientation val="minMax"/>
          <c:max val="0.4"/>
        </c:scaling>
        <c:delete val="0"/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it-IT"/>
                  <a:t>n° Incidenti significativi / Mln tr-km</a:t>
                </a:r>
              </a:p>
            </c:rich>
          </c:tx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/>
            </a:pPr>
            <a:endParaRPr lang="it-IT"/>
          </a:p>
        </c:txPr>
        <c:crossAx val="3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1" i="0" u="none" strike="noStrike" baseline="0">
          <a:solidFill>
            <a:srgbClr val="000000"/>
          </a:solidFill>
          <a:latin typeface="Times New Roman"/>
          <a:ea typeface="Times New Roman"/>
          <a:cs typeface="Times New Roman"/>
        </a:defRPr>
      </a:pPr>
      <a:endParaRPr lang="it-IT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7.0914260717410318E-2"/>
          <c:y val="0.18097222222222226"/>
          <c:w val="0.86486351706036746"/>
          <c:h val="0.61498432487605714"/>
        </c:manualLayout>
      </c:layout>
      <c:areaChart>
        <c:grouping val="stacked"/>
        <c:varyColors val="0"/>
        <c:ser>
          <c:idx val="1"/>
          <c:order val="0"/>
          <c:tx>
            <c:strRef>
              <c:f>'Rateo pedoni-cause tecniche'!$D$1</c:f>
              <c:strCache>
                <c:ptCount val="1"/>
                <c:pt idx="0">
                  <c:v>incidenti significativi cause tecniche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cat>
            <c:numRef>
              <c:f>'Rateo pedoni-cause tecniche'!$A$4:$A$20</c:f>
              <c:numCache>
                <c:formatCode>General</c:formatCode>
                <c:ptCount val="17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  <c:pt idx="13">
                  <c:v>2020</c:v>
                </c:pt>
                <c:pt idx="14">
                  <c:v>2021</c:v>
                </c:pt>
                <c:pt idx="15">
                  <c:v>2022</c:v>
                </c:pt>
                <c:pt idx="16">
                  <c:v>2023</c:v>
                </c:pt>
              </c:numCache>
            </c:numRef>
          </c:cat>
          <c:val>
            <c:numRef>
              <c:f>'Rateo pedoni-cause tecniche'!$D$4:$D$20</c:f>
              <c:numCache>
                <c:formatCode>General</c:formatCode>
                <c:ptCount val="17"/>
                <c:pt idx="0">
                  <c:v>46</c:v>
                </c:pt>
                <c:pt idx="1">
                  <c:v>35</c:v>
                </c:pt>
                <c:pt idx="2">
                  <c:v>37</c:v>
                </c:pt>
                <c:pt idx="3">
                  <c:v>26</c:v>
                </c:pt>
                <c:pt idx="4">
                  <c:v>19</c:v>
                </c:pt>
                <c:pt idx="5">
                  <c:v>28</c:v>
                </c:pt>
                <c:pt idx="6">
                  <c:v>25</c:v>
                </c:pt>
                <c:pt idx="7">
                  <c:v>29</c:v>
                </c:pt>
                <c:pt idx="8">
                  <c:v>26</c:v>
                </c:pt>
                <c:pt idx="9">
                  <c:v>22</c:v>
                </c:pt>
                <c:pt idx="10">
                  <c:v>28</c:v>
                </c:pt>
                <c:pt idx="11">
                  <c:v>32</c:v>
                </c:pt>
                <c:pt idx="12">
                  <c:v>23</c:v>
                </c:pt>
                <c:pt idx="13">
                  <c:v>34</c:v>
                </c:pt>
                <c:pt idx="14">
                  <c:v>27</c:v>
                </c:pt>
                <c:pt idx="15">
                  <c:v>30</c:v>
                </c:pt>
                <c:pt idx="16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056-483B-9C64-D7485DD720FC}"/>
            </c:ext>
          </c:extLst>
        </c:ser>
        <c:ser>
          <c:idx val="0"/>
          <c:order val="1"/>
          <c:tx>
            <c:strRef>
              <c:f>'Rateo pedoni-cause tecniche'!$C$1</c:f>
              <c:strCache>
                <c:ptCount val="1"/>
                <c:pt idx="0">
                  <c:v>incidenti significativi solo pedoni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cat>
            <c:numRef>
              <c:f>'Rateo pedoni-cause tecniche'!$A$4:$A$20</c:f>
              <c:numCache>
                <c:formatCode>General</c:formatCode>
                <c:ptCount val="17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  <c:pt idx="13">
                  <c:v>2020</c:v>
                </c:pt>
                <c:pt idx="14">
                  <c:v>2021</c:v>
                </c:pt>
                <c:pt idx="15">
                  <c:v>2022</c:v>
                </c:pt>
                <c:pt idx="16">
                  <c:v>2023</c:v>
                </c:pt>
              </c:numCache>
            </c:numRef>
          </c:cat>
          <c:val>
            <c:numRef>
              <c:f>'Rateo pedoni-cause tecniche'!$C$4:$C$20</c:f>
              <c:numCache>
                <c:formatCode>General</c:formatCode>
                <c:ptCount val="17"/>
                <c:pt idx="0">
                  <c:v>75</c:v>
                </c:pt>
                <c:pt idx="1">
                  <c:v>68</c:v>
                </c:pt>
                <c:pt idx="2">
                  <c:v>56</c:v>
                </c:pt>
                <c:pt idx="3">
                  <c:v>74</c:v>
                </c:pt>
                <c:pt idx="4">
                  <c:v>87</c:v>
                </c:pt>
                <c:pt idx="5">
                  <c:v>78</c:v>
                </c:pt>
                <c:pt idx="6">
                  <c:v>73</c:v>
                </c:pt>
                <c:pt idx="7">
                  <c:v>80</c:v>
                </c:pt>
                <c:pt idx="8">
                  <c:v>72</c:v>
                </c:pt>
                <c:pt idx="9">
                  <c:v>77</c:v>
                </c:pt>
                <c:pt idx="10">
                  <c:v>76</c:v>
                </c:pt>
                <c:pt idx="11">
                  <c:v>77</c:v>
                </c:pt>
                <c:pt idx="12">
                  <c:v>52</c:v>
                </c:pt>
                <c:pt idx="13">
                  <c:v>55</c:v>
                </c:pt>
                <c:pt idx="14">
                  <c:v>63</c:v>
                </c:pt>
                <c:pt idx="15">
                  <c:v>79</c:v>
                </c:pt>
                <c:pt idx="16">
                  <c:v>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056-483B-9C64-D7485DD720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11111848"/>
        <c:axId val="611118120"/>
      </c:areaChart>
      <c:catAx>
        <c:axId val="6111118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it-IT"/>
          </a:p>
        </c:txPr>
        <c:crossAx val="611118120"/>
        <c:crosses val="autoZero"/>
        <c:auto val="1"/>
        <c:lblAlgn val="ctr"/>
        <c:lblOffset val="100"/>
        <c:noMultiLvlLbl val="0"/>
      </c:catAx>
      <c:valAx>
        <c:axId val="6111181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it-IT"/>
          </a:p>
        </c:txPr>
        <c:crossAx val="6111118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10462230193220776"/>
          <c:y val="0.88324437371925435"/>
          <c:w val="0.78812665560572781"/>
          <c:h val="9.46566293896914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it-IT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>
          <a:solidFill>
            <a:sysClr val="windowText" lastClr="000000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it-IT"/>
    </a:p>
  </c:txPr>
  <c:externalData r:id="rId4">
    <c:autoUpdate val="0"/>
  </c:externalData>
  <c:userShapes r:id="rId5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000" b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INCIDENTI</a:t>
            </a:r>
            <a:r>
              <a:rPr lang="en-US" sz="1000" b="1" baseline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SIGNIFICATIVI</a:t>
            </a:r>
            <a:endParaRPr lang="en-US" sz="1000" b="1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sz="1000" b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DISTRIBUZIONE per MACRO-CAUSE</a:t>
            </a:r>
          </a:p>
          <a:p>
            <a:pPr>
              <a:defRPr/>
            </a:pPr>
            <a:r>
              <a:rPr lang="en-US" sz="1000" b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[RETE IT] - 2023 (N. 113)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pieChart>
        <c:varyColors val="1"/>
        <c:ser>
          <c:idx val="0"/>
          <c:order val="0"/>
          <c:tx>
            <c:v>Distribuzione per Macrocausa</c:v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59F-4404-A0E0-6B08D84CCEC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59F-4404-A0E0-6B08D84CCEC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59F-4404-A0E0-6B08D84CCEC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59F-4404-A0E0-6B08D84CCEC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659F-4404-A0E0-6B08D84CCEC1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659F-4404-A0E0-6B08D84CCEC1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659F-4404-A0E0-6B08D84CCEC1}"/>
              </c:ext>
            </c:extLst>
          </c:dPt>
          <c:dLbls>
            <c:dLbl>
              <c:idx val="0"/>
              <c:layout>
                <c:manualLayout>
                  <c:x val="0.16217783834829025"/>
                  <c:y val="5.6735701207605627E-2"/>
                </c:manualLayout>
              </c:layout>
              <c:spPr>
                <a:solidFill>
                  <a:srgbClr val="5B9BD5">
                    <a:lumMod val="75000"/>
                  </a:srgbClr>
                </a:solidFill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bg1"/>
                      </a:solidFill>
                      <a:latin typeface="Times New Roman" panose="02020603050405020304" pitchFamily="18" charset="0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5621044716890495"/>
                      <c:h val="5.694930115918138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659F-4404-A0E0-6B08D84CCEC1}"/>
                </c:ext>
              </c:extLst>
            </c:dLbl>
            <c:dLbl>
              <c:idx val="1"/>
              <c:layout>
                <c:manualLayout>
                  <c:x val="9.8992860858939394E-2"/>
                  <c:y val="0.15013542435572563"/>
                </c:manualLayout>
              </c:layout>
              <c:spPr>
                <a:solidFill>
                  <a:srgbClr val="ED7D31">
                    <a:lumMod val="75000"/>
                  </a:srgbClr>
                </a:solidFill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bg1"/>
                      </a:solidFill>
                      <a:latin typeface="Times New Roman" panose="02020603050405020304" pitchFamily="18" charset="0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33653289194288377"/>
                      <c:h val="9.859319923539625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659F-4404-A0E0-6B08D84CCEC1}"/>
                </c:ext>
              </c:extLst>
            </c:dLbl>
            <c:dLbl>
              <c:idx val="2"/>
              <c:layout>
                <c:manualLayout>
                  <c:x val="0.22233773331383966"/>
                  <c:y val="-3.6745523736036338E-2"/>
                </c:manualLayout>
              </c:layout>
              <c:spPr>
                <a:solidFill>
                  <a:srgbClr val="70AD47">
                    <a:lumMod val="60000"/>
                    <a:lumOff val="40000"/>
                  </a:srgbClr>
                </a:solidFill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bg1"/>
                      </a:solidFill>
                      <a:latin typeface="Times New Roman" panose="02020603050405020304" pitchFamily="18" charset="0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3745145749354275"/>
                      <c:h val="0.1030475422198060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659F-4404-A0E0-6B08D84CCEC1}"/>
                </c:ext>
              </c:extLst>
            </c:dLbl>
            <c:dLbl>
              <c:idx val="3"/>
              <c:layout>
                <c:manualLayout>
                  <c:x val="-4.8338432994284204E-2"/>
                  <c:y val="8.7353874752292934E-2"/>
                </c:manualLayout>
              </c:layout>
              <c:spPr>
                <a:solidFill>
                  <a:srgbClr val="7030A0"/>
                </a:solidFill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bg1"/>
                      </a:solidFill>
                      <a:latin typeface="Times New Roman" panose="02020603050405020304" pitchFamily="18" charset="0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36789319604280224"/>
                      <c:h val="5.850411237570804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659F-4404-A0E0-6B08D84CCEC1}"/>
                </c:ext>
              </c:extLst>
            </c:dLbl>
            <c:dLbl>
              <c:idx val="4"/>
              <c:layout>
                <c:manualLayout>
                  <c:x val="-0.21182207578827184"/>
                  <c:y val="3.4010837732143126E-2"/>
                </c:manualLayout>
              </c:layout>
              <c:spPr>
                <a:solidFill>
                  <a:srgbClr val="5B9BD5">
                    <a:lumMod val="60000"/>
                    <a:lumOff val="40000"/>
                  </a:srgbClr>
                </a:solidFill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bg1"/>
                      </a:solidFill>
                      <a:latin typeface="Times New Roman" panose="02020603050405020304" pitchFamily="18" charset="0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31077560099417278"/>
                      <c:h val="5.694930115918138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659F-4404-A0E0-6B08D84CCEC1}"/>
                </c:ext>
              </c:extLst>
            </c:dLbl>
            <c:dLbl>
              <c:idx val="5"/>
              <c:layout>
                <c:manualLayout>
                  <c:x val="-0.22172969012162605"/>
                  <c:y val="-3.6187327920312859E-2"/>
                </c:manualLayout>
              </c:layout>
              <c:spPr>
                <a:solidFill>
                  <a:srgbClr val="ED7D31">
                    <a:lumMod val="60000"/>
                    <a:lumOff val="40000"/>
                  </a:srgbClr>
                </a:solidFill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bg1"/>
                      </a:solidFill>
                      <a:latin typeface="Times New Roman" panose="02020603050405020304" pitchFamily="18" charset="0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32853025334697877"/>
                      <c:h val="7.031233011241076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659F-4404-A0E0-6B08D84CCEC1}"/>
                </c:ext>
              </c:extLst>
            </c:dLbl>
            <c:dLbl>
              <c:idx val="6"/>
              <c:layout>
                <c:manualLayout>
                  <c:x val="0.31306827672850185"/>
                  <c:y val="-3.4815590351491524E-2"/>
                </c:manualLayout>
              </c:layout>
              <c:spPr>
                <a:solidFill>
                  <a:srgbClr val="002060"/>
                </a:solidFill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bg1"/>
                      </a:solidFill>
                      <a:latin typeface="Times New Roman" panose="02020603050405020304" pitchFamily="18" charset="0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2378756866267049"/>
                      <c:h val="6.282236992090910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D-659F-4404-A0E0-6B08D84CCEC1}"/>
                </c:ext>
              </c:extLst>
            </c:dLbl>
            <c:spPr>
              <a:solidFill>
                <a:sysClr val="window" lastClr="FFFFFF"/>
              </a:solidFill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'Distribuzione macro-causa'!$A$2:$A$8</c:f>
              <c:strCache>
                <c:ptCount val="7"/>
                <c:pt idx="0">
                  <c:v>1 - Manutenzione</c:v>
                </c:pt>
                <c:pt idx="1">
                  <c:v>2 - Indebita presenza veicoli</c:v>
                </c:pt>
                <c:pt idx="2">
                  <c:v>3 - Indebita presenza pedoni</c:v>
                </c:pt>
                <c:pt idx="3">
                  <c:v>4 - Errata esecuzione procedure</c:v>
                </c:pt>
                <c:pt idx="4">
                  <c:v>5 - Indebita salita/discesa</c:v>
                </c:pt>
                <c:pt idx="5">
                  <c:v>6 - Dissesto idrogeologico</c:v>
                </c:pt>
                <c:pt idx="6">
                  <c:v>7 - Altre cause</c:v>
                </c:pt>
              </c:strCache>
            </c:strRef>
          </c:cat>
          <c:val>
            <c:numRef>
              <c:f>'Distribuzione macro-causa'!$B$2:$B$8</c:f>
              <c:numCache>
                <c:formatCode>General</c:formatCode>
                <c:ptCount val="7"/>
                <c:pt idx="0">
                  <c:v>8</c:v>
                </c:pt>
                <c:pt idx="1">
                  <c:v>3</c:v>
                </c:pt>
                <c:pt idx="2">
                  <c:v>87</c:v>
                </c:pt>
                <c:pt idx="3">
                  <c:v>11</c:v>
                </c:pt>
                <c:pt idx="4">
                  <c:v>1</c:v>
                </c:pt>
                <c:pt idx="5">
                  <c:v>1</c:v>
                </c:pt>
                <c:pt idx="6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659F-4404-A0E0-6B08D84CCE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it-IT"/>
              <a:t>Indebita salita/discesa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 w="25400">
                <a:noFill/>
              </a:ln>
            </c:sp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'Incidenti - Trend macro-causa'!$D$1:$H$1</c:f>
              <c:strCache>
                <c:ptCount val="5"/>
                <c:pt idx="0">
                  <c:v>2019 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strCache>
            </c:strRef>
          </c:cat>
          <c:val>
            <c:numRef>
              <c:f>'Incidenti - Trend macro-causa'!$D$4:$H$4</c:f>
              <c:numCache>
                <c:formatCode>General</c:formatCode>
                <c:ptCount val="5"/>
                <c:pt idx="0">
                  <c:v>2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D84-412B-80D9-53E60018DE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6422607"/>
        <c:axId val="1"/>
      </c:lineChart>
      <c:catAx>
        <c:axId val="1964226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/>
            </a:pPr>
            <a:endParaRPr lang="it-IT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ln w="6350">
            <a:noFill/>
          </a:ln>
        </c:spPr>
        <c:txPr>
          <a:bodyPr rot="0" vert="horz"/>
          <a:lstStyle/>
          <a:p>
            <a:pPr>
              <a:defRPr/>
            </a:pPr>
            <a:endParaRPr lang="it-IT"/>
          </a:p>
        </c:txPr>
        <c:crossAx val="196422607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70AD47">
        <a:lumMod val="20000"/>
        <a:lumOff val="80000"/>
      </a:srgb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1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it-IT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it-IT"/>
              <a:t>Contesti manutentivi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 w="25400">
                <a:noFill/>
              </a:ln>
            </c:sp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'Incidenti - Trend macro-causa'!$D$1:$H$1</c:f>
              <c:strCache>
                <c:ptCount val="5"/>
                <c:pt idx="0">
                  <c:v>2019 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strCache>
            </c:strRef>
          </c:cat>
          <c:val>
            <c:numRef>
              <c:f>'Incidenti - Trend macro-causa'!$D$6:$H$6</c:f>
              <c:numCache>
                <c:formatCode>General</c:formatCode>
                <c:ptCount val="5"/>
                <c:pt idx="0">
                  <c:v>10</c:v>
                </c:pt>
                <c:pt idx="1">
                  <c:v>12</c:v>
                </c:pt>
                <c:pt idx="2">
                  <c:v>9</c:v>
                </c:pt>
                <c:pt idx="3">
                  <c:v>9</c:v>
                </c:pt>
                <c:pt idx="4">
                  <c:v>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612-401A-8EA1-E9BBF78C9F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6422607"/>
        <c:axId val="1"/>
      </c:lineChart>
      <c:catAx>
        <c:axId val="1964226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/>
            </a:pPr>
            <a:endParaRPr lang="it-IT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ln w="6350">
            <a:noFill/>
          </a:ln>
        </c:spPr>
        <c:txPr>
          <a:bodyPr rot="0" vert="horz"/>
          <a:lstStyle/>
          <a:p>
            <a:pPr>
              <a:defRPr/>
            </a:pPr>
            <a:endParaRPr lang="it-IT"/>
          </a:p>
        </c:txPr>
        <c:crossAx val="196422607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4472C4">
        <a:lumMod val="20000"/>
        <a:lumOff val="80000"/>
      </a:srgb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1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it-IT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it-IT"/>
              <a:t>Indebita presenza di pedoni su binari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 w="25400">
                <a:noFill/>
              </a:ln>
            </c:sp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'Incidenti - Trend macro-causa'!$D$1:$H$1</c:f>
              <c:strCache>
                <c:ptCount val="5"/>
                <c:pt idx="0">
                  <c:v>2019 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strCache>
            </c:strRef>
          </c:cat>
          <c:val>
            <c:numRef>
              <c:f>'Incidenti - Trend macro-causa'!$D$3:$H$3</c:f>
              <c:numCache>
                <c:formatCode>General</c:formatCode>
                <c:ptCount val="5"/>
                <c:pt idx="0">
                  <c:v>52</c:v>
                </c:pt>
                <c:pt idx="1">
                  <c:v>55</c:v>
                </c:pt>
                <c:pt idx="2">
                  <c:v>63</c:v>
                </c:pt>
                <c:pt idx="3">
                  <c:v>79</c:v>
                </c:pt>
                <c:pt idx="4">
                  <c:v>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39C-4F7D-B145-361CD6D093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6422607"/>
        <c:axId val="1"/>
      </c:lineChart>
      <c:catAx>
        <c:axId val="1964226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/>
            </a:pPr>
            <a:endParaRPr lang="it-IT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ln w="6350">
            <a:noFill/>
          </a:ln>
        </c:spPr>
        <c:txPr>
          <a:bodyPr rot="0" vert="horz"/>
          <a:lstStyle/>
          <a:p>
            <a:pPr>
              <a:defRPr/>
            </a:pPr>
            <a:endParaRPr lang="it-IT"/>
          </a:p>
        </c:txPr>
        <c:crossAx val="196422607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ED7D31">
        <a:lumMod val="60000"/>
        <a:lumOff val="40000"/>
      </a:srgb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1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it-IT"/>
    </a:p>
  </c:tx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it-IT"/>
              <a:t>Errata esecuzione procedure ferroviarie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 w="25400">
                <a:noFill/>
              </a:ln>
            </c:sp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'Incidenti - Trend macro-causa'!$D$1:$H$1</c:f>
              <c:strCache>
                <c:ptCount val="5"/>
                <c:pt idx="0">
                  <c:v>2019 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strCache>
            </c:strRef>
          </c:cat>
          <c:val>
            <c:numRef>
              <c:f>'Incidenti - Trend macro-causa'!$D$5:$H$5</c:f>
              <c:numCache>
                <c:formatCode>General</c:formatCode>
                <c:ptCount val="5"/>
                <c:pt idx="0">
                  <c:v>6</c:v>
                </c:pt>
                <c:pt idx="1">
                  <c:v>14</c:v>
                </c:pt>
                <c:pt idx="2">
                  <c:v>10</c:v>
                </c:pt>
                <c:pt idx="3">
                  <c:v>7</c:v>
                </c:pt>
                <c:pt idx="4">
                  <c:v>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BFA-497F-BE99-042A42B39A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6422607"/>
        <c:axId val="1"/>
      </c:lineChart>
      <c:catAx>
        <c:axId val="1964226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/>
            </a:pPr>
            <a:endParaRPr lang="it-IT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ln w="6350">
            <a:noFill/>
          </a:ln>
        </c:spPr>
        <c:txPr>
          <a:bodyPr rot="0" vert="horz"/>
          <a:lstStyle/>
          <a:p>
            <a:pPr>
              <a:defRPr/>
            </a:pPr>
            <a:endParaRPr lang="it-IT"/>
          </a:p>
        </c:txPr>
        <c:crossAx val="196422607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ED7D31">
        <a:lumMod val="60000"/>
        <a:lumOff val="40000"/>
      </a:srgb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1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it-IT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0.35217</cdr:x>
      <cdr:y>0.45722</cdr:y>
    </cdr:from>
    <cdr:to>
      <cdr:x>0.40109</cdr:x>
      <cdr:y>0.52201</cdr:y>
    </cdr:to>
    <cdr:sp macro="" textlink="">
      <cdr:nvSpPr>
        <cdr:cNvPr id="2" name="CasellaDiTesto 3">
          <a:extLst xmlns:a="http://schemas.openxmlformats.org/drawingml/2006/main">
            <a:ext uri="{FF2B5EF4-FFF2-40B4-BE49-F238E27FC236}">
              <a16:creationId xmlns:a16="http://schemas.microsoft.com/office/drawing/2014/main" id="{8343E3CC-C047-4C33-8070-011A116188E6}"/>
            </a:ext>
          </a:extLst>
        </cdr:cNvPr>
        <cdr:cNvSpPr txBox="1"/>
      </cdr:nvSpPr>
      <cdr:spPr>
        <a:xfrm xmlns:a="http://schemas.openxmlformats.org/drawingml/2006/main">
          <a:off x="3602415" y="1954904"/>
          <a:ext cx="500458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it-IT" sz="1200" b="1">
              <a:solidFill>
                <a:srgbClr val="FF0000"/>
              </a:solidFill>
            </a:rPr>
            <a:t>-27%</a:t>
          </a:r>
        </a:p>
      </cdr:txBody>
    </cdr:sp>
  </cdr:relSizeAnchor>
  <cdr:relSizeAnchor xmlns:cdr="http://schemas.openxmlformats.org/drawingml/2006/chartDrawing">
    <cdr:from>
      <cdr:x>0.60515</cdr:x>
      <cdr:y>0.57462</cdr:y>
    </cdr:from>
    <cdr:to>
      <cdr:x>0.65407</cdr:x>
      <cdr:y>0.63941</cdr:y>
    </cdr:to>
    <cdr:sp macro="" textlink="">
      <cdr:nvSpPr>
        <cdr:cNvPr id="3" name="CasellaDiTesto 3">
          <a:extLst xmlns:a="http://schemas.openxmlformats.org/drawingml/2006/main">
            <a:ext uri="{FF2B5EF4-FFF2-40B4-BE49-F238E27FC236}">
              <a16:creationId xmlns:a16="http://schemas.microsoft.com/office/drawing/2014/main" id="{AE6BEA08-9ED3-4007-A56E-5E240B5478D6}"/>
            </a:ext>
          </a:extLst>
        </cdr:cNvPr>
        <cdr:cNvSpPr txBox="1"/>
      </cdr:nvSpPr>
      <cdr:spPr>
        <a:xfrm xmlns:a="http://schemas.openxmlformats.org/drawingml/2006/main">
          <a:off x="6190196" y="2456863"/>
          <a:ext cx="500458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it-IT" sz="1200" b="1" dirty="0">
              <a:solidFill>
                <a:srgbClr val="FF0000"/>
              </a:solidFill>
            </a:rPr>
            <a:t>-23%</a:t>
          </a:r>
        </a:p>
      </cdr:txBody>
    </cdr:sp>
  </cdr:relSizeAnchor>
  <cdr:relSizeAnchor xmlns:cdr="http://schemas.openxmlformats.org/drawingml/2006/chartDrawing">
    <cdr:from>
      <cdr:x>0.82891</cdr:x>
      <cdr:y>0.6588</cdr:y>
    </cdr:from>
    <cdr:to>
      <cdr:x>0.87783</cdr:x>
      <cdr:y>0.72359</cdr:y>
    </cdr:to>
    <cdr:sp macro="" textlink="">
      <cdr:nvSpPr>
        <cdr:cNvPr id="4" name="CasellaDiTesto 3">
          <a:extLst xmlns:a="http://schemas.openxmlformats.org/drawingml/2006/main">
            <a:ext uri="{FF2B5EF4-FFF2-40B4-BE49-F238E27FC236}">
              <a16:creationId xmlns:a16="http://schemas.microsoft.com/office/drawing/2014/main" id="{9CCDC09E-0A68-422D-A963-C3D8CBF6FD35}"/>
            </a:ext>
          </a:extLst>
        </cdr:cNvPr>
        <cdr:cNvSpPr txBox="1"/>
      </cdr:nvSpPr>
      <cdr:spPr>
        <a:xfrm xmlns:a="http://schemas.openxmlformats.org/drawingml/2006/main">
          <a:off x="8479080" y="2816785"/>
          <a:ext cx="500458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it-IT" sz="1200" b="1" dirty="0">
              <a:solidFill>
                <a:srgbClr val="FF0000"/>
              </a:solidFill>
            </a:rPr>
            <a:t>-25%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0.52973</cdr:x>
      <cdr:y>0.27226</cdr:y>
    </cdr:from>
    <cdr:to>
      <cdr:x>0.93405</cdr:x>
      <cdr:y>0.88295</cdr:y>
    </cdr:to>
    <cdr:sp macro="" textlink="">
      <cdr:nvSpPr>
        <cdr:cNvPr id="4" name="Rettangolo 3"/>
        <cdr:cNvSpPr/>
      </cdr:nvSpPr>
      <cdr:spPr>
        <a:xfrm xmlns:a="http://schemas.openxmlformats.org/drawingml/2006/main">
          <a:off x="3111499" y="679450"/>
          <a:ext cx="2374901" cy="152400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6350">
          <a:solidFill>
            <a:schemeClr val="accent5">
              <a:lumMod val="50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t"/>
        <a:lstStyle xmlns:a="http://schemas.openxmlformats.org/drawingml/2006/main"/>
        <a:p xmlns:a="http://schemas.openxmlformats.org/drawingml/2006/main">
          <a:endParaRPr lang="it-IT"/>
        </a:p>
      </cdr:txBody>
    </cdr:sp>
  </cdr:relSizeAnchor>
  <cdr:relSizeAnchor xmlns:cdr="http://schemas.openxmlformats.org/drawingml/2006/chartDrawing">
    <cdr:from>
      <cdr:x>0.55892</cdr:x>
      <cdr:y>0.19338</cdr:y>
    </cdr:from>
    <cdr:to>
      <cdr:x>0.93081</cdr:x>
      <cdr:y>0.27735</cdr:y>
    </cdr:to>
    <cdr:sp macro="" textlink="">
      <cdr:nvSpPr>
        <cdr:cNvPr id="5" name="CasellaDiTesto 3"/>
        <cdr:cNvSpPr txBox="1"/>
      </cdr:nvSpPr>
      <cdr:spPr>
        <a:xfrm xmlns:a="http://schemas.openxmlformats.org/drawingml/2006/main">
          <a:off x="3282950" y="482600"/>
          <a:ext cx="2184400" cy="209550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square" rtlCol="0" anchor="t">
          <a:noAutofit/>
        </a:bodyPr>
        <a:lstStyle xmlns:a="http://schemas.openxmlformats.org/drawingml/2006/main"/>
        <a:p xmlns:a="http://schemas.openxmlformats.org/drawingml/2006/main">
          <a:pPr algn="just">
            <a:spcAft>
              <a:spcPts val="600"/>
            </a:spcAft>
          </a:pPr>
          <a:r>
            <a:rPr lang="it-IT" sz="900" baseline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Rete RFI + Reti Regionali</a:t>
          </a:r>
          <a:r>
            <a:rPr lang="it-IT" sz="900" baseline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rPr>
            <a:t> Interconnesse</a:t>
          </a:r>
          <a:endParaRPr lang="it-IT" sz="900" baseline="0">
            <a:effectLst/>
            <a:latin typeface="Times New Roman" panose="02020603050405020304" pitchFamily="18" charset="0"/>
            <a:ea typeface="Times New Roman" panose="02020603050405020304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5FDF44-6B96-464D-A6D7-035F2D4B570F}" type="datetimeFigureOut">
              <a:rPr lang="it-IT" smtClean="0"/>
              <a:t>29/10/2024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5EDAEF-61A5-4040-9428-5FF7188572E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79518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5EDAEF-61A5-4040-9428-5FF7188572E3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56386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5EDAEF-61A5-4040-9428-5FF7188572E3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90468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5EDAEF-61A5-4040-9428-5FF7188572E3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44477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5EDAEF-61A5-4040-9428-5FF7188572E3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42012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Oltre alla rappresentazione sopra riportata si segnala  che l’Italia rispetta tutti i parametri relativi alle categorie di rischio stabiliti a livello comunitario per il raggiungimento degli obiettivi comuni di sicurezza (Common </a:t>
            </a:r>
            <a:r>
              <a:rPr lang="it-IT" dirty="0" err="1"/>
              <a:t>Safety</a:t>
            </a:r>
            <a:r>
              <a:rPr lang="it-IT" dirty="0"/>
              <a:t> Targets – CST legati a decessi e feriti gravi).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95EDAEF-61A5-4040-9428-5FF7188572E3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170102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Solo incidenti significativi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Incidente significativo</a:t>
            </a: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qualsiasi incidente che coinvolge almeno un veicolo ferroviario in movimento e causa almeno un decesso o un ferito grave (24 h ospedalizzazione), oppure danni significativi (150K) a materiale, binari, altri impianti o all'ambiente, oppure un'interruzione prolungata del traffico (6 H o più), esclusi gli incidenti nelle officine, nei magazzini e nei depositi. Sono esclusi  anche i suicidi e i tentativi di suicidio.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5EDAEF-61A5-4040-9428-5FF7188572E3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55442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Produzione chilometrica a confronto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5EDAEF-61A5-4040-9428-5FF7188572E3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48670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5EDAEF-61A5-4040-9428-5FF7188572E3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413054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95EDAEF-61A5-4040-9428-5FF7188572E3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026849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5EDAEF-61A5-4040-9428-5FF7188572E3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03319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64E9117-2B9C-4300-96D8-716EBD5C3E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3409B9D-7823-4396-BC86-6E4E5488E1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dirty="0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8121DF1-5858-44B9-96D9-7CA024DA1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8C8EB-9A3D-4E8F-9D90-7C7F1C5E8A64}" type="datetimeFigureOut">
              <a:rPr lang="it-IT" smtClean="0"/>
              <a:t>29/10/2024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86B22F2-EE29-4E4E-BCFA-AE698D8D3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3CE21F5-A69A-41FA-B724-624DA93E0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605F7-27CF-4D66-A355-2F88F39BF968}" type="slidenum">
              <a:rPr lang="it-IT" smtClean="0"/>
              <a:t>‹N›</a:t>
            </a:fld>
            <a:endParaRPr lang="it-IT"/>
          </a:p>
        </p:txBody>
      </p:sp>
      <p:pic>
        <p:nvPicPr>
          <p:cNvPr id="11" name="Immagine 10">
            <a:extLst>
              <a:ext uri="{FF2B5EF4-FFF2-40B4-BE49-F238E27FC236}">
                <a16:creationId xmlns:a16="http://schemas.microsoft.com/office/drawing/2014/main" id="{B8FC999C-E5FB-EC5B-27EE-765734ED911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8694" y="2335261"/>
            <a:ext cx="4497463" cy="2441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8964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489D7AF-734E-4829-B74A-03ACB50DFB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7EE9DDC-D2F0-42AB-8DCF-B646EDE432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73BAA11-A99A-4BF6-8C7A-32BD0C2D0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8C8EB-9A3D-4E8F-9D90-7C7F1C5E8A64}" type="datetimeFigureOut">
              <a:rPr lang="it-IT" smtClean="0"/>
              <a:t>29/10/2024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CC5859F-708D-472E-B9A7-BF9E9D4428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9677E08-4C75-4EC7-A43C-8437A8FED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605F7-27CF-4D66-A355-2F88F39BF968}" type="slidenum">
              <a:rPr lang="it-IT" smtClean="0"/>
              <a:t>‹N›</a:t>
            </a:fld>
            <a:endParaRPr lang="it-IT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122D145A-10A1-4AA4-9BB1-1674EE3BB0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1734" y="365125"/>
            <a:ext cx="1932066" cy="1104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569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63196720-D8A3-4DD1-A720-028E427820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E247881A-8372-4A03-A0E6-AD497EE0F8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CC979CA-AB9E-40A3-945A-A37B3DA64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8C8EB-9A3D-4E8F-9D90-7C7F1C5E8A64}" type="datetimeFigureOut">
              <a:rPr lang="it-IT" smtClean="0"/>
              <a:t>29/10/2024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20220E2-D8E4-4348-A056-30AE1809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C020B94-1048-4609-A87E-5AE48D139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605F7-27CF-4D66-A355-2F88F39BF968}" type="slidenum">
              <a:rPr lang="it-IT" smtClean="0"/>
              <a:t>‹N›</a:t>
            </a:fld>
            <a:endParaRPr lang="it-IT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1823005F-FBFF-46DC-9693-6B1C6131F6D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4134" y="365125"/>
            <a:ext cx="1932066" cy="1104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8871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tangolo 9">
            <a:extLst>
              <a:ext uri="{FF2B5EF4-FFF2-40B4-BE49-F238E27FC236}">
                <a16:creationId xmlns:a16="http://schemas.microsoft.com/office/drawing/2014/main" id="{02BF0EC4-4001-45E8-8371-40D3B2AC80EC}"/>
              </a:ext>
            </a:extLst>
          </p:cNvPr>
          <p:cNvSpPr/>
          <p:nvPr userDrawn="1"/>
        </p:nvSpPr>
        <p:spPr>
          <a:xfrm>
            <a:off x="359229" y="337457"/>
            <a:ext cx="11538857" cy="6264275"/>
          </a:xfrm>
          <a:prstGeom prst="rect">
            <a:avLst/>
          </a:prstGeom>
          <a:noFill/>
          <a:ln w="73025" cmpd="thickThin">
            <a:solidFill>
              <a:srgbClr val="D4E8C6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97442B06-9B8D-4C56-8AB6-3302FDA9216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it-IT" dirty="0"/>
              <a:t> Titolo titolo titolo titolo titolo titolo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A0F8BF5-8C2A-4C2A-8C50-933ECBA637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73D4835-DBDB-41B5-A143-59388A3C4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8C8EB-9A3D-4E8F-9D90-7C7F1C5E8A64}" type="datetimeFigureOut">
              <a:rPr lang="it-IT" smtClean="0"/>
              <a:t>29/10/2024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92EDDDF-BD88-4F57-9042-8EDC9F01AC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DC8C4A9-1052-45C6-AE76-8AD9BD96A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605F7-27CF-4D66-A355-2F88F39BF968}" type="slidenum">
              <a:rPr lang="it-IT" smtClean="0"/>
              <a:t>‹N›</a:t>
            </a:fld>
            <a:endParaRPr lang="it-IT"/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EE3FC4A4-B4B6-4C42-B2FB-E7D665B61A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052219" y="6270625"/>
            <a:ext cx="2053431" cy="378069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3888258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F251DD3-52FD-46F2-B54F-88E4AF12F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DE20530-1DC7-41B1-A615-E9D785C7B9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EE9375D-7510-40A9-996E-2A6912051A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8C8EB-9A3D-4E8F-9D90-7C7F1C5E8A64}" type="datetimeFigureOut">
              <a:rPr lang="it-IT" smtClean="0"/>
              <a:t>29/10/2024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4BFD36B-E250-48F0-B926-160758D6B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D6BF464-18E8-42F6-8E33-20081B24F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605F7-27CF-4D66-A355-2F88F39BF968}" type="slidenum">
              <a:rPr lang="it-IT" smtClean="0"/>
              <a:t>‹N›</a:t>
            </a:fld>
            <a:endParaRPr lang="it-IT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CFC247DF-E1EC-4692-8404-B57808A9A96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1734" y="215900"/>
            <a:ext cx="1932066" cy="1104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1345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C3E5656-B28E-419A-963A-505C4D607C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46BB5DE-ED0E-48DE-A69C-DAADE2D1F1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535E4446-8629-40D4-A72F-D5B8F86A37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4D724F1-A2BF-48DE-A357-49B7A0ED7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8C8EB-9A3D-4E8F-9D90-7C7F1C5E8A64}" type="datetimeFigureOut">
              <a:rPr lang="it-IT" smtClean="0"/>
              <a:t>29/10/2024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0230CAD-9F62-4AAF-973C-422B5E6AF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3654B11-01FB-408C-9189-724FC4770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605F7-27CF-4D66-A355-2F88F39BF968}" type="slidenum">
              <a:rPr lang="it-IT" smtClean="0"/>
              <a:t>‹N›</a:t>
            </a:fld>
            <a:endParaRPr lang="it-IT"/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65431E77-E50E-48B2-B513-64BB6664C95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1734" y="365125"/>
            <a:ext cx="1932066" cy="1104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3480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FD897FC-1CA0-485B-8998-F234E349E6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FE6F157-0A65-4F89-9097-4D71B9BD83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5F09864C-08A9-4055-A505-B74B6D2F96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88393F73-5427-43B4-A170-C3061FD46E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3D96919E-2AA6-40FC-9EA5-47A2DFAD5C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CAC10964-770F-4BC5-AAF6-38CC698C5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8C8EB-9A3D-4E8F-9D90-7C7F1C5E8A64}" type="datetimeFigureOut">
              <a:rPr lang="it-IT" smtClean="0"/>
              <a:t>29/10/2024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C2163E3F-0E10-4167-9B47-C72D0EB55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54C3A0E3-413F-45B9-809C-17746D033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605F7-27CF-4D66-A355-2F88F39BF968}" type="slidenum">
              <a:rPr lang="it-IT" smtClean="0"/>
              <a:t>‹N›</a:t>
            </a:fld>
            <a:endParaRPr lang="it-IT"/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215C653F-6495-4340-82D2-DDB87BF4660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0146" y="409576"/>
            <a:ext cx="1932066" cy="1104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6271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8E2911F-39FF-4B5D-99A5-94CDE4AA1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395B1E87-2AE3-434E-AC24-B2D31CC24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8C8EB-9A3D-4E8F-9D90-7C7F1C5E8A64}" type="datetimeFigureOut">
              <a:rPr lang="it-IT" smtClean="0"/>
              <a:t>29/10/2024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E5F75C0-2DD0-4C68-B819-2180CE8A1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19AFD893-43C3-4285-A14F-E2913DEED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605F7-27CF-4D66-A355-2F88F39BF968}" type="slidenum">
              <a:rPr lang="it-IT" smtClean="0"/>
              <a:t>‹N›</a:t>
            </a:fld>
            <a:endParaRPr lang="it-IT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26ECFFC4-179C-408E-AF58-67C221770E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1734" y="475456"/>
            <a:ext cx="1932066" cy="1104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986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078C9E4C-4CAF-4694-A421-577B7941B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8C8EB-9A3D-4E8F-9D90-7C7F1C5E8A64}" type="datetimeFigureOut">
              <a:rPr lang="it-IT" smtClean="0"/>
              <a:t>29/10/2024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6034A8AC-7DB9-4326-ADED-06AE949C7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8525DE2-AB82-4602-A3A2-09B0C31A9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605F7-27CF-4D66-A355-2F88F39BF968}" type="slidenum">
              <a:rPr lang="it-IT" smtClean="0"/>
              <a:t>‹N›</a:t>
            </a:fld>
            <a:endParaRPr lang="it-IT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F3AB71FC-4B3F-4AD0-9692-4F89CD8BB8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136525"/>
            <a:ext cx="1932066" cy="1104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542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F176E25-78EB-41D3-AA12-B5C3447E76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D9F0B65-017C-4059-B61C-40FBF2B3B9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396A371-EBD4-4AED-8F8B-D6C03B69FD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8428BDA-AE37-47DA-9551-1497E55CA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8C8EB-9A3D-4E8F-9D90-7C7F1C5E8A64}" type="datetimeFigureOut">
              <a:rPr lang="it-IT" smtClean="0"/>
              <a:t>29/10/2024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6F66900-EF04-4758-ADFD-943970D8C0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2A9F548-49F8-42B2-8198-7C583E595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605F7-27CF-4D66-A355-2F88F39BF968}" type="slidenum">
              <a:rPr lang="it-IT" smtClean="0"/>
              <a:t>‹N›</a:t>
            </a:fld>
            <a:endParaRPr lang="it-IT"/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E1032FD5-9163-4603-8E31-6BC75EF0E4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0146" y="187325"/>
            <a:ext cx="1932066" cy="1104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4225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C6BAB7B-9CEE-4E7A-BFC4-C90409E84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737B145B-DD11-4374-BBC9-A9DEBE361B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034B37D-1CD2-433F-873C-56B312349F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AF04DF3-0183-4A2E-8B67-2CAF78379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8C8EB-9A3D-4E8F-9D90-7C7F1C5E8A64}" type="datetimeFigureOut">
              <a:rPr lang="it-IT" smtClean="0"/>
              <a:t>29/10/2024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D6DF839-3EDC-4E09-A36F-553F128C2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A07C8E6-B29B-4C3E-BC84-FFE6B8A5B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605F7-27CF-4D66-A355-2F88F39BF968}" type="slidenum">
              <a:rPr lang="it-IT" smtClean="0"/>
              <a:t>‹N›</a:t>
            </a:fld>
            <a:endParaRPr lang="it-IT"/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BBD33F79-045E-4DB9-8221-46DD3E6AEA6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1983" y="187325"/>
            <a:ext cx="1932066" cy="1104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8467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FAAB4EA7-208F-4F4A-9F62-601F83A46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A5D20E9-776C-43EA-BAD2-2E3E941C3D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ABBC3B2-30BA-4210-BA90-ED90259F6F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28C8EB-9A3D-4E8F-9D90-7C7F1C5E8A64}" type="datetimeFigureOut">
              <a:rPr lang="it-IT" smtClean="0"/>
              <a:t>29/10/2024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EF7876D-D714-4D91-9214-68C5574693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C2DA738-8A45-4C8D-81AC-0F9FF6EA13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605F7-27CF-4D66-A355-2F88F39BF9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2675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9.xml"/><Relationship Id="rId5" Type="http://schemas.openxmlformats.org/officeDocument/2006/relationships/chart" Target="../charts/chart8.xml"/><Relationship Id="rId4" Type="http://schemas.openxmlformats.org/officeDocument/2006/relationships/chart" Target="../charts/char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000">
              <a:srgbClr val="C4DFB2"/>
            </a:gs>
            <a:gs pos="2000">
              <a:srgbClr val="C4DFB2"/>
            </a:gs>
            <a:gs pos="39000">
              <a:schemeClr val="accent6">
                <a:alpha val="40098"/>
                <a:lumMod val="37000"/>
                <a:lumOff val="63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38245B4-2CE7-4128-AD64-CDCE77307B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910" y="625852"/>
            <a:ext cx="11866180" cy="923330"/>
          </a:xfrm>
        </p:spPr>
        <p:txBody>
          <a:bodyPr>
            <a:noAutofit/>
          </a:bodyPr>
          <a:lstStyle/>
          <a:p>
            <a:endParaRPr lang="it-IT" sz="32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B1EF558A-763A-E04F-90C1-425B77330EC1}"/>
              </a:ext>
            </a:extLst>
          </p:cNvPr>
          <p:cNvSpPr txBox="1"/>
          <p:nvPr/>
        </p:nvSpPr>
        <p:spPr>
          <a:xfrm>
            <a:off x="9564130" y="7636476"/>
            <a:ext cx="184731" cy="369332"/>
          </a:xfrm>
          <a:prstGeom prst="rect">
            <a:avLst/>
          </a:prstGeom>
          <a:gradFill>
            <a:gsLst>
              <a:gs pos="4000">
                <a:schemeClr val="accent6">
                  <a:lumMod val="20000"/>
                  <a:lumOff val="80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none" rtlCol="0">
            <a:spAutoFit/>
          </a:bodyPr>
          <a:lstStyle/>
          <a:p>
            <a:endParaRPr lang="it-IT" dirty="0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56B21D96-5EBB-9F42-B8AF-6D84DA5A7797}"/>
              </a:ext>
            </a:extLst>
          </p:cNvPr>
          <p:cNvSpPr txBox="1"/>
          <p:nvPr/>
        </p:nvSpPr>
        <p:spPr>
          <a:xfrm>
            <a:off x="162910" y="5577766"/>
            <a:ext cx="11595703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2800" b="1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it-IT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tato della sicurezza e criticità del sistema ferroviario</a:t>
            </a:r>
          </a:p>
          <a:p>
            <a:pPr algn="ctr"/>
            <a:endParaRPr lang="it-IT" sz="28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56026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68768BF-C723-9438-7148-9474C5ECC8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4024" y="365125"/>
            <a:ext cx="11727976" cy="1325563"/>
          </a:xfrm>
        </p:spPr>
        <p:txBody>
          <a:bodyPr>
            <a:normAutofit/>
          </a:bodyPr>
          <a:lstStyle/>
          <a:p>
            <a:pPr algn="ctr"/>
            <a:r>
              <a:rPr lang="it-IT" sz="3600" dirty="0"/>
              <a:t>Aree di miglioramento</a:t>
            </a:r>
          </a:p>
        </p:txBody>
      </p:sp>
      <p:graphicFrame>
        <p:nvGraphicFramePr>
          <p:cNvPr id="8" name="Grafico 7">
            <a:extLst>
              <a:ext uri="{FF2B5EF4-FFF2-40B4-BE49-F238E27FC236}">
                <a16:creationId xmlns:a16="http://schemas.microsoft.com/office/drawing/2014/main" id="{245F9BF1-5562-4909-A082-E0133B60DBE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48255846"/>
              </p:ext>
            </p:extLst>
          </p:nvPr>
        </p:nvGraphicFramePr>
        <p:xfrm>
          <a:off x="7679911" y="1347954"/>
          <a:ext cx="3793632" cy="34635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20F228E7-3E1D-1F3E-E397-28D57FC6DFED}"/>
              </a:ext>
            </a:extLst>
          </p:cNvPr>
          <p:cNvSpPr txBox="1"/>
          <p:nvPr/>
        </p:nvSpPr>
        <p:spPr>
          <a:xfrm>
            <a:off x="718457" y="1347954"/>
            <a:ext cx="10868492" cy="44781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marR="0" lvl="0" indent="-171450" algn="l" defTabSz="914400" rtl="0" eaLnBrk="1" fontAlgn="auto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Adeguamenti tecnologici ed eliminazione dei contesti obsoleti</a:t>
            </a:r>
          </a:p>
          <a:p>
            <a:pPr marL="171450" marR="0" lvl="0" indent="-171450" algn="l" defTabSz="914400" rtl="0" eaLnBrk="1" fontAlgn="auto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it-IT" sz="2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Piani di upgrade tecnologico </a:t>
            </a:r>
          </a:p>
          <a:p>
            <a:pPr marL="171450" marR="0" lvl="0" indent="-171450" algn="l" defTabSz="914400" rtl="0" eaLnBrk="1" fontAlgn="auto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Just culture e fattori umani ed organizzativi</a:t>
            </a:r>
          </a:p>
          <a:p>
            <a:pPr marL="171450" marR="0" lvl="0" indent="-171450" algn="l" defTabSz="914400" rtl="0" eaLnBrk="1" fontAlgn="auto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it-IT" sz="2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Sviluppo di una cultura positiva della sicurezza anche dell’utenza ferroviaria (e stradale)</a:t>
            </a:r>
          </a:p>
          <a:p>
            <a:pPr marL="171450" marR="0" lvl="0" indent="-171450" algn="l" defTabSz="914400" rtl="0" eaLnBrk="1" fontAlgn="auto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Con riferimento al fenomeno degli indebiti attraversamenti dei binari, realizzare una mappatura delle zone a più elevata probabilità di investimento e individuare, per tali zone, adeguate misure di sicurezza. </a:t>
            </a:r>
          </a:p>
          <a:p>
            <a:pPr marL="171450" marR="0" lvl="0" indent="-171450" algn="l" defTabSz="914400" rtl="0" eaLnBrk="1" fontAlgn="auto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it-IT" sz="2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Studiare ed applicare soluzioni evolute basate anche sull’intelligenza artificiale per intervenire sui precursori degli incidenti</a:t>
            </a:r>
            <a:endParaRPr kumimoji="0" lang="it-IT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07274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20F228E7-3E1D-1F3E-E397-28D57FC6DFED}"/>
              </a:ext>
            </a:extLst>
          </p:cNvPr>
          <p:cNvSpPr txBox="1"/>
          <p:nvPr/>
        </p:nvSpPr>
        <p:spPr>
          <a:xfrm>
            <a:off x="3473192" y="2658235"/>
            <a:ext cx="524561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it-IT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Grazie per l’attenzione</a:t>
            </a:r>
          </a:p>
        </p:txBody>
      </p:sp>
    </p:spTree>
    <p:extLst>
      <p:ext uri="{BB962C8B-B14F-4D97-AF65-F5344CB8AC3E}">
        <p14:creationId xmlns:p14="http://schemas.microsoft.com/office/powerpoint/2010/main" val="3889394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A4B0D9E-7388-57DC-E8FC-CCF48586A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3079" y="419716"/>
            <a:ext cx="11681347" cy="890469"/>
          </a:xfrm>
        </p:spPr>
        <p:txBody>
          <a:bodyPr>
            <a:normAutofit/>
          </a:bodyPr>
          <a:lstStyle/>
          <a:p>
            <a:pPr algn="ctr"/>
            <a:r>
              <a:rPr lang="it-IT" dirty="0"/>
              <a:t>I compiti dell’Agenzia</a:t>
            </a:r>
          </a:p>
        </p:txBody>
      </p:sp>
      <p:sp>
        <p:nvSpPr>
          <p:cNvPr id="12" name="Segnaposto contenuto 11">
            <a:extLst>
              <a:ext uri="{FF2B5EF4-FFF2-40B4-BE49-F238E27FC236}">
                <a16:creationId xmlns:a16="http://schemas.microsoft.com/office/drawing/2014/main" id="{71C9943D-F261-27D9-BD06-DA0935310A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0185"/>
            <a:ext cx="10515600" cy="4749421"/>
          </a:xfrm>
        </p:spPr>
        <p:txBody>
          <a:bodyPr>
            <a:normAutofit lnSpcReduction="10000"/>
          </a:bodyPr>
          <a:lstStyle/>
          <a:p>
            <a:pPr algn="just" rtl="0" fontAlgn="base"/>
            <a:r>
              <a:rPr lang="it-IT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L’Agenzia Nazionale per la Sicurezza delle Ferrovie e delle Infrastrutture Stradali e Autostradali (ANSFISA) è l’autorità nazionale preposta alla sicurezza ferroviaria, con riferimento ai compiti e nei modi previsti dal D.lgs. n. 50/2019 e svolge le seguenti attività: </a:t>
            </a:r>
          </a:p>
          <a:p>
            <a:pPr marL="0" indent="0" algn="just" rtl="0" fontAlgn="base">
              <a:buNone/>
            </a:pPr>
            <a:endParaRPr lang="it-IT" sz="24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just" rtl="0" fontAlgn="base">
              <a:buFont typeface="Arial" panose="020B0604020202020204" pitchFamily="34" charset="0"/>
              <a:buChar char="•"/>
            </a:pPr>
            <a:r>
              <a:rPr lang="it-IT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N</a:t>
            </a:r>
            <a:r>
              <a:rPr lang="it-IT" sz="24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ormative</a:t>
            </a:r>
            <a:r>
              <a:rPr lang="it-IT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(svolte a livello nazionale e, soprattutto, europeo); </a:t>
            </a:r>
          </a:p>
          <a:p>
            <a:pPr algn="just" fontAlgn="base"/>
            <a:r>
              <a:rPr lang="it-IT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A</a:t>
            </a:r>
            <a:r>
              <a:rPr lang="it-IT" sz="24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utorizzative</a:t>
            </a:r>
            <a:r>
              <a:rPr lang="it-IT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it-IT" sz="24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delle </a:t>
            </a:r>
            <a:r>
              <a:rPr lang="it-IT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organizzazioni </a:t>
            </a:r>
            <a:r>
              <a:rPr lang="it-IT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it-IT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gestori dell’infrastruttura </a:t>
            </a:r>
            <a:r>
              <a:rPr lang="it-IT" sz="2400" b="0" i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e imprese </a:t>
            </a:r>
            <a:r>
              <a:rPr lang="it-IT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di trasporto)</a:t>
            </a:r>
          </a:p>
          <a:p>
            <a:pPr algn="just" rtl="0" fontAlgn="base">
              <a:buFont typeface="Arial" panose="020B0604020202020204" pitchFamily="34" charset="0"/>
              <a:buChar char="•"/>
            </a:pPr>
            <a:r>
              <a:rPr lang="it-IT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Autorizzative </a:t>
            </a:r>
            <a:r>
              <a:rPr lang="it-IT" sz="24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dei  sottosistemi ferroviari</a:t>
            </a:r>
            <a:r>
              <a:rPr lang="it-IT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: (infrastruttura, materiale rotabile, impianti ecc.); </a:t>
            </a:r>
          </a:p>
          <a:p>
            <a:pPr algn="just" rtl="0" fontAlgn="base">
              <a:buFont typeface="Arial" panose="020B0604020202020204" pitchFamily="34" charset="0"/>
              <a:buChar char="•"/>
            </a:pPr>
            <a:r>
              <a:rPr lang="it-IT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di </a:t>
            </a:r>
            <a:r>
              <a:rPr lang="it-IT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S</a:t>
            </a:r>
            <a:r>
              <a:rPr lang="it-IT" sz="24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upervisione</a:t>
            </a:r>
            <a:r>
              <a:rPr lang="it-IT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(ispezioni e audit sui sistemi di gestione dei gestori dell’infrastruttura e delle imprese ferroviarie, analisi degli incidenti e degli inconvenienti ferroviari). </a:t>
            </a:r>
          </a:p>
        </p:txBody>
      </p:sp>
    </p:spTree>
    <p:extLst>
      <p:ext uri="{BB962C8B-B14F-4D97-AF65-F5344CB8AC3E}">
        <p14:creationId xmlns:p14="http://schemas.microsoft.com/office/powerpoint/2010/main" val="2036740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A4B0D9E-7388-57DC-E8FC-CCF48586A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3079" y="419716"/>
            <a:ext cx="11681347" cy="890469"/>
          </a:xfrm>
        </p:spPr>
        <p:txBody>
          <a:bodyPr>
            <a:normAutofit/>
          </a:bodyPr>
          <a:lstStyle/>
          <a:p>
            <a:pPr algn="ctr"/>
            <a:r>
              <a:rPr lang="it-IT" dirty="0"/>
              <a:t>Il contesto di riferimento</a:t>
            </a:r>
          </a:p>
        </p:txBody>
      </p:sp>
      <p:graphicFrame>
        <p:nvGraphicFramePr>
          <p:cNvPr id="9" name="Segnaposto contenuto 8">
            <a:extLst>
              <a:ext uri="{FF2B5EF4-FFF2-40B4-BE49-F238E27FC236}">
                <a16:creationId xmlns:a16="http://schemas.microsoft.com/office/drawing/2014/main" id="{A317C0EF-5118-79C1-D4C7-6B1E6F0D469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070089" y="1424823"/>
          <a:ext cx="4771153" cy="4643848"/>
        </p:xfrm>
        <a:graphic>
          <a:graphicData uri="http://schemas.openxmlformats.org/drawingml/2006/table">
            <a:tbl>
              <a:tblPr firstRow="1" firstCol="1" bandRow="1"/>
              <a:tblGrid>
                <a:gridCol w="4771153">
                  <a:extLst>
                    <a:ext uri="{9D8B030D-6E8A-4147-A177-3AD203B41FA5}">
                      <a16:colId xmlns:a16="http://schemas.microsoft.com/office/drawing/2014/main" val="1603858877"/>
                    </a:ext>
                  </a:extLst>
                </a:gridCol>
              </a:tblGrid>
              <a:tr h="490124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it-IT" sz="12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DATI CARATTERISTICI</a:t>
                      </a:r>
                      <a:endParaRPr lang="it-IT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it-IT" sz="12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[Rete IT] al 31/12/2023</a:t>
                      </a:r>
                      <a:endParaRPr lang="it-IT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0924679"/>
                  </a:ext>
                </a:extLst>
              </a:tr>
              <a:tr h="226909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60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it-IT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16.096 km di [Rete RFI]</a:t>
                      </a:r>
                      <a:endParaRPr lang="it-IT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27461616"/>
                  </a:ext>
                </a:extLst>
              </a:tr>
              <a:tr h="226909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60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it-IT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1.542 km di [Reti Regionali Interconnesse]</a:t>
                      </a:r>
                      <a:endParaRPr lang="it-IT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5544431"/>
                  </a:ext>
                </a:extLst>
              </a:tr>
              <a:tr h="444742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60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it-IT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394,4 Mln treni km di cui il 4,7% relativo alle [Reti Regionali Interconnesse]</a:t>
                      </a:r>
                      <a:endParaRPr lang="it-IT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25511755"/>
                  </a:ext>
                </a:extLst>
              </a:tr>
              <a:tr h="226909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60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it-IT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5.320 passaggi a livello, il 23% circa sulle [Reti Regionali Interconnesse]</a:t>
                      </a:r>
                      <a:endParaRPr lang="it-IT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6373419"/>
                  </a:ext>
                </a:extLst>
              </a:tr>
              <a:tr h="226909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60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it-IT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rete coperta da sistema di protezione della marcia del treno al 95% circa</a:t>
                      </a:r>
                      <a:endParaRPr lang="it-IT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6622137"/>
                  </a:ext>
                </a:extLst>
              </a:tr>
              <a:tr h="444742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60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it-IT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circa il 97% del traffico coperto da sistema di protezione della marcia del treno</a:t>
                      </a:r>
                      <a:endParaRPr lang="it-IT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309604"/>
                  </a:ext>
                </a:extLst>
              </a:tr>
              <a:tr h="226909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60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it-IT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circa 53.370 Mln passeggeri-km </a:t>
                      </a:r>
                      <a:endParaRPr lang="it-IT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7701777"/>
                  </a:ext>
                </a:extLst>
              </a:tr>
              <a:tr h="226909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60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it-IT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circa 26.352 Mln tonnellate-km </a:t>
                      </a:r>
                      <a:endParaRPr lang="it-IT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7230832"/>
                  </a:ext>
                </a:extLst>
              </a:tr>
              <a:tr h="226909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60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it-IT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20.028 principali opere d’arte (ponti, viadotti, cavalcavia, sottovia, gallerie)</a:t>
                      </a:r>
                      <a:endParaRPr lang="it-IT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6893149"/>
                  </a:ext>
                </a:extLst>
              </a:tr>
              <a:tr h="226909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60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it-IT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3.222 località di servizio (stazioni, bivi, ecc.)</a:t>
                      </a:r>
                      <a:endParaRPr lang="it-IT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382668"/>
                  </a:ext>
                </a:extLst>
              </a:tr>
              <a:tr h="226909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60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it-IT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30.215 apparecchi di binario (scambi o intersezioni)</a:t>
                      </a:r>
                      <a:endParaRPr lang="it-IT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0044213"/>
                  </a:ext>
                </a:extLst>
              </a:tr>
              <a:tr h="226909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60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it-IT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45.463 segnali</a:t>
                      </a:r>
                      <a:endParaRPr lang="it-IT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2689267"/>
                  </a:ext>
                </a:extLst>
              </a:tr>
              <a:tr h="226909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60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it-IT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52.269 addetti con mansioni di sicurezza</a:t>
                      </a:r>
                      <a:endParaRPr lang="it-IT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2804442"/>
                  </a:ext>
                </a:extLst>
              </a:tr>
              <a:tr h="226909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60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it-IT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Circa 4 Mln di treni in un anno</a:t>
                      </a:r>
                      <a:endParaRPr lang="it-IT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7523295"/>
                  </a:ext>
                </a:extLst>
              </a:tr>
            </a:tbl>
          </a:graphicData>
        </a:graphic>
      </p:graphicFrame>
      <p:graphicFrame>
        <p:nvGraphicFramePr>
          <p:cNvPr id="10" name="Tabella 9">
            <a:extLst>
              <a:ext uri="{FF2B5EF4-FFF2-40B4-BE49-F238E27FC236}">
                <a16:creationId xmlns:a16="http://schemas.microsoft.com/office/drawing/2014/main" id="{F2891495-2EB6-F5FA-1F33-8CDE4F0F91F4}"/>
              </a:ext>
            </a:extLst>
          </p:cNvPr>
          <p:cNvGraphicFramePr>
            <a:graphicFrameLocks noGrp="1"/>
          </p:cNvGraphicFramePr>
          <p:nvPr/>
        </p:nvGraphicFramePr>
        <p:xfrm>
          <a:off x="6877457" y="1629539"/>
          <a:ext cx="4463833" cy="2860573"/>
        </p:xfrm>
        <a:graphic>
          <a:graphicData uri="http://schemas.openxmlformats.org/drawingml/2006/table">
            <a:tbl>
              <a:tblPr firstRow="1" firstCol="1" bandRow="1"/>
              <a:tblGrid>
                <a:gridCol w="4463833">
                  <a:extLst>
                    <a:ext uri="{9D8B030D-6E8A-4147-A177-3AD203B41FA5}">
                      <a16:colId xmlns:a16="http://schemas.microsoft.com/office/drawing/2014/main" val="2330909260"/>
                    </a:ext>
                  </a:extLst>
                </a:gridCol>
              </a:tblGrid>
              <a:tr h="444777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it-IT" sz="12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SOGGETTI AUTORIZZATI O RICONOSCIUTI DA ANSFISA</a:t>
                      </a:r>
                      <a:endParaRPr lang="it-IT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it-IT" sz="12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[Rete IT] al 31/12/2023</a:t>
                      </a:r>
                      <a:endParaRPr lang="it-IT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2577630"/>
                  </a:ext>
                </a:extLst>
              </a:tr>
              <a:tr h="694346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60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it-IT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 Gestori dell’infrastruttura</a:t>
                      </a:r>
                      <a:endParaRPr lang="it-IT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28600"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it-IT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(i rimanenti 2 Gestori delle reti regionali interconnesse operano sulla base delle previgenti autorizzazioni)</a:t>
                      </a:r>
                      <a:endParaRPr lang="it-IT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6581027"/>
                  </a:ext>
                </a:extLst>
              </a:tr>
              <a:tr h="205915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60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it-IT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47 Imprese ferroviarie, di cui:</a:t>
                      </a:r>
                      <a:endParaRPr lang="it-IT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1417272"/>
                  </a:ext>
                </a:extLst>
              </a:tr>
              <a:tr h="205915">
                <a:tc>
                  <a:txBody>
                    <a:bodyPr/>
                    <a:lstStyle/>
                    <a:p>
                      <a:pPr marL="742950" lvl="1" indent="-285750" algn="just">
                        <a:lnSpc>
                          <a:spcPct val="115000"/>
                        </a:lnSpc>
                        <a:spcAft>
                          <a:spcPts val="600"/>
                        </a:spcAft>
                        <a:buFont typeface="Wingdings" panose="05000000000000000000" pitchFamily="2" charset="2"/>
                        <a:buChar char=""/>
                      </a:pPr>
                      <a:r>
                        <a:rPr lang="it-IT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 di trasporto Merci/Merci Pericolose </a:t>
                      </a:r>
                      <a:endParaRPr lang="it-IT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2399892"/>
                  </a:ext>
                </a:extLst>
              </a:tr>
              <a:tr h="205915">
                <a:tc>
                  <a:txBody>
                    <a:bodyPr/>
                    <a:lstStyle/>
                    <a:p>
                      <a:pPr marL="742950" lvl="1" indent="-285750" algn="just">
                        <a:lnSpc>
                          <a:spcPct val="115000"/>
                        </a:lnSpc>
                        <a:spcAft>
                          <a:spcPts val="600"/>
                        </a:spcAft>
                        <a:buFont typeface="Wingdings" panose="05000000000000000000" pitchFamily="2" charset="2"/>
                        <a:buChar char=""/>
                      </a:pPr>
                      <a:r>
                        <a:rPr lang="it-IT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 di trasporto Passeggeri</a:t>
                      </a:r>
                      <a:endParaRPr lang="it-IT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2603053"/>
                  </a:ext>
                </a:extLst>
              </a:tr>
              <a:tr h="485960">
                <a:tc>
                  <a:txBody>
                    <a:bodyPr/>
                    <a:lstStyle/>
                    <a:p>
                      <a:pPr marL="742950" lvl="1" indent="-285750" algn="just">
                        <a:lnSpc>
                          <a:spcPct val="115000"/>
                        </a:lnSpc>
                        <a:spcAft>
                          <a:spcPts val="600"/>
                        </a:spcAft>
                        <a:buFont typeface="Wingdings" panose="05000000000000000000" pitchFamily="2" charset="2"/>
                        <a:buChar char=""/>
                      </a:pPr>
                      <a:r>
                        <a:rPr lang="it-IT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 di trasporto Merci e Passeggeri</a:t>
                      </a:r>
                      <a:endParaRPr lang="it-IT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742950" lvl="1" indent="-285750" algn="just">
                        <a:lnSpc>
                          <a:spcPct val="115000"/>
                        </a:lnSpc>
                        <a:spcAft>
                          <a:spcPts val="600"/>
                        </a:spcAft>
                        <a:buFont typeface="Wingdings" panose="05000000000000000000" pitchFamily="2" charset="2"/>
                        <a:buChar char=""/>
                      </a:pPr>
                      <a:r>
                        <a:rPr lang="it-IT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di trasporto Merci e Manovra</a:t>
                      </a:r>
                      <a:endParaRPr lang="it-IT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5328163"/>
                  </a:ext>
                </a:extLst>
              </a:tr>
              <a:tr h="205915">
                <a:tc>
                  <a:txBody>
                    <a:bodyPr/>
                    <a:lstStyle/>
                    <a:p>
                      <a:pPr marL="742950" lvl="1" indent="-285750" algn="just">
                        <a:lnSpc>
                          <a:spcPct val="115000"/>
                        </a:lnSpc>
                        <a:spcAft>
                          <a:spcPts val="600"/>
                        </a:spcAft>
                        <a:buFont typeface="Wingdings" panose="05000000000000000000" pitchFamily="2" charset="2"/>
                        <a:buChar char=""/>
                      </a:pPr>
                      <a:r>
                        <a:rPr lang="it-IT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 di solo servizio di Manovra</a:t>
                      </a:r>
                      <a:endParaRPr lang="it-IT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1650696"/>
                  </a:ext>
                </a:extLst>
              </a:tr>
              <a:tr h="205915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60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it-IT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38 Imprese autorizzate all’accesso alle stazioni di confine</a:t>
                      </a:r>
                      <a:endParaRPr lang="it-IT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1976008"/>
                  </a:ext>
                </a:extLst>
              </a:tr>
              <a:tr h="205915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60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it-IT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 Centri di formazione</a:t>
                      </a:r>
                      <a:endParaRPr lang="it-IT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50119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025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A4B0D9E-7388-57DC-E8FC-CCF48586A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3079" y="419716"/>
            <a:ext cx="11681347" cy="890469"/>
          </a:xfrm>
        </p:spPr>
        <p:txBody>
          <a:bodyPr>
            <a:normAutofit/>
          </a:bodyPr>
          <a:lstStyle/>
          <a:p>
            <a:pPr algn="ctr"/>
            <a:r>
              <a:rPr lang="it-IT" dirty="0"/>
              <a:t>Il miglioramento continuo</a:t>
            </a:r>
          </a:p>
        </p:txBody>
      </p:sp>
      <p:graphicFrame>
        <p:nvGraphicFramePr>
          <p:cNvPr id="6" name="Segnaposto contenuto 5">
            <a:extLst>
              <a:ext uri="{FF2B5EF4-FFF2-40B4-BE49-F238E27FC236}">
                <a16:creationId xmlns:a16="http://schemas.microsoft.com/office/drawing/2014/main" id="{360C1E1C-2F0E-4CB1-A114-E8A7669F8E6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229193" cy="42756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541666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A4B0D9E-7388-57DC-E8FC-CCF48586A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3079" y="419716"/>
            <a:ext cx="11681347" cy="890469"/>
          </a:xfrm>
        </p:spPr>
        <p:txBody>
          <a:bodyPr>
            <a:normAutofit/>
          </a:bodyPr>
          <a:lstStyle/>
          <a:p>
            <a:pPr algn="ctr"/>
            <a:r>
              <a:rPr lang="it-IT" dirty="0"/>
              <a:t>Il Confronto Europeo</a:t>
            </a:r>
          </a:p>
        </p:txBody>
      </p:sp>
      <p:graphicFrame>
        <p:nvGraphicFramePr>
          <p:cNvPr id="5" name="Segnaposto contenuto 4">
            <a:extLst>
              <a:ext uri="{FF2B5EF4-FFF2-40B4-BE49-F238E27FC236}">
                <a16:creationId xmlns:a16="http://schemas.microsoft.com/office/drawing/2014/main" id="{0AE0B585-38DE-47B1-A811-D764CC09070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177325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A4B0D9E-7388-57DC-E8FC-CCF48586A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3079" y="419716"/>
            <a:ext cx="11681347" cy="890469"/>
          </a:xfrm>
        </p:spPr>
        <p:txBody>
          <a:bodyPr>
            <a:normAutofit/>
          </a:bodyPr>
          <a:lstStyle/>
          <a:p>
            <a:pPr algn="ctr"/>
            <a:r>
              <a:rPr lang="it-IT" dirty="0"/>
              <a:t>L’andamento degli incidenti</a:t>
            </a:r>
          </a:p>
        </p:txBody>
      </p:sp>
      <p:graphicFrame>
        <p:nvGraphicFramePr>
          <p:cNvPr id="5" name="Segnaposto contenuto 4">
            <a:extLst>
              <a:ext uri="{FF2B5EF4-FFF2-40B4-BE49-F238E27FC236}">
                <a16:creationId xmlns:a16="http://schemas.microsoft.com/office/drawing/2014/main" id="{02FCB32E-538C-4AF1-9CBF-521B21F548C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1690784"/>
              </p:ext>
            </p:extLst>
          </p:nvPr>
        </p:nvGraphicFramePr>
        <p:xfrm>
          <a:off x="1263869" y="1715266"/>
          <a:ext cx="9664262" cy="43859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928884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10">
            <a:extLst>
              <a:ext uri="{FF2B5EF4-FFF2-40B4-BE49-F238E27FC236}">
                <a16:creationId xmlns:a16="http://schemas.microsoft.com/office/drawing/2014/main" id="{6C4028FD-8BAA-4A19-BFDE-594D991B7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AA4B0D9E-7388-57DC-E8FC-CCF48586A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6995"/>
            <a:ext cx="10515600" cy="1133693"/>
          </a:xfrm>
        </p:spPr>
        <p:txBody>
          <a:bodyPr>
            <a:normAutofit/>
          </a:bodyPr>
          <a:lstStyle/>
          <a:p>
            <a:r>
              <a:rPr lang="it-IT" sz="5200" dirty="0"/>
              <a:t>Evoluzione degli incidenti significativi</a:t>
            </a:r>
          </a:p>
        </p:txBody>
      </p:sp>
      <p:graphicFrame>
        <p:nvGraphicFramePr>
          <p:cNvPr id="6" name="Segnaposto contenuto 5">
            <a:extLst>
              <a:ext uri="{FF2B5EF4-FFF2-40B4-BE49-F238E27FC236}">
                <a16:creationId xmlns:a16="http://schemas.microsoft.com/office/drawing/2014/main" id="{8CA6BA1D-066C-4907-8237-93C2F8DA313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429697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335404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A4B0D9E-7388-57DC-E8FC-CCF48586A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3079" y="419716"/>
            <a:ext cx="11681347" cy="890469"/>
          </a:xfrm>
        </p:spPr>
        <p:txBody>
          <a:bodyPr>
            <a:normAutofit/>
          </a:bodyPr>
          <a:lstStyle/>
          <a:p>
            <a:pPr algn="ctr"/>
            <a:r>
              <a:rPr lang="it-IT" dirty="0"/>
              <a:t>Le criticità alla base degli incidenti</a:t>
            </a:r>
          </a:p>
        </p:txBody>
      </p:sp>
      <p:graphicFrame>
        <p:nvGraphicFramePr>
          <p:cNvPr id="6" name="Segnaposto contenuto 5">
            <a:extLst>
              <a:ext uri="{FF2B5EF4-FFF2-40B4-BE49-F238E27FC236}">
                <a16:creationId xmlns:a16="http://schemas.microsoft.com/office/drawing/2014/main" id="{42BBAC9A-D022-4D6E-A83D-8FB73A3C0B1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282878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158568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A4B0D9E-7388-57DC-E8FC-CCF48586A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3079" y="419716"/>
            <a:ext cx="11681347" cy="890469"/>
          </a:xfrm>
        </p:spPr>
        <p:txBody>
          <a:bodyPr>
            <a:normAutofit/>
          </a:bodyPr>
          <a:lstStyle/>
          <a:p>
            <a:pPr algn="ctr"/>
            <a:r>
              <a:rPr lang="it-IT" dirty="0"/>
              <a:t>Andamento degli incidenti significativi</a:t>
            </a:r>
          </a:p>
        </p:txBody>
      </p:sp>
      <p:graphicFrame>
        <p:nvGraphicFramePr>
          <p:cNvPr id="8" name="Segnaposto contenuto 7">
            <a:extLst>
              <a:ext uri="{FF2B5EF4-FFF2-40B4-BE49-F238E27FC236}">
                <a16:creationId xmlns:a16="http://schemas.microsoft.com/office/drawing/2014/main" id="{E1A00E46-0848-405B-A02F-CFA208C1BA5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8723275"/>
              </p:ext>
            </p:extLst>
          </p:nvPr>
        </p:nvGraphicFramePr>
        <p:xfrm>
          <a:off x="7097110" y="4143155"/>
          <a:ext cx="2850931" cy="17399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Grafico 8">
            <a:extLst>
              <a:ext uri="{FF2B5EF4-FFF2-40B4-BE49-F238E27FC236}">
                <a16:creationId xmlns:a16="http://schemas.microsoft.com/office/drawing/2014/main" id="{1A4CA147-B2C9-487B-965D-21DBE867951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8097283"/>
              </p:ext>
            </p:extLst>
          </p:nvPr>
        </p:nvGraphicFramePr>
        <p:xfrm>
          <a:off x="7097110" y="1872595"/>
          <a:ext cx="2870200" cy="1708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Grafico 9">
            <a:extLst>
              <a:ext uri="{FF2B5EF4-FFF2-40B4-BE49-F238E27FC236}">
                <a16:creationId xmlns:a16="http://schemas.microsoft.com/office/drawing/2014/main" id="{74EDBECF-171B-41FC-A32B-3B9D15AF39D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93432454"/>
              </p:ext>
            </p:extLst>
          </p:nvPr>
        </p:nvGraphicFramePr>
        <p:xfrm>
          <a:off x="2453728" y="1872595"/>
          <a:ext cx="2870200" cy="1746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1" name="Grafico 10">
            <a:extLst>
              <a:ext uri="{FF2B5EF4-FFF2-40B4-BE49-F238E27FC236}">
                <a16:creationId xmlns:a16="http://schemas.microsoft.com/office/drawing/2014/main" id="{3D162E1C-D63D-4D92-BEC6-A545510FEAE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13530953"/>
              </p:ext>
            </p:extLst>
          </p:nvPr>
        </p:nvGraphicFramePr>
        <p:xfrm>
          <a:off x="2460078" y="4143156"/>
          <a:ext cx="2863850" cy="1739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99287713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E564661928B2E64A897429E8243BBE5C" ma:contentTypeVersion="16" ma:contentTypeDescription="Creare un nuovo documento." ma:contentTypeScope="" ma:versionID="be108426c929fcf443c1aa6ab03b9cdd">
  <xsd:schema xmlns:xsd="http://www.w3.org/2001/XMLSchema" xmlns:xs="http://www.w3.org/2001/XMLSchema" xmlns:p="http://schemas.microsoft.com/office/2006/metadata/properties" xmlns:ns3="096ecc01-67b9-46b4-a711-25c95a6adfc3" xmlns:ns4="ad794b1a-8420-462e-9a87-328684a34926" targetNamespace="http://schemas.microsoft.com/office/2006/metadata/properties" ma:root="true" ma:fieldsID="8a65e41c3491cdf5afb3d2a18cbcb659" ns3:_="" ns4:_="">
    <xsd:import namespace="096ecc01-67b9-46b4-a711-25c95a6adfc3"/>
    <xsd:import namespace="ad794b1a-8420-462e-9a87-328684a3492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MediaServiceDateTaken" minOccurs="0"/>
                <xsd:element ref="ns3:MediaServiceLocation" minOccurs="0"/>
                <xsd:element ref="ns3:MediaServiceSearchProperties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6ecc01-67b9-46b4-a711-25c95a6adfc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20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23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794b1a-8420-462e-9a87-328684a34926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Hash suggerimento condivisione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096ecc01-67b9-46b4-a711-25c95a6adfc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BEAACF8-F75E-40FA-AE4F-BBBF31D0945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96ecc01-67b9-46b4-a711-25c95a6adfc3"/>
    <ds:schemaRef ds:uri="ad794b1a-8420-462e-9a87-328684a34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5B43C5F-46BB-4884-8191-A5E19B516C92}">
  <ds:schemaRefs>
    <ds:schemaRef ds:uri="http://schemas.microsoft.com/office/2006/metadata/properties"/>
    <ds:schemaRef ds:uri="http://purl.org/dc/dcmitype/"/>
    <ds:schemaRef ds:uri="096ecc01-67b9-46b4-a711-25c95a6adfc3"/>
    <ds:schemaRef ds:uri="http://purl.org/dc/elements/1.1/"/>
    <ds:schemaRef ds:uri="http://schemas.microsoft.com/office/2006/documentManagement/types"/>
    <ds:schemaRef ds:uri="http://purl.org/dc/terms/"/>
    <ds:schemaRef ds:uri="ad794b1a-8420-462e-9a87-328684a34926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5B714678-BB2A-4D52-ACC8-D501B192F8B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2961</TotalTime>
  <Words>744</Words>
  <Application>Microsoft Office PowerPoint</Application>
  <PresentationFormat>Widescreen</PresentationFormat>
  <Paragraphs>106</Paragraphs>
  <Slides>11</Slides>
  <Notes>10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Segoe UI</vt:lpstr>
      <vt:lpstr>Times New Roman</vt:lpstr>
      <vt:lpstr>Wingdings</vt:lpstr>
      <vt:lpstr>Tema di Office</vt:lpstr>
      <vt:lpstr>Presentazione standard di PowerPoint</vt:lpstr>
      <vt:lpstr>I compiti dell’Agenzia</vt:lpstr>
      <vt:lpstr>Il contesto di riferimento</vt:lpstr>
      <vt:lpstr>Il miglioramento continuo</vt:lpstr>
      <vt:lpstr>Il Confronto Europeo</vt:lpstr>
      <vt:lpstr>L’andamento degli incidenti</vt:lpstr>
      <vt:lpstr>Evoluzione degli incidenti significativi</vt:lpstr>
      <vt:lpstr>Le criticità alla base degli incidenti</vt:lpstr>
      <vt:lpstr>Andamento degli incidenti significativi</vt:lpstr>
      <vt:lpstr>Aree di miglioramento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elisa bianchi</dc:creator>
  <cp:lastModifiedBy>ANSFISA1</cp:lastModifiedBy>
  <cp:revision>56</cp:revision>
  <cp:lastPrinted>2024-10-29T18:14:21Z</cp:lastPrinted>
  <dcterms:created xsi:type="dcterms:W3CDTF">2021-09-14T14:39:19Z</dcterms:created>
  <dcterms:modified xsi:type="dcterms:W3CDTF">2024-10-30T07:35:00Z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0x010100E564661928B2E64A897429E8243BBE5C</vt:lpwstr>
  </property>
</Properties>
</file>