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2" r:id="rId2"/>
    <p:sldId id="259" r:id="rId3"/>
    <p:sldId id="141169490" r:id="rId4"/>
    <p:sldId id="2147376650" r:id="rId5"/>
    <p:sldId id="274" r:id="rId6"/>
    <p:sldId id="141169494" r:id="rId7"/>
    <p:sldId id="2147376652" r:id="rId8"/>
    <p:sldId id="2147376653" r:id="rId9"/>
    <p:sldId id="2147376654" r:id="rId10"/>
    <p:sldId id="2147376655" r:id="rId11"/>
    <p:sldId id="2147376651" r:id="rId12"/>
    <p:sldId id="141169492" r:id="rId13"/>
    <p:sldId id="141169491" r:id="rId14"/>
    <p:sldId id="284" r:id="rId15"/>
    <p:sldId id="141169493" r:id="rId16"/>
    <p:sldId id="286" r:id="rId17"/>
    <p:sldId id="2147376656" r:id="rId18"/>
    <p:sldId id="281" r:id="rId19"/>
    <p:sldId id="276" r:id="rId20"/>
  </p:sldIdLst>
  <p:sldSz cx="12192000" cy="6858000"/>
  <p:notesSz cx="20104100" cy="113220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744" userDrawn="1">
          <p15:clr>
            <a:srgbClr val="A4A3A4"/>
          </p15:clr>
        </p15:guide>
        <p15:guide id="2" pos="13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725"/>
    <a:srgbClr val="808529"/>
    <a:srgbClr val="3F5726"/>
    <a:srgbClr val="DFE7D1"/>
    <a:srgbClr val="F0F4EB"/>
    <a:srgbClr val="C6C98D"/>
    <a:srgbClr val="DE863D"/>
    <a:srgbClr val="000000"/>
    <a:srgbClr val="CEA939"/>
    <a:srgbClr val="59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9"/>
    <p:restoredTop sz="94752"/>
  </p:normalViewPr>
  <p:slideViewPr>
    <p:cSldViewPr>
      <p:cViewPr>
        <p:scale>
          <a:sx n="90" d="100"/>
          <a:sy n="90" d="100"/>
        </p:scale>
        <p:origin x="1768" y="656"/>
      </p:cViewPr>
      <p:guideLst>
        <p:guide orient="horz" pos="1744"/>
        <p:guide pos="13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0:22:20.3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1364 332 24575,'0'94'0,"0"-28"0,0-12 0,0-26 0,0-13 0,0 3 0,0-5 0,0 4 0,0 1 0,0-5 0,4-49 0,6-13 0,4-41 0,5 7 0,2 4 0,6 4 0,8 2 0,5 4 0,-4 13 0,-10 19 0,-7 19 0,-5 16 0,1 24 0,1 29 0,6 38 0,-10-31 0,1 3 0,0 3 0,0 0 0,0 3 0,0-1 0,-2-6 0,0-2 0,5 40 0,-4-24 0,-7-30 0,-4-22 0,-1-14 0,0-38 0,0-5 0,-3-30 0,-5 12 0,-3 11 0,-2 14 0,2 14 0,6 9 0,-2 26 0,5-10 0,-1 16 0,3-16 0,0-1 0,-3 3 0,-2 3 0,-5 7 0,-2 5 0,0 1 0,0 0 0,3-6 0,2-8 0,-2-8 0,-3-5 0,-3-4 0,-2-4 0,-1-3 0,5-2 0,2 3 0,3 3 0,-2 0 0,-8-1 0,-6-2 0,-2-1 0,4 2 0,8 4 0,6 2 0,-1 17 0,1 5 0,-2 19 0,3-4 0,1-4 0,4-10 0,1-6 0,1-5 0,0 3 0,3 7 0,4 9 0,5 2 0,2-1 0,-1-9 0,-3-10 0,-3-5 0,5-16 0,4-1 0,16-11 0,7 5 0,9-1 0,-3 5 0,-10 4 0,-10 4 0,-11 2 0,-4 2 0,-4 0 0,5 0 0,0 0 0,7 0 0,-1 2 0,1 1 0,-1 2 0,-4 2 0,-6-2 0,-43-2 0,-10-2 0,-48-1 0,-2 0 0,42 0 0,-1 0 0,-1-1 0,0-3 0,-3-2 0,0-4 0,-2-3 0,1-4 0,2-3 0,1-3 0,1-2 0,2-2 0,4 2 0,1-2 0,5 1 0,2 0 0,-34-23 0,17 4 0,14 3 0,9 2 0,6 5 0,6 5 0,5 7 0,7 9 0,4 5 0,2 3 0,0-1 0,3-3 0,-2-2 0,2-8 0,-1-6 0,1-4 0,1 3 0,9 9 0,24 10 0,26 6 0,30 9 0,9 6 0,-6 5 0,-16 0 0,-21-4 0,-13-2 0,-7 0 0,-5 1 0,-4 2 0,-2 6 0,-2 5 0,-1 3 0,-2-2 0,-5-6 0,-6-9 0,-30-46 0,-12-9 0,3 2 0,-4-2 0,-1 4 0,-3 2 0,-2 1 0,0 2 0,-2 3 0,1 4 0,-36-14 0,16 18 0,18 13 0,18 7 0,12 3 0,6 1 0,-9 3 0,-14 5 0,-14 3 0,-10 2 0,2-3 0,6-4 0,8 2 0,6 2 0,8 0 0,9 1 0,8 0 0,6 4 0,3 9 0,1 3 0,0 2 0,0-5 0,0-9 0,1-7 0,7 0 0,1 1 0,7 7 0,-1 1 0,-1 0 0,-3-4 0,-5-5 0,-3-2 0,7 5 0,3-3 0,10 6 0,0-8 0,-1-2 0,-4-4 0,-3-1 0,5 4 0,6 4 0,8 5 0,1 6 0,-6 2 0,-7-1 0,-7 0 0,-3 6 0,-1 11 0,3 16 0,4 6 0,1 1 0,1-12 0,1-12 0,0-10 0,1-8 0,0-2 0,-3-4 0,-4-2 0,-5-4 0,-3-4 0,3-1 0,-2-1 0,4 0 0,-3 0 0,-2-6 0,-23-5 0,-23-9 0,-35-9 0,27 12 0,-1-1 0,-3-2 0,2 0 0,-39-16 0,21 7 0,22 7 0,17 5 0,10 4 0,7 2 0,5 3 0,2 3 0,0-4 0,-2 3 0,-6-9 0,-6-1 0,-5-8 0,-4-5 0,1 3-984,5 5 0,8 8 0,6 9 0,12 35 0,5 0 0,7 28 104,1-16 880,-1-9 983,-4-8 0,-1-4 0,1 7 0,1 8 0,1 4 0,0-3-97,-3-10-886,-3-11 0,-2-8 0,0-1 0,5 1 0,2 3 0,1 1 0,0-3 0,-2-2 0,-4-3 0,-2-3 0,4-1 0,3-1 0,8 1 0,3 1 0,-1 2 0,-4-1 0,-4-1 0,-7-1 0,-1-1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B3F29-355F-42F4-870C-510CC4698D38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6388" y="1416050"/>
            <a:ext cx="6791325" cy="382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2009775" y="5448300"/>
            <a:ext cx="16084550" cy="4459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753725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53725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D1178-C440-4450-8012-5C09DF0BC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8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3796" rtl="0" eaLnBrk="1" latinLnBrk="0" hangingPunct="1">
      <a:defRPr sz="727" kern="1200">
        <a:solidFill>
          <a:schemeClr val="tx1"/>
        </a:solidFill>
        <a:latin typeface="+mn-lt"/>
        <a:ea typeface="+mn-ea"/>
        <a:cs typeface="+mn-cs"/>
      </a:defRPr>
    </a:lvl1pPr>
    <a:lvl2pPr marL="276898" algn="l" defTabSz="553796" rtl="0" eaLnBrk="1" latinLnBrk="0" hangingPunct="1">
      <a:defRPr sz="727" kern="1200">
        <a:solidFill>
          <a:schemeClr val="tx1"/>
        </a:solidFill>
        <a:latin typeface="+mn-lt"/>
        <a:ea typeface="+mn-ea"/>
        <a:cs typeface="+mn-cs"/>
      </a:defRPr>
    </a:lvl2pPr>
    <a:lvl3pPr marL="553796" algn="l" defTabSz="553796" rtl="0" eaLnBrk="1" latinLnBrk="0" hangingPunct="1">
      <a:defRPr sz="727" kern="1200">
        <a:solidFill>
          <a:schemeClr val="tx1"/>
        </a:solidFill>
        <a:latin typeface="+mn-lt"/>
        <a:ea typeface="+mn-ea"/>
        <a:cs typeface="+mn-cs"/>
      </a:defRPr>
    </a:lvl3pPr>
    <a:lvl4pPr marL="830695" algn="l" defTabSz="553796" rtl="0" eaLnBrk="1" latinLnBrk="0" hangingPunct="1">
      <a:defRPr sz="727" kern="1200">
        <a:solidFill>
          <a:schemeClr val="tx1"/>
        </a:solidFill>
        <a:latin typeface="+mn-lt"/>
        <a:ea typeface="+mn-ea"/>
        <a:cs typeface="+mn-cs"/>
      </a:defRPr>
    </a:lvl4pPr>
    <a:lvl5pPr marL="1107594" algn="l" defTabSz="553796" rtl="0" eaLnBrk="1" latinLnBrk="0" hangingPunct="1">
      <a:defRPr sz="727" kern="1200">
        <a:solidFill>
          <a:schemeClr val="tx1"/>
        </a:solidFill>
        <a:latin typeface="+mn-lt"/>
        <a:ea typeface="+mn-ea"/>
        <a:cs typeface="+mn-cs"/>
      </a:defRPr>
    </a:lvl5pPr>
    <a:lvl6pPr marL="1384492" algn="l" defTabSz="553796" rtl="0" eaLnBrk="1" latinLnBrk="0" hangingPunct="1">
      <a:defRPr sz="727" kern="1200">
        <a:solidFill>
          <a:schemeClr val="tx1"/>
        </a:solidFill>
        <a:latin typeface="+mn-lt"/>
        <a:ea typeface="+mn-ea"/>
        <a:cs typeface="+mn-cs"/>
      </a:defRPr>
    </a:lvl6pPr>
    <a:lvl7pPr marL="1661390" algn="l" defTabSz="553796" rtl="0" eaLnBrk="1" latinLnBrk="0" hangingPunct="1">
      <a:defRPr sz="727" kern="1200">
        <a:solidFill>
          <a:schemeClr val="tx1"/>
        </a:solidFill>
        <a:latin typeface="+mn-lt"/>
        <a:ea typeface="+mn-ea"/>
        <a:cs typeface="+mn-cs"/>
      </a:defRPr>
    </a:lvl7pPr>
    <a:lvl8pPr marL="1938288" algn="l" defTabSz="553796" rtl="0" eaLnBrk="1" latinLnBrk="0" hangingPunct="1">
      <a:defRPr sz="727" kern="1200">
        <a:solidFill>
          <a:schemeClr val="tx1"/>
        </a:solidFill>
        <a:latin typeface="+mn-lt"/>
        <a:ea typeface="+mn-ea"/>
        <a:cs typeface="+mn-cs"/>
      </a:defRPr>
    </a:lvl8pPr>
    <a:lvl9pPr marL="2215187" algn="l" defTabSz="553796" rtl="0" eaLnBrk="1" latinLnBrk="0" hangingPunct="1">
      <a:defRPr sz="7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8211FF7B-9444-94FF-8010-083A13060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D2E28F25-1A4D-0368-D140-828CCCF389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9C7D1B1A-8D7F-C7A5-07A8-0CE8163141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362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1C3D34BC-D742-2C7E-BB3B-B207BE8C9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FFDEE956-854D-1173-3865-DB3A7EAD0C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C07057FA-ADA3-A5A4-0374-7448A794A1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75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6FD91134-B874-847F-BB50-41FA8799F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CB1ABCDB-BFBB-85B5-1EF2-9C38B1F6D3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24610334-FF12-CA63-AF47-1C6BAFC1EE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571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DDF44CFB-6776-0FFA-BA07-F33C02D95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539BAA7B-BED2-A2E7-6051-5E40C555BE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E685DFBF-0B52-A555-D23E-78AF8BFECB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621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B53B7F19-6A91-918D-07C9-368353256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483F2598-DC22-9EC3-3EAE-34CCF20FFA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46D6FB5D-FDFA-0E10-F165-60A59FB30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129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B5EA58BD-B979-8C68-BAC4-DD2376E6A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B35E2166-9FBD-C95E-4627-C265CB8D21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A2ACBF0A-429B-ADDF-F65F-02631C71B1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181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9931C22F-6E21-DEF1-904A-AE70C7A8C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81116B32-E0D0-A83B-E7D4-C6972FD59C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C9BF60B6-BB24-53F0-C5EB-B300BB4040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675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19E64287-4A48-7161-5F5D-D3BA54921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18059229-B618-63C0-24E5-A84CD80E8B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7DE052C7-793C-65FC-CF42-DEBF0DA567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42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D0659A5D-A91D-C08D-81B8-BAC6F20D1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8592DE54-71C7-8B53-7818-ECB246B065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1619818A-C8AE-7B08-81A0-20A996624B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6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8C5CC96A-4726-A3F6-49E1-4F8A75CAB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2124C258-0DB7-2F39-9477-66B4F502B3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B65010C3-7BB3-34B2-E2CB-4DC2E50C8B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19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8C48CA2A-3442-FFBB-A088-A742CA938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A9074B72-1492-E682-7C69-A655B562D9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FB48423A-C03C-1D9E-6FD9-F6097BE1BF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84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988C4218-E3E3-FAE0-7A95-1F758BFD1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1E9BF331-2BD2-248A-EA86-6D5A6BEE6C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545D78F7-E6DD-28B7-CE5D-6927B9135B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70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32604BE3-E74E-86EF-6CBD-92D23C64E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A417A5A5-4FE4-F7AD-8841-594062E46E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E65F8176-6897-A34A-DD18-145C3AB3D0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557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82DB9054-784E-89E8-1485-453AC20D7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2D0A1D51-BD02-D534-B9B6-3583B9C8BC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B7073C3E-DA54-E0AE-F39F-38BD71341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553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A6BEFB4F-3D9E-475F-06E9-374C2F798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>
            <a:extLst>
              <a:ext uri="{FF2B5EF4-FFF2-40B4-BE49-F238E27FC236}">
                <a16:creationId xmlns:a16="http://schemas.microsoft.com/office/drawing/2014/main" id="{F405A581-FFDF-00A2-D5F8-053833AB02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910A77B9-3C78-BE57-69FD-7545CA9778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48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2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>
            <a:extLst>
              <a:ext uri="{FF2B5EF4-FFF2-40B4-BE49-F238E27FC236}">
                <a16:creationId xmlns:a16="http://schemas.microsoft.com/office/drawing/2014/main" id="{BE8BE9C5-30D9-D48C-8BB3-91C4C36CF0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15170" y="6364199"/>
            <a:ext cx="228600" cy="1538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spc="-3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62D204-957A-40DA-B932-71F05124A3CB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6361755-7A99-277B-86DD-2A29704EE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830" y="6091793"/>
            <a:ext cx="1685370" cy="668129"/>
          </a:xfrm>
          <a:prstGeom prst="rect">
            <a:avLst/>
          </a:prstGeom>
        </p:spPr>
      </p:pic>
      <p:sp>
        <p:nvSpPr>
          <p:cNvPr id="3" name="Segnaposto testo 17">
            <a:extLst>
              <a:ext uri="{FF2B5EF4-FFF2-40B4-BE49-F238E27FC236}">
                <a16:creationId xmlns:a16="http://schemas.microsoft.com/office/drawing/2014/main" id="{F4ACAEB7-77B8-DE29-7C81-5530419264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2400302"/>
            <a:ext cx="5131980" cy="380998"/>
          </a:xfrm>
          <a:prstGeom prst="rect">
            <a:avLst/>
          </a:prstGeom>
        </p:spPr>
        <p:txBody>
          <a:bodyPr/>
          <a:lstStyle>
            <a:lvl1pPr>
              <a:defRPr lang="it-IT" sz="2000" b="1" i="0" spc="-21" smtClean="0">
                <a:solidFill>
                  <a:srgbClr val="3F5726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1233314-52B4-2684-D975-CA4E8D9D5BEC}"/>
              </a:ext>
            </a:extLst>
          </p:cNvPr>
          <p:cNvSpPr/>
          <p:nvPr userDrawn="1"/>
        </p:nvSpPr>
        <p:spPr>
          <a:xfrm>
            <a:off x="6101048" y="2850689"/>
            <a:ext cx="21600" cy="180000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/>
          </a:p>
        </p:txBody>
      </p:sp>
      <p:sp>
        <p:nvSpPr>
          <p:cNvPr id="7" name="Segnaposto testo 17">
            <a:extLst>
              <a:ext uri="{FF2B5EF4-FFF2-40B4-BE49-F238E27FC236}">
                <a16:creationId xmlns:a16="http://schemas.microsoft.com/office/drawing/2014/main" id="{DA31960D-BF66-5DF1-BB2D-552432308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3130650"/>
            <a:ext cx="5131980" cy="270734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it-IT" sz="1600" b="0" i="0" spc="-2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3474968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7">
            <a:extLst>
              <a:ext uri="{FF2B5EF4-FFF2-40B4-BE49-F238E27FC236}">
                <a16:creationId xmlns:a16="http://schemas.microsoft.com/office/drawing/2014/main" id="{E8DDA83D-F8B7-3866-F73C-0114A8745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701192"/>
            <a:ext cx="9277350" cy="388979"/>
          </a:xfrm>
          <a:prstGeom prst="rect">
            <a:avLst/>
          </a:prstGeom>
        </p:spPr>
        <p:txBody>
          <a:bodyPr/>
          <a:lstStyle>
            <a:lvl1pPr>
              <a:defRPr lang="it-IT" sz="2000" b="1" i="0" spc="-21" smtClean="0">
                <a:solidFill>
                  <a:srgbClr val="3F5726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text</a:t>
            </a:r>
          </a:p>
        </p:txBody>
      </p:sp>
      <p:sp>
        <p:nvSpPr>
          <p:cNvPr id="12" name="Segnaposto testo 17">
            <a:extLst>
              <a:ext uri="{FF2B5EF4-FFF2-40B4-BE49-F238E27FC236}">
                <a16:creationId xmlns:a16="http://schemas.microsoft.com/office/drawing/2014/main" id="{5F22C68D-B2FC-649E-99CC-81E34F330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90930"/>
            <a:ext cx="9277350" cy="307777"/>
          </a:xfrm>
          <a:prstGeom prst="rect">
            <a:avLst/>
          </a:prstGeom>
        </p:spPr>
        <p:txBody>
          <a:bodyPr/>
          <a:lstStyle>
            <a:lvl1pPr marL="7938" indent="0" algn="l">
              <a:tabLst/>
              <a:defRPr lang="it-IT" sz="1400" b="1" i="0" spc="-2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section</a:t>
            </a:r>
            <a:endParaRPr lang="it-IT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A2599602-FB3B-F147-9159-C2FCF375C2E7}"/>
              </a:ext>
            </a:extLst>
          </p:cNvPr>
          <p:cNvSpPr/>
          <p:nvPr userDrawn="1"/>
        </p:nvSpPr>
        <p:spPr>
          <a:xfrm>
            <a:off x="609600" y="532435"/>
            <a:ext cx="21600" cy="180000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6361755-7A99-277B-86DD-2A29704EE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830" y="6091793"/>
            <a:ext cx="1685370" cy="668129"/>
          </a:xfrm>
          <a:prstGeom prst="rect">
            <a:avLst/>
          </a:prstGeom>
        </p:spPr>
      </p:pic>
      <p:sp>
        <p:nvSpPr>
          <p:cNvPr id="3" name="Holder 4">
            <a:extLst>
              <a:ext uri="{FF2B5EF4-FFF2-40B4-BE49-F238E27FC236}">
                <a16:creationId xmlns:a16="http://schemas.microsoft.com/office/drawing/2014/main" id="{D8915721-317B-089C-8CE0-CB40A0B4CF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15170" y="6364199"/>
            <a:ext cx="228600" cy="1538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spc="-3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62D204-957A-40DA-B932-71F05124A3C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userDrawn="1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16">
            <a:extLst>
              <a:ext uri="{FF2B5EF4-FFF2-40B4-BE49-F238E27FC236}">
                <a16:creationId xmlns:a16="http://schemas.microsoft.com/office/drawing/2014/main" id="{B8EA290C-904C-EB9F-ADDB-51014AD9FDB0}"/>
              </a:ext>
            </a:extLst>
          </p:cNvPr>
          <p:cNvSpPr txBox="1">
            <a:spLocks/>
          </p:cNvSpPr>
          <p:nvPr userDrawn="1"/>
        </p:nvSpPr>
        <p:spPr>
          <a:xfrm>
            <a:off x="660105" y="6242355"/>
            <a:ext cx="10446229" cy="61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it-IT" sz="1050" b="1">
                <a:solidFill>
                  <a:srgbClr val="383B3D"/>
                </a:solidFill>
                <a:latin typeface="+mj-lt"/>
                <a:ea typeface="Helvetica Neue"/>
                <a:cs typeface="Helvetica Neue"/>
                <a:sym typeface="Helvetica Neue"/>
              </a:rPr>
              <a:t>gbcitalia.org</a:t>
            </a:r>
            <a:endParaRPr lang="it-IT" sz="1050">
              <a:latin typeface="+mj-lt"/>
            </a:endParaRPr>
          </a:p>
          <a:p>
            <a:pPr algn="l"/>
            <a:endParaRPr lang="it-IT" sz="1050" dirty="0">
              <a:latin typeface="+mj-lt"/>
            </a:endParaRPr>
          </a:p>
        </p:txBody>
      </p:sp>
      <p:sp>
        <p:nvSpPr>
          <p:cNvPr id="3" name="Google Shape;125;p16">
            <a:extLst>
              <a:ext uri="{FF2B5EF4-FFF2-40B4-BE49-F238E27FC236}">
                <a16:creationId xmlns:a16="http://schemas.microsoft.com/office/drawing/2014/main" id="{08BB56D1-1A3D-29C0-E9A0-5A089E219C98}"/>
              </a:ext>
            </a:extLst>
          </p:cNvPr>
          <p:cNvSpPr txBox="1">
            <a:spLocks/>
          </p:cNvSpPr>
          <p:nvPr userDrawn="1"/>
        </p:nvSpPr>
        <p:spPr>
          <a:xfrm>
            <a:off x="11087403" y="6283605"/>
            <a:ext cx="3154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z="1050" smtClean="0">
                <a:solidFill>
                  <a:srgbClr val="383B3D"/>
                </a:solidFill>
                <a:latin typeface="+mj-lt"/>
                <a:ea typeface="Helvetica Neue"/>
                <a:cs typeface="Helvetica Neue"/>
                <a:sym typeface="Helvetica Neue"/>
              </a:rPr>
              <a:pPr/>
              <a:t>‹N›</a:t>
            </a:fld>
            <a:endParaRPr lang="it-IT" sz="1050">
              <a:solidFill>
                <a:srgbClr val="383B3D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Google Shape;126;p16">
            <a:extLst>
              <a:ext uri="{FF2B5EF4-FFF2-40B4-BE49-F238E27FC236}">
                <a16:creationId xmlns:a16="http://schemas.microsoft.com/office/drawing/2014/main" id="{53599FA3-AB93-32CE-FA61-518A1BE527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638335" y="6497010"/>
            <a:ext cx="9468000" cy="3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14">
            <a:extLst>
              <a:ext uri="{FF2B5EF4-FFF2-40B4-BE49-F238E27FC236}">
                <a16:creationId xmlns:a16="http://schemas.microsoft.com/office/drawing/2014/main" id="{1E9F831E-FB66-8924-28D8-C69E8126001E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0142268" y="387045"/>
            <a:ext cx="1260619" cy="641655"/>
          </a:xfrm>
          <a:prstGeom prst="rect">
            <a:avLst/>
          </a:prstGeom>
        </p:spPr>
      </p:pic>
      <p:sp>
        <p:nvSpPr>
          <p:cNvPr id="7" name="Google Shape;26;p61">
            <a:extLst>
              <a:ext uri="{FF2B5EF4-FFF2-40B4-BE49-F238E27FC236}">
                <a16:creationId xmlns:a16="http://schemas.microsoft.com/office/drawing/2014/main" id="{7E39D678-953D-A6B2-91B7-4C5A2D2F2E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5386" y="846566"/>
            <a:ext cx="9421585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CA0B"/>
              </a:buClr>
              <a:buSzPts val="1800"/>
              <a:buNone/>
              <a:defRPr sz="1800" b="1">
                <a:solidFill>
                  <a:srgbClr val="AFCA0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" name="Google Shape;27;p61">
            <a:extLst>
              <a:ext uri="{FF2B5EF4-FFF2-40B4-BE49-F238E27FC236}">
                <a16:creationId xmlns:a16="http://schemas.microsoft.com/office/drawing/2014/main" id="{7A2DC77E-DA00-88FC-4C46-73EDEDC4F7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384" y="209270"/>
            <a:ext cx="9421585" cy="28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Arial"/>
              <a:buNone/>
              <a:defRPr sz="14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28;p61">
            <a:extLst>
              <a:ext uri="{FF2B5EF4-FFF2-40B4-BE49-F238E27FC236}">
                <a16:creationId xmlns:a16="http://schemas.microsoft.com/office/drawing/2014/main" id="{C55F88FF-2500-D679-A08D-EBF9D42B541E}"/>
              </a:ext>
            </a:extLst>
          </p:cNvPr>
          <p:cNvSpPr/>
          <p:nvPr userDrawn="1"/>
        </p:nvSpPr>
        <p:spPr>
          <a:xfrm rot="5400000">
            <a:off x="583412" y="644873"/>
            <a:ext cx="249887" cy="4800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4E2FD132-EAF3-CF82-4119-DC1618143204}"/>
              </a:ext>
            </a:extLst>
          </p:cNvPr>
          <p:cNvCxnSpPr>
            <a:stCxn id="4" idx="1"/>
          </p:cNvCxnSpPr>
          <p:nvPr userDrawn="1"/>
        </p:nvCxnSpPr>
        <p:spPr>
          <a:xfrm flipV="1">
            <a:off x="1638335" y="6466167"/>
            <a:ext cx="9449068" cy="49994"/>
          </a:xfrm>
          <a:prstGeom prst="line">
            <a:avLst/>
          </a:prstGeom>
          <a:ln w="19050">
            <a:solidFill>
              <a:srgbClr val="AFCA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03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4">
            <a:extLst>
              <a:ext uri="{FF2B5EF4-FFF2-40B4-BE49-F238E27FC236}">
                <a16:creationId xmlns:a16="http://schemas.microsoft.com/office/drawing/2014/main" id="{2BB91916-0F52-2BAE-74AA-B626C2B34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5170" y="6364199"/>
            <a:ext cx="228600" cy="1538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spc="-3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62D204-957A-40DA-B932-71F05124A3CB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1F08FBB-F90B-DA8E-419F-69D26CC5CE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830" y="6091793"/>
            <a:ext cx="1685370" cy="668129"/>
          </a:xfrm>
          <a:prstGeom prst="rect">
            <a:avLst/>
          </a:prstGeom>
        </p:spPr>
      </p:pic>
      <p:cxnSp>
        <p:nvCxnSpPr>
          <p:cNvPr id="9" name="Connettore dritto 8">
            <a:extLst>
              <a:ext uri="{FF2B5EF4-FFF2-40B4-BE49-F238E27FC236}">
                <a16:creationId xmlns:a16="http://schemas.microsoft.com/office/drawing/2014/main" id="{F5D01305-62B3-879D-6872-F9C0806F302D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1981200" y="6425858"/>
            <a:ext cx="9372600" cy="15285"/>
          </a:xfrm>
          <a:prstGeom prst="line">
            <a:avLst/>
          </a:prstGeom>
          <a:ln>
            <a:solidFill>
              <a:srgbClr val="3F5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2" r:id="rId3"/>
    <p:sldLayoutId id="2147483670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6898">
        <a:defRPr>
          <a:latin typeface="+mn-lt"/>
          <a:ea typeface="+mn-ea"/>
          <a:cs typeface="+mn-cs"/>
        </a:defRPr>
      </a:lvl2pPr>
      <a:lvl3pPr marL="553796">
        <a:defRPr>
          <a:latin typeface="+mn-lt"/>
          <a:ea typeface="+mn-ea"/>
          <a:cs typeface="+mn-cs"/>
        </a:defRPr>
      </a:lvl3pPr>
      <a:lvl4pPr marL="830695">
        <a:defRPr>
          <a:latin typeface="+mn-lt"/>
          <a:ea typeface="+mn-ea"/>
          <a:cs typeface="+mn-cs"/>
        </a:defRPr>
      </a:lvl4pPr>
      <a:lvl5pPr marL="1107594">
        <a:defRPr>
          <a:latin typeface="+mn-lt"/>
          <a:ea typeface="+mn-ea"/>
          <a:cs typeface="+mn-cs"/>
        </a:defRPr>
      </a:lvl5pPr>
      <a:lvl6pPr marL="1384492">
        <a:defRPr>
          <a:latin typeface="+mn-lt"/>
          <a:ea typeface="+mn-ea"/>
          <a:cs typeface="+mn-cs"/>
        </a:defRPr>
      </a:lvl6pPr>
      <a:lvl7pPr marL="1661390">
        <a:defRPr>
          <a:latin typeface="+mn-lt"/>
          <a:ea typeface="+mn-ea"/>
          <a:cs typeface="+mn-cs"/>
        </a:defRPr>
      </a:lvl7pPr>
      <a:lvl8pPr marL="1938288">
        <a:defRPr>
          <a:latin typeface="+mn-lt"/>
          <a:ea typeface="+mn-ea"/>
          <a:cs typeface="+mn-cs"/>
        </a:defRPr>
      </a:lvl8pPr>
      <a:lvl9pPr marL="221518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6898">
        <a:defRPr>
          <a:latin typeface="+mn-lt"/>
          <a:ea typeface="+mn-ea"/>
          <a:cs typeface="+mn-cs"/>
        </a:defRPr>
      </a:lvl2pPr>
      <a:lvl3pPr marL="553796">
        <a:defRPr>
          <a:latin typeface="+mn-lt"/>
          <a:ea typeface="+mn-ea"/>
          <a:cs typeface="+mn-cs"/>
        </a:defRPr>
      </a:lvl3pPr>
      <a:lvl4pPr marL="830695">
        <a:defRPr>
          <a:latin typeface="+mn-lt"/>
          <a:ea typeface="+mn-ea"/>
          <a:cs typeface="+mn-cs"/>
        </a:defRPr>
      </a:lvl4pPr>
      <a:lvl5pPr marL="1107594">
        <a:defRPr>
          <a:latin typeface="+mn-lt"/>
          <a:ea typeface="+mn-ea"/>
          <a:cs typeface="+mn-cs"/>
        </a:defRPr>
      </a:lvl5pPr>
      <a:lvl6pPr marL="1384492">
        <a:defRPr>
          <a:latin typeface="+mn-lt"/>
          <a:ea typeface="+mn-ea"/>
          <a:cs typeface="+mn-cs"/>
        </a:defRPr>
      </a:lvl6pPr>
      <a:lvl7pPr marL="1661390">
        <a:defRPr>
          <a:latin typeface="+mn-lt"/>
          <a:ea typeface="+mn-ea"/>
          <a:cs typeface="+mn-cs"/>
        </a:defRPr>
      </a:lvl7pPr>
      <a:lvl8pPr marL="1938288">
        <a:defRPr>
          <a:latin typeface="+mn-lt"/>
          <a:ea typeface="+mn-ea"/>
          <a:cs typeface="+mn-cs"/>
        </a:defRPr>
      </a:lvl8pPr>
      <a:lvl9pPr marL="2215187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57F85989-EB68-34A7-87EE-944A4EA31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D02C4F-3FB9-E699-BB5A-225B89B4A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Elementi grafici, logo, Carattere&#10;&#10;Il contenuto generato dall'IA potrebbe non essere corretto.">
            <a:extLst>
              <a:ext uri="{FF2B5EF4-FFF2-40B4-BE49-F238E27FC236}">
                <a16:creationId xmlns:a16="http://schemas.microsoft.com/office/drawing/2014/main" id="{1ACFEF47-F2C5-17CF-EF09-79475F5E4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5" b="18467"/>
          <a:stretch>
            <a:fillRect/>
          </a:stretch>
        </p:blipFill>
        <p:spPr>
          <a:xfrm>
            <a:off x="304800" y="228601"/>
            <a:ext cx="3657600" cy="177591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E57B7F6-79A1-00D7-9EC4-3A2275C1CD89}"/>
              </a:ext>
            </a:extLst>
          </p:cNvPr>
          <p:cNvSpPr/>
          <p:nvPr/>
        </p:nvSpPr>
        <p:spPr>
          <a:xfrm>
            <a:off x="0" y="2590800"/>
            <a:ext cx="8458200" cy="303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Google Shape;90;p13">
            <a:extLst>
              <a:ext uri="{FF2B5EF4-FFF2-40B4-BE49-F238E27FC236}">
                <a16:creationId xmlns:a16="http://schemas.microsoft.com/office/drawing/2014/main" id="{838C6EB1-3056-39CE-5694-7A1049D40D92}"/>
              </a:ext>
            </a:extLst>
          </p:cNvPr>
          <p:cNvSpPr/>
          <p:nvPr/>
        </p:nvSpPr>
        <p:spPr>
          <a:xfrm>
            <a:off x="735804" y="4267200"/>
            <a:ext cx="1314152" cy="0"/>
          </a:xfrm>
          <a:custGeom>
            <a:avLst/>
            <a:gdLst/>
            <a:ahLst/>
            <a:cxnLst/>
            <a:rect l="l" t="t" r="r" b="b"/>
            <a:pathLst>
              <a:path w="1315720" h="120000" extrusionOk="0">
                <a:moveTo>
                  <a:pt x="0" y="0"/>
                </a:moveTo>
                <a:lnTo>
                  <a:pt x="1315618" y="0"/>
                </a:lnTo>
              </a:path>
            </a:pathLst>
          </a:custGeom>
          <a:noFill/>
          <a:ln w="12700" cap="flat" cmpd="sng">
            <a:solidFill>
              <a:srgbClr val="CEA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/>
            <a:endParaRPr sz="179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1;p13">
            <a:extLst>
              <a:ext uri="{FF2B5EF4-FFF2-40B4-BE49-F238E27FC236}">
                <a16:creationId xmlns:a16="http://schemas.microsoft.com/office/drawing/2014/main" id="{7895A5CB-79C7-920C-840D-C045F549C0E9}"/>
              </a:ext>
            </a:extLst>
          </p:cNvPr>
          <p:cNvSpPr txBox="1"/>
          <p:nvPr/>
        </p:nvSpPr>
        <p:spPr>
          <a:xfrm>
            <a:off x="735804" y="2664264"/>
            <a:ext cx="7569996" cy="186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07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-IT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Audizione VIII Commissione (Ambiente, Territorio e Lavori Pubblici) -  Camera dei Deputati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-IT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DL 7 maggio 2026, n. 66 -  “Disposizioni urgenti per il Piano Casa”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lang="it-IT" sz="2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1;p13">
            <a:extLst>
              <a:ext uri="{FF2B5EF4-FFF2-40B4-BE49-F238E27FC236}">
                <a16:creationId xmlns:a16="http://schemas.microsoft.com/office/drawing/2014/main" id="{46816CA0-CBFB-761B-4852-6A634B0B0BAC}"/>
              </a:ext>
            </a:extLst>
          </p:cNvPr>
          <p:cNvSpPr txBox="1"/>
          <p:nvPr/>
        </p:nvSpPr>
        <p:spPr>
          <a:xfrm>
            <a:off x="788320" y="4448220"/>
            <a:ext cx="7372798" cy="32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07" rIns="0" bIns="0" anchor="t" anchorCtr="0">
            <a:spAutoFit/>
          </a:bodyPr>
          <a:lstStyle/>
          <a:p>
            <a:pPr marL="12685" algn="l" rtl="0"/>
            <a:r>
              <a:rPr lang="it-IT" sz="2000" dirty="0">
                <a:solidFill>
                  <a:srgbClr val="FFFFFF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19.05.2026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3A4C3FE-49C7-D005-C1DA-0A7AEA8994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B62D204-957A-40DA-B932-71F05124A3CB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146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FB1D0EB4-8D4E-F131-F9D6-92661E66B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E8406F0-6C8A-DBE9-63FD-64247AEE8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Gli aspetti da attenzionare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76FB90-DCD0-D3FE-BA20-9472A48EC7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DL 7 maggio 2026, n. 66 – “Disposizioni urgenti per il Piano Casa”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F6BC09DB-7F84-2871-A627-38A01EC39DAB}"/>
              </a:ext>
            </a:extLst>
          </p:cNvPr>
          <p:cNvSpPr txBox="1"/>
          <p:nvPr/>
        </p:nvSpPr>
        <p:spPr>
          <a:xfrm>
            <a:off x="541866" y="1206639"/>
            <a:ext cx="111082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latin typeface="Helvetica" pitchFamily="2" charset="0"/>
              </a:rPr>
              <a:t>La risposta alla domanda abitativa richiederà infatti anche la </a:t>
            </a:r>
            <a:r>
              <a:rPr lang="it-IT" sz="1800" b="1" dirty="0">
                <a:latin typeface="Helvetica" pitchFamily="2" charset="0"/>
              </a:rPr>
              <a:t>capacità di attivare interventi diffusi, replicabili e sostenibili nei diversi contesti urbani e territorial</a:t>
            </a:r>
            <a:r>
              <a:rPr lang="it-IT" sz="1800" dirty="0">
                <a:latin typeface="Helvetica" pitchFamily="2" charset="0"/>
              </a:rPr>
              <a:t>i. In questa prospettiva, la diffusione di </a:t>
            </a:r>
            <a:r>
              <a:rPr lang="it-IT" sz="1800" b="1" dirty="0">
                <a:latin typeface="Helvetica" pitchFamily="2" charset="0"/>
              </a:rPr>
              <a:t>programmi di edilizia integrata e rigenerazione urbana di scala media </a:t>
            </a:r>
            <a:r>
              <a:rPr lang="it-IT" sz="1800" dirty="0">
                <a:latin typeface="Helvetica" pitchFamily="2" charset="0"/>
              </a:rPr>
              <a:t>potrà rappresentare un elemento essenziale per incrementare in tempi rapidi l’offerta di housing accessibile, favorendo al contempo qualità urbana, sostenibilità ambientale e attrattività per capitali pubblici e privati.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latin typeface="Helvetica" pitchFamily="2" charset="0"/>
              </a:rPr>
              <a:t>In tale prospettiva, appare importante favorire la </a:t>
            </a:r>
            <a:r>
              <a:rPr lang="it-IT" sz="1800" b="1" dirty="0">
                <a:latin typeface="Helvetica" pitchFamily="2" charset="0"/>
              </a:rPr>
              <a:t>collaborazione tra soggetti pubblici, operatori privati, fondazioni, cooperative e realtà del terzo settore</a:t>
            </a:r>
            <a:r>
              <a:rPr lang="it-IT" sz="1800" dirty="0">
                <a:latin typeface="Helvetica" pitchFamily="2" charset="0"/>
              </a:rPr>
              <a:t>, al fine di sviluppare </a:t>
            </a:r>
            <a:r>
              <a:rPr lang="it-IT" sz="1800" b="1" dirty="0">
                <a:latin typeface="Helvetica" pitchFamily="2" charset="0"/>
              </a:rPr>
              <a:t>modelli gestionali innovativi e maggiormente rispondenti alle nuove esigenze</a:t>
            </a:r>
            <a:r>
              <a:rPr lang="it-IT" sz="1800" dirty="0">
                <a:latin typeface="Helvetica" pitchFamily="2" charset="0"/>
              </a:rPr>
              <a:t> abitative urbane.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latin typeface="Helvetica" pitchFamily="2" charset="0"/>
              </a:rPr>
              <a:t>GBC Italia evidenzia infine l’importanza di </a:t>
            </a:r>
            <a:r>
              <a:rPr lang="it-IT" sz="1800" b="1" dirty="0">
                <a:latin typeface="Helvetica" pitchFamily="2" charset="0"/>
              </a:rPr>
              <a:t>garantire piena complementarità tra il nuovo Fondo Housing Coesione e gli strumenti già esistenti</a:t>
            </a:r>
            <a:r>
              <a:rPr lang="it-IT" sz="1800" dirty="0">
                <a:latin typeface="Helvetica" pitchFamily="2" charset="0"/>
              </a:rPr>
              <a:t>, assicurando criteri chiari di governance, procedure standardizzate, tempi prevedibili e metriche ESG coerenti e verificabili, al fine di favorire un’effettiva mobilitazione di capitali pubblici e privati verso obiettivi di rigenerazione urbana e accessibilità abitativa.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7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1D1FA-8ABE-C240-6AFD-83A4755E1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7">
            <a:extLst>
              <a:ext uri="{FF2B5EF4-FFF2-40B4-BE49-F238E27FC236}">
                <a16:creationId xmlns:a16="http://schemas.microsoft.com/office/drawing/2014/main" id="{DABA087E-E6C5-35B8-2A05-21F5CFF829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2175" y="1600200"/>
            <a:ext cx="5542995" cy="380998"/>
          </a:xfrm>
          <a:prstGeom prst="rect">
            <a:avLst/>
          </a:prstGeom>
        </p:spPr>
        <p:txBody>
          <a:bodyPr/>
          <a:lstStyle>
            <a:lvl1pPr>
              <a:defRPr lang="it-IT" sz="2000" b="1" i="0" spc="-21" smtClean="0">
                <a:solidFill>
                  <a:srgbClr val="3F5726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it-IT" sz="1800" dirty="0"/>
              <a:t>Audizione VIII Commissione (Ambiente, Territorio e Lavori Pubblici) -  Camera dei Deputati</a:t>
            </a:r>
          </a:p>
          <a:p>
            <a:pPr lvl="0"/>
            <a:r>
              <a:rPr lang="it-IT" sz="1800" dirty="0"/>
              <a:t>DL 7 maggio 2026, n. 66 -  “Disposizioni urgenti per il Piano Casa”</a:t>
            </a:r>
          </a:p>
          <a:p>
            <a:pPr lvl="0"/>
            <a:endParaRPr lang="it-IT" dirty="0"/>
          </a:p>
        </p:txBody>
      </p:sp>
      <p:sp>
        <p:nvSpPr>
          <p:cNvPr id="5" name="Segnaposto testo 17">
            <a:extLst>
              <a:ext uri="{FF2B5EF4-FFF2-40B4-BE49-F238E27FC236}">
                <a16:creationId xmlns:a16="http://schemas.microsoft.com/office/drawing/2014/main" id="{FC406D06-18A6-952D-6A4C-63EBF2956F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3130650"/>
            <a:ext cx="5131980" cy="270734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it-IT" sz="1600" b="0" i="0" spc="-2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lvl="0" indent="-342900">
              <a:buFont typeface="+mj-lt"/>
              <a:buAutoNum type="arabicPeriod"/>
            </a:pPr>
            <a:r>
              <a:rPr lang="it-IT" dirty="0"/>
              <a:t>Posizione di Green Building </a:t>
            </a:r>
            <a:r>
              <a:rPr lang="it-IT" dirty="0" err="1"/>
              <a:t>Council</a:t>
            </a:r>
            <a:r>
              <a:rPr lang="it-IT" dirty="0"/>
              <a:t> Italia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b="1" dirty="0"/>
              <a:t>Proposte specifiche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ED6BFD0-3E80-7B4B-D801-ABEAA6E532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B62D204-957A-40DA-B932-71F05124A3CB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11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D705C045-E7EC-5DE7-2401-B1271D42B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26AFCFB-E0D3-6DBB-B888-01CAA9D9D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Proposte - La sostenibilità ambientale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83E6B1E0-80B9-DDCF-5E82-611DBD262A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DL 7 maggio 2026, n. 66 – “Disposizioni urgenti per il Piano Casa”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38379AB-0CCF-E040-C935-5AB4AF24E7FB}"/>
              </a:ext>
            </a:extLst>
          </p:cNvPr>
          <p:cNvSpPr txBox="1"/>
          <p:nvPr/>
        </p:nvSpPr>
        <p:spPr>
          <a:xfrm>
            <a:off x="463221" y="1121182"/>
            <a:ext cx="11243505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3F5726"/>
                </a:solidFill>
                <a:latin typeface="Helvetica" pitchFamily="2" charset="0"/>
              </a:rPr>
              <a:t>Introduzione di incentivi/premialità nei bandi e </a:t>
            </a:r>
            <a:r>
              <a:rPr lang="it-IT" sz="1600" b="1" dirty="0">
                <a:solidFill>
                  <a:srgbClr val="3E5725"/>
                </a:solidFill>
                <a:latin typeface="Helvetica" pitchFamily="2" charset="0"/>
              </a:rPr>
              <a:t>nell’attuazione per l’utilizzo </a:t>
            </a:r>
            <a:r>
              <a:rPr lang="it-IT" sz="1600" b="1" dirty="0">
                <a:solidFill>
                  <a:srgbClr val="3F5726"/>
                </a:solidFill>
                <a:latin typeface="Helvetica" pitchFamily="2" charset="0"/>
              </a:rPr>
              <a:t>di protocolli energetico-ambientali</a:t>
            </a:r>
            <a:endParaRPr lang="it-IT" sz="1600" dirty="0">
              <a:solidFill>
                <a:srgbClr val="3F5726"/>
              </a:solidFill>
              <a:latin typeface="Helvetica" pitchFamily="2" charset="0"/>
            </a:endParaRPr>
          </a:p>
          <a:p>
            <a:pPr algn="just"/>
            <a:r>
              <a:rPr lang="it-IT" sz="1600" dirty="0">
                <a:latin typeface="Helvetica" pitchFamily="2" charset="0"/>
              </a:rPr>
              <a:t>Il DL richiama in più punti che gli immobili oggetto del Decreto devono rispondere a standard di elevata </a:t>
            </a:r>
            <a:r>
              <a:rPr lang="it-IT" sz="1600" dirty="0" err="1">
                <a:latin typeface="Helvetica" pitchFamily="2" charset="0"/>
              </a:rPr>
              <a:t>sostenibilita'</a:t>
            </a:r>
            <a:r>
              <a:rPr lang="it-IT" sz="1600" dirty="0">
                <a:latin typeface="Helvetica" pitchFamily="2" charset="0"/>
              </a:rPr>
              <a:t> ambientale ed efficienza energetica e tecnologica, nonché di contenimento del consumo di suolo, di miglioramento e adeguamento sismico del patrimonio edilizio esistente, di riqualificazione di aree urbane degradate, tenendo conto dell'effettivo bisogno abitativo presente nelle diverse realtà territoriali.</a:t>
            </a:r>
          </a:p>
          <a:p>
            <a:pPr algn="just"/>
            <a:endParaRPr lang="it-IT" sz="1000" dirty="0">
              <a:latin typeface="Helvetica" pitchFamily="2" charset="0"/>
            </a:endParaRPr>
          </a:p>
          <a:p>
            <a:pPr algn="just"/>
            <a:r>
              <a:rPr lang="it-IT" sz="1600" b="1" dirty="0">
                <a:solidFill>
                  <a:srgbClr val="808529"/>
                </a:solidFill>
                <a:latin typeface="Helvetica" pitchFamily="2" charset="0"/>
              </a:rPr>
              <a:t>Proposta: </a:t>
            </a:r>
            <a:r>
              <a:rPr lang="it-IT" sz="1600" dirty="0">
                <a:latin typeface="Helvetica" pitchFamily="2" charset="0"/>
              </a:rPr>
              <a:t>in sede di conversione </a:t>
            </a:r>
            <a:r>
              <a:rPr lang="it-IT" sz="1600" b="1" dirty="0">
                <a:latin typeface="Helvetica" pitchFamily="2" charset="0"/>
              </a:rPr>
              <a:t>inserire </a:t>
            </a:r>
            <a:r>
              <a:rPr lang="it-IT" sz="1600" dirty="0">
                <a:latin typeface="Helvetica" pitchFamily="2" charset="0"/>
              </a:rPr>
              <a:t>negli indirizzi commissariali e negli avvisi/bandi attuativi </a:t>
            </a:r>
            <a:r>
              <a:rPr lang="it-IT" sz="1600" b="1" dirty="0">
                <a:latin typeface="Helvetica" pitchFamily="2" charset="0"/>
              </a:rPr>
              <a:t>premialità</a:t>
            </a:r>
            <a:r>
              <a:rPr lang="it-IT" sz="1600" dirty="0">
                <a:latin typeface="Helvetica" pitchFamily="2" charset="0"/>
              </a:rPr>
              <a:t> (punteggio) e/o </a:t>
            </a:r>
            <a:r>
              <a:rPr lang="it-IT" sz="1600" b="1" dirty="0">
                <a:latin typeface="Helvetica" pitchFamily="2" charset="0"/>
              </a:rPr>
              <a:t>incentivi </a:t>
            </a:r>
            <a:r>
              <a:rPr lang="it-IT" sz="1600" dirty="0">
                <a:latin typeface="Helvetica" pitchFamily="2" charset="0"/>
              </a:rPr>
              <a:t>per progetti che prevedono la </a:t>
            </a:r>
            <a:r>
              <a:rPr lang="it-IT" sz="1600" b="1" dirty="0">
                <a:latin typeface="Helvetica" pitchFamily="2" charset="0"/>
              </a:rPr>
              <a:t>certificazione dell’opera ai sensi di protocolli energetico-ambientali specifici </a:t>
            </a:r>
            <a:r>
              <a:rPr lang="it-IT" sz="1600" dirty="0">
                <a:latin typeface="Helvetica" pitchFamily="2" charset="0"/>
              </a:rPr>
              <a:t>per la deep-</a:t>
            </a:r>
            <a:r>
              <a:rPr lang="it-IT" sz="1600" dirty="0" err="1">
                <a:latin typeface="Helvetica" pitchFamily="2" charset="0"/>
              </a:rPr>
              <a:t>renovation</a:t>
            </a:r>
            <a:r>
              <a:rPr lang="it-IT" sz="1600" dirty="0">
                <a:latin typeface="Helvetica" pitchFamily="2" charset="0"/>
              </a:rPr>
              <a:t> degli edifici esistenti e per gli edifici residenziali di nuova costruzione.</a:t>
            </a:r>
          </a:p>
          <a:p>
            <a:pPr algn="just"/>
            <a:endParaRPr lang="it-IT" sz="900" dirty="0">
              <a:latin typeface="Helvetica" pitchFamily="2" charset="0"/>
            </a:endParaRPr>
          </a:p>
          <a:p>
            <a:pPr algn="just"/>
            <a:r>
              <a:rPr lang="it-IT" sz="1600" i="1" dirty="0">
                <a:latin typeface="Helvetica" pitchFamily="2" charset="0"/>
              </a:rPr>
              <a:t>La sola applicazione dei Criteri Ambientali Minimi non consente di guidare l’integrazione di obiettivi di natura diversa come ad esempio l’efficienza energetica e il miglioramento strutturale, tantomeno consente di ottenere un misurazione e una rendicontazione relativa alla sostenibilità degli interventi. </a:t>
            </a:r>
          </a:p>
          <a:p>
            <a:pPr algn="just"/>
            <a:r>
              <a:rPr lang="it-IT" sz="1600" i="1" dirty="0">
                <a:latin typeface="Helvetica" pitchFamily="2" charset="0"/>
              </a:rPr>
              <a:t>Grazie alla certificazione di parte terza i protocolli energetico-ambientali la verifica delle performance è certa e costituisce un elemento di gestione del rischio finanziario largamente riconosciuto dalla finanza, risultando così anche uno strumento che può favorire le PPP.</a:t>
            </a:r>
          </a:p>
          <a:p>
            <a:pPr algn="just"/>
            <a:endParaRPr lang="it-IT" sz="1600" i="1" dirty="0">
              <a:latin typeface="Helvetica" pitchFamily="2" charset="0"/>
            </a:endParaRPr>
          </a:p>
          <a:p>
            <a:pPr algn="just"/>
            <a:endParaRPr lang="it-IT" sz="1600" i="1" dirty="0">
              <a:latin typeface="Helvetica" pitchFamily="2" charset="0"/>
            </a:endParaRPr>
          </a:p>
          <a:p>
            <a:pPr algn="just"/>
            <a:r>
              <a:rPr lang="it-IT" sz="1600" dirty="0">
                <a:latin typeface="Helvetica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5839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3D3ABB6E-A4E7-1A32-651D-50B79A637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48049A2-2292-0D43-886F-EC0723F2E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Proposte - I vincoli per l’Edilizia Integrata (EI)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8BF6F611-5FCE-9314-4993-FE88BD2C23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DL 7 maggio 2026, n. 66 – “Disposizioni urgenti per il Piano Casa”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1CC07C5-7D54-7D35-63F4-C47FFB1EAFDF}"/>
              </a:ext>
            </a:extLst>
          </p:cNvPr>
          <p:cNvSpPr txBox="1"/>
          <p:nvPr/>
        </p:nvSpPr>
        <p:spPr>
          <a:xfrm>
            <a:off x="491295" y="1090171"/>
            <a:ext cx="1124350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3F5726"/>
                </a:solidFill>
                <a:latin typeface="Helvetica" pitchFamily="2" charset="0"/>
              </a:rPr>
              <a:t>EI: introdurre vincoli minimi su residenziale e su quota affitto dentro la convenzionata</a:t>
            </a:r>
            <a:endParaRPr lang="it-IT" sz="1600" dirty="0">
              <a:solidFill>
                <a:srgbClr val="3F5726"/>
              </a:solidFill>
              <a:latin typeface="Helvetica" pitchFamily="2" charset="0"/>
            </a:endParaRPr>
          </a:p>
          <a:p>
            <a:pPr algn="just"/>
            <a:r>
              <a:rPr lang="it-IT" sz="1600" dirty="0">
                <a:latin typeface="Helvetica" pitchFamily="2" charset="0"/>
              </a:rPr>
              <a:t>Il DL disciplina i programmi di edilizia integrata e richiede che almeno il 70% dell’investimento complessivo sia destinato a edilizia convenzionata; inoltre impone che canone/prezzo convenzionati garantiscano riduzione ≥33% rispetto al mercato e un vincolo di destinazione ≥30 anni.  </a:t>
            </a:r>
          </a:p>
          <a:p>
            <a:pPr algn="just"/>
            <a:endParaRPr lang="it-IT" sz="600" dirty="0">
              <a:latin typeface="Helvetica" pitchFamily="2" charset="0"/>
            </a:endParaRPr>
          </a:p>
          <a:p>
            <a:pPr algn="just"/>
            <a:r>
              <a:rPr lang="it-IT" sz="1600" b="1" dirty="0">
                <a:solidFill>
                  <a:srgbClr val="808529"/>
                </a:solidFill>
                <a:latin typeface="Helvetica" pitchFamily="2" charset="0"/>
              </a:rPr>
              <a:t>Proposta: </a:t>
            </a:r>
            <a:r>
              <a:rPr lang="it-IT" sz="1600" dirty="0">
                <a:latin typeface="Helvetica" pitchFamily="2" charset="0"/>
              </a:rPr>
              <a:t>in sede di conversione, prevedere: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Helvetica" pitchFamily="2" charset="0"/>
              </a:rPr>
              <a:t>una quota minima di destinazione residenziale nei programmi misti</a:t>
            </a:r>
            <a:r>
              <a:rPr lang="it-IT" sz="1600" dirty="0">
                <a:latin typeface="Helvetica" pitchFamily="2" charset="0"/>
              </a:rPr>
              <a:t> (per evitare che l’“integrata” si sbilanci in funzioni diverse)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Helvetica" pitchFamily="2" charset="0"/>
              </a:rPr>
              <a:t>una quota minima di locazione convenzionata all’interno della componente convenzionata </a:t>
            </a:r>
            <a:r>
              <a:rPr lang="it-IT" sz="1600" dirty="0">
                <a:latin typeface="Helvetica" pitchFamily="2" charset="0"/>
              </a:rPr>
              <a:t>(per assicurare che l’obiettivo “affitto accessibile” non venga assorbito dalla sola vendita).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it-IT" sz="800" dirty="0">
              <a:latin typeface="Helvetica" pitchFamily="2" charset="0"/>
            </a:endParaRPr>
          </a:p>
          <a:p>
            <a:pPr algn="just"/>
            <a:r>
              <a:rPr lang="it-IT" sz="1600" i="1" dirty="0">
                <a:latin typeface="Helvetica" pitchFamily="2" charset="0"/>
              </a:rPr>
              <a:t>Senza questi vincoli minimi, la leva EI rischia di produrre accessibilità “parziale”, non coerente con l’obiettivo del Piano di sostenere la fascia che non accede a ERP ma è esclusa dal mercato.    </a:t>
            </a:r>
          </a:p>
          <a:p>
            <a:pPr algn="just"/>
            <a:r>
              <a:rPr lang="it-IT" sz="1600" dirty="0">
                <a:latin typeface="Helvetica" pitchFamily="2" charset="0"/>
              </a:rPr>
              <a:t> </a:t>
            </a:r>
          </a:p>
          <a:p>
            <a:pPr algn="just"/>
            <a:r>
              <a:rPr lang="it-IT" sz="1600" b="1" dirty="0">
                <a:solidFill>
                  <a:srgbClr val="3F5726"/>
                </a:solidFill>
                <a:latin typeface="Helvetica" pitchFamily="2" charset="0"/>
              </a:rPr>
              <a:t>EI: rendere il vincolo del 70% “intelligente” premiando l’affitto lungo</a:t>
            </a:r>
            <a:endParaRPr lang="it-IT" sz="1600" dirty="0">
              <a:solidFill>
                <a:srgbClr val="3F5726"/>
              </a:solidFill>
              <a:latin typeface="Helvetica" pitchFamily="2" charset="0"/>
            </a:endParaRPr>
          </a:p>
          <a:p>
            <a:pPr algn="just"/>
            <a:r>
              <a:rPr lang="it-IT" sz="1600" dirty="0">
                <a:latin typeface="Helvetica" pitchFamily="2" charset="0"/>
              </a:rPr>
              <a:t>Dalle analisi di Confindustria Assoimmobiliare si evidenzia che il vincolo del 70% può incidere sulla sostenibilità e propone meccanismi di flessibilità legati alla quota di locazione nel mix, così da incentivare l’affitto di lunga durata.  </a:t>
            </a:r>
          </a:p>
          <a:p>
            <a:pPr algn="just"/>
            <a:endParaRPr lang="it-IT" sz="800" dirty="0">
              <a:latin typeface="Helvetica" pitchFamily="2" charset="0"/>
            </a:endParaRPr>
          </a:p>
          <a:p>
            <a:pPr algn="just"/>
            <a:r>
              <a:rPr lang="it-IT" sz="1600" b="1" dirty="0">
                <a:solidFill>
                  <a:srgbClr val="808529"/>
                </a:solidFill>
                <a:latin typeface="Helvetica" pitchFamily="2" charset="0"/>
              </a:rPr>
              <a:t>Proposta : </a:t>
            </a:r>
            <a:r>
              <a:rPr lang="it-IT" sz="1600" b="1" dirty="0">
                <a:latin typeface="Helvetica" pitchFamily="2" charset="0"/>
              </a:rPr>
              <a:t>ridurre progressivamente il vincolo del 70% al crescere della quota di locazione convenzionata </a:t>
            </a:r>
            <a:r>
              <a:rPr lang="it-IT" sz="1600" dirty="0">
                <a:latin typeface="Helvetica" pitchFamily="2" charset="0"/>
              </a:rPr>
              <a:t>(es. -5 punti ogni +10% di affitto nel mix convenzionato, fino a una soglia minima).  </a:t>
            </a:r>
          </a:p>
          <a:p>
            <a:pPr algn="just"/>
            <a:endParaRPr lang="it-IT" sz="800" dirty="0">
              <a:latin typeface="Helvetica" pitchFamily="2" charset="0"/>
            </a:endParaRPr>
          </a:p>
          <a:p>
            <a:pPr algn="just"/>
            <a:r>
              <a:rPr lang="it-IT" sz="1600" i="1" dirty="0">
                <a:latin typeface="Helvetica" pitchFamily="2" charset="0"/>
              </a:rPr>
              <a:t>Si sposta così l’incentivo dove serve (affitto accessibile stabile), migliora la bancabilità e riduce il rischio di concentrare la convenzionata solo in vendita.    </a:t>
            </a:r>
          </a:p>
        </p:txBody>
      </p:sp>
    </p:spTree>
    <p:extLst>
      <p:ext uri="{BB962C8B-B14F-4D97-AF65-F5344CB8AC3E}">
        <p14:creationId xmlns:p14="http://schemas.microsoft.com/office/powerpoint/2010/main" val="375874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EA90F7B9-A5E3-A9FF-1763-62375DBA1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12EB23C-B41E-61D1-38CC-7932221180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Proposte - Gli investimenti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D9C6CAB-4FCB-3496-B56D-C4407667CB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DL 7 maggio 2026, n. 66 – “Disposizioni urgenti per il Piano Casa” 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2FB65E0C-4CA6-8B6A-DD7C-D8F0ADD35F90}"/>
              </a:ext>
            </a:extLst>
          </p:cNvPr>
          <p:cNvSpPr txBox="1"/>
          <p:nvPr/>
        </p:nvSpPr>
        <p:spPr>
          <a:xfrm>
            <a:off x="471544" y="1090171"/>
            <a:ext cx="109389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3F5726"/>
                </a:solidFill>
                <a:latin typeface="Helvetica" pitchFamily="2" charset="0"/>
              </a:rPr>
              <a:t>EI: estendere il pacchetto di agevolazioni a tutti gli attuatori, non solo ai mega programmi</a:t>
            </a:r>
            <a:endParaRPr lang="it-IT" sz="1600" dirty="0">
              <a:solidFill>
                <a:srgbClr val="3F5726"/>
              </a:solidFill>
              <a:latin typeface="Helvetica" pitchFamily="2" charset="0"/>
            </a:endParaRPr>
          </a:p>
          <a:p>
            <a:pPr algn="just"/>
            <a:r>
              <a:rPr lang="it-IT" sz="1600" dirty="0">
                <a:latin typeface="Helvetica" pitchFamily="2" charset="0"/>
              </a:rPr>
              <a:t>Il DL prevede una disciplina procedimentale e agevolativa (fast track, conferenza, scomputi, riduzione onorari notarili, ecc.) e collega un regime speciale commissariale ai grandi programmi con investimento estero ≥1 mld.    </a:t>
            </a:r>
          </a:p>
          <a:p>
            <a:pPr algn="just"/>
            <a:endParaRPr lang="it-IT" sz="800" dirty="0">
              <a:latin typeface="Helvetica" pitchFamily="2" charset="0"/>
            </a:endParaRPr>
          </a:p>
          <a:p>
            <a:pPr algn="just"/>
            <a:r>
              <a:rPr lang="it-IT" sz="1600" b="1" dirty="0">
                <a:solidFill>
                  <a:srgbClr val="808529"/>
                </a:solidFill>
                <a:latin typeface="Helvetica" pitchFamily="2" charset="0"/>
              </a:rPr>
              <a:t>Proposta: </a:t>
            </a:r>
            <a:r>
              <a:rPr lang="it-IT" sz="1600" b="1" dirty="0">
                <a:latin typeface="Helvetica" pitchFamily="2" charset="0"/>
              </a:rPr>
              <a:t>rendere generalizzabili </a:t>
            </a:r>
            <a:r>
              <a:rPr lang="it-IT" sz="1600" dirty="0">
                <a:latin typeface="Helvetica" pitchFamily="2" charset="0"/>
              </a:rPr>
              <a:t>(almeno in parte) </a:t>
            </a:r>
            <a:r>
              <a:rPr lang="it-IT" sz="1600" b="1" dirty="0">
                <a:latin typeface="Helvetica" pitchFamily="2" charset="0"/>
              </a:rPr>
              <a:t>le agevolazioni dell’art. 10 </a:t>
            </a:r>
            <a:r>
              <a:rPr lang="it-IT" sz="1600" dirty="0">
                <a:latin typeface="Helvetica" pitchFamily="2" charset="0"/>
              </a:rPr>
              <a:t>a tutti gli interventi di EI, indipendentemente dalla soglia “miliardo” e dalla componente estera, e indipendentemente dalla natura dell’attuatore (imprese, fondi, cooperative, ETS). </a:t>
            </a:r>
          </a:p>
          <a:p>
            <a:pPr algn="just"/>
            <a:r>
              <a:rPr lang="it-IT" sz="800" dirty="0">
                <a:latin typeface="Helvetica" pitchFamily="2" charset="0"/>
              </a:rPr>
              <a:t> </a:t>
            </a:r>
            <a:endParaRPr lang="it-IT" sz="1600" dirty="0">
              <a:latin typeface="Helvetica" pitchFamily="2" charset="0"/>
            </a:endParaRPr>
          </a:p>
          <a:p>
            <a:pPr algn="just"/>
            <a:r>
              <a:rPr lang="it-IT" sz="1600" i="1" dirty="0">
                <a:latin typeface="Helvetica" pitchFamily="2" charset="0"/>
              </a:rPr>
              <a:t>Limitare la leva acceleratoria a pochissime operazioni riduce drasticamente l’impatto del Piano; la scala si ottiene sommando operazioni “medie” replicabili, non solo megaprogetti.  </a:t>
            </a:r>
          </a:p>
          <a:p>
            <a:pPr algn="just"/>
            <a:r>
              <a:rPr lang="it-IT" sz="1600" dirty="0">
                <a:latin typeface="Helvetica" pitchFamily="2" charset="0"/>
              </a:rPr>
              <a:t> </a:t>
            </a:r>
          </a:p>
          <a:p>
            <a:pPr algn="just"/>
            <a:r>
              <a:rPr lang="it-IT" sz="1600" b="1" dirty="0">
                <a:solidFill>
                  <a:srgbClr val="3F5726"/>
                </a:solidFill>
                <a:latin typeface="Helvetica" pitchFamily="2" charset="0"/>
              </a:rPr>
              <a:t>Capo II (ERP/ERS su patrimonio pubblico): chiarire e rafforzare l’apertura a PPP e attuatori privati</a:t>
            </a:r>
            <a:endParaRPr lang="it-IT" sz="1600" dirty="0">
              <a:solidFill>
                <a:srgbClr val="3F5726"/>
              </a:solidFill>
              <a:latin typeface="Helvetica" pitchFamily="2" charset="0"/>
            </a:endParaRPr>
          </a:p>
          <a:p>
            <a:pPr algn="just"/>
            <a:r>
              <a:rPr lang="it-IT" sz="1600" dirty="0">
                <a:latin typeface="Helvetica" pitchFamily="2" charset="0"/>
              </a:rPr>
              <a:t>Il DL prevede bandi/avvisi gestiti da Invitalia e ammette la sostenibilità economica anche tramite operazioni di PPP coerenti col Codice dei Contratti.  </a:t>
            </a:r>
          </a:p>
          <a:p>
            <a:pPr algn="just"/>
            <a:endParaRPr lang="it-IT" sz="900" dirty="0">
              <a:latin typeface="Helvetica" pitchFamily="2" charset="0"/>
            </a:endParaRPr>
          </a:p>
          <a:p>
            <a:pPr algn="just"/>
            <a:r>
              <a:rPr lang="it-IT" sz="1600" b="1" dirty="0">
                <a:solidFill>
                  <a:srgbClr val="808529"/>
                </a:solidFill>
                <a:latin typeface="Helvetica" pitchFamily="2" charset="0"/>
              </a:rPr>
              <a:t>Proposta: </a:t>
            </a:r>
            <a:r>
              <a:rPr lang="it-IT" sz="1600" b="1" dirty="0">
                <a:latin typeface="Helvetica" pitchFamily="2" charset="0"/>
              </a:rPr>
              <a:t>chiarire in modo esplicito</a:t>
            </a:r>
            <a:r>
              <a:rPr lang="it-IT" sz="1600" dirty="0">
                <a:latin typeface="Helvetica" pitchFamily="2" charset="0"/>
              </a:rPr>
              <a:t>, in conversione e negli atti attuativi, </a:t>
            </a:r>
            <a:r>
              <a:rPr lang="it-IT" sz="1600" b="1" dirty="0">
                <a:latin typeface="Helvetica" pitchFamily="2" charset="0"/>
              </a:rPr>
              <a:t>che soggetti attuatori privati possono partecipare pienamente alle procedure </a:t>
            </a:r>
            <a:r>
              <a:rPr lang="it-IT" sz="1600" dirty="0">
                <a:latin typeface="Helvetica" pitchFamily="2" charset="0"/>
              </a:rPr>
              <a:t>(anche in PPP con enti/aziende casa), e negli schemi‑tipo di convenzione (art. 3) prevedere, oltre al diritto di superficie ≥25 anni, una facoltà/opzione di acquisto della piena proprietà a scadenza a condizioni predeterminate, per rendere l’asset investibile da capitali istituzionali.    </a:t>
            </a:r>
          </a:p>
          <a:p>
            <a:pPr lvl="0" algn="just"/>
            <a:endParaRPr lang="it-IT" sz="700" dirty="0">
              <a:latin typeface="Helvetica" pitchFamily="2" charset="0"/>
            </a:endParaRPr>
          </a:p>
          <a:p>
            <a:pPr algn="just"/>
            <a:r>
              <a:rPr lang="it-IT" sz="1600" i="1" dirty="0">
                <a:latin typeface="Helvetica" pitchFamily="2" charset="0"/>
              </a:rPr>
              <a:t>Da una analisi di Confindustria Assoimmobiliare sottolinea che diritti reali “solo temporanei” riducono l’attrattività per investitori e la scalabilità; serve prevedibilità del valore finale dell’asset. </a:t>
            </a:r>
            <a:r>
              <a:rPr lang="it-IT" sz="1600" dirty="0">
                <a:latin typeface="Helvetica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8825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B98D94A1-CF9C-D2E0-1CB6-CEE2B6285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6240816-CCBB-446E-F51E-A64A57BFF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Proposte - Gli investimenti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0965DE3-8565-90F2-77BF-9266F314F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DL 7 maggio 2026, n. 66 – “Disposizioni urgenti per il Piano Casa” 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60D5C16B-EC07-CA63-CC01-D82BC6663E22}"/>
              </a:ext>
            </a:extLst>
          </p:cNvPr>
          <p:cNvSpPr txBox="1"/>
          <p:nvPr/>
        </p:nvSpPr>
        <p:spPr>
          <a:xfrm>
            <a:off x="471544" y="1090171"/>
            <a:ext cx="1093893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3F5726"/>
                </a:solidFill>
                <a:latin typeface="Helvetica" pitchFamily="2" charset="0"/>
              </a:rPr>
              <a:t>Fondo Housing Coesione (</a:t>
            </a:r>
            <a:r>
              <a:rPr lang="it-IT" sz="1600" b="1" dirty="0" err="1">
                <a:solidFill>
                  <a:srgbClr val="3F5726"/>
                </a:solidFill>
                <a:latin typeface="Helvetica" pitchFamily="2" charset="0"/>
              </a:rPr>
              <a:t>Invimit</a:t>
            </a:r>
            <a:r>
              <a:rPr lang="it-IT" sz="1600" b="1" dirty="0">
                <a:solidFill>
                  <a:srgbClr val="3F5726"/>
                </a:solidFill>
                <a:latin typeface="Helvetica" pitchFamily="2" charset="0"/>
              </a:rPr>
              <a:t>): garantire complementarità e “additività”</a:t>
            </a:r>
            <a:endParaRPr lang="it-IT" sz="1600" dirty="0">
              <a:solidFill>
                <a:srgbClr val="3F5726"/>
              </a:solidFill>
              <a:latin typeface="Helvetica" pitchFamily="2" charset="0"/>
            </a:endParaRPr>
          </a:p>
          <a:p>
            <a:pPr algn="just"/>
            <a:r>
              <a:rPr lang="it-IT" sz="1600" dirty="0">
                <a:latin typeface="Helvetica" pitchFamily="2" charset="0"/>
              </a:rPr>
              <a:t>Il DL istituisce il Fondo Housing Coesione presso </a:t>
            </a:r>
            <a:r>
              <a:rPr lang="it-IT" sz="1600" dirty="0" err="1">
                <a:latin typeface="Helvetica" pitchFamily="2" charset="0"/>
              </a:rPr>
              <a:t>Invimit</a:t>
            </a:r>
            <a:r>
              <a:rPr lang="it-IT" sz="1600" dirty="0">
                <a:latin typeface="Helvetica" pitchFamily="2" charset="0"/>
              </a:rPr>
              <a:t> SGR, con possibilità di adesione di Regioni e amministrazioni centrali e regole di segregazione contabile.  </a:t>
            </a:r>
          </a:p>
          <a:p>
            <a:pPr algn="just"/>
            <a:endParaRPr lang="it-IT" sz="1100" dirty="0">
              <a:latin typeface="Helvetica" pitchFamily="2" charset="0"/>
            </a:endParaRPr>
          </a:p>
          <a:p>
            <a:pPr algn="just"/>
            <a:r>
              <a:rPr lang="it-IT" sz="1600" b="1" dirty="0">
                <a:solidFill>
                  <a:srgbClr val="808529"/>
                </a:solidFill>
                <a:latin typeface="Helvetica" pitchFamily="2" charset="0"/>
              </a:rPr>
              <a:t>Proposta: </a:t>
            </a:r>
            <a:r>
              <a:rPr lang="it-IT" sz="1600" dirty="0">
                <a:latin typeface="Helvetica" pitchFamily="2" charset="0"/>
              </a:rPr>
              <a:t>negli atti attuativi, </a:t>
            </a:r>
            <a:r>
              <a:rPr lang="it-IT" sz="1600" b="1" dirty="0">
                <a:latin typeface="Helvetica" pitchFamily="2" charset="0"/>
              </a:rPr>
              <a:t>garantire che il Fondo operi come sistema integrato di fondi realmente additivo </a:t>
            </a:r>
            <a:r>
              <a:rPr lang="it-IT" sz="1600" dirty="0">
                <a:latin typeface="Helvetica" pitchFamily="2" charset="0"/>
              </a:rPr>
              <a:t>(non sostitutivo) </a:t>
            </a:r>
            <a:r>
              <a:rPr lang="it-IT" sz="1600" b="1" dirty="0">
                <a:latin typeface="Helvetica" pitchFamily="2" charset="0"/>
              </a:rPr>
              <a:t>e complementare </a:t>
            </a:r>
            <a:r>
              <a:rPr lang="it-IT" sz="1600" dirty="0">
                <a:latin typeface="Helvetica" pitchFamily="2" charset="0"/>
              </a:rPr>
              <a:t>rispetto agli strumenti esistenti, con:</a:t>
            </a:r>
          </a:p>
          <a:p>
            <a:pPr algn="just"/>
            <a:r>
              <a:rPr lang="it-IT" sz="1600" dirty="0">
                <a:latin typeface="Helvetica" pitchFamily="2" charset="0"/>
              </a:rPr>
              <a:t>•	regole chiare di co‑investimento pubblico/privato</a:t>
            </a:r>
          </a:p>
          <a:p>
            <a:pPr algn="just"/>
            <a:r>
              <a:rPr lang="it-IT" sz="1600" dirty="0">
                <a:latin typeface="Helvetica" pitchFamily="2" charset="0"/>
              </a:rPr>
              <a:t>•	tempi certi e processi di approvazione standardizzati</a:t>
            </a:r>
          </a:p>
          <a:p>
            <a:pPr algn="just"/>
            <a:r>
              <a:rPr lang="it-IT" sz="1600" dirty="0">
                <a:latin typeface="Helvetica" pitchFamily="2" charset="0"/>
              </a:rPr>
              <a:t>•	criteri ESG/di impatto coerenti e verificabili.    </a:t>
            </a:r>
          </a:p>
          <a:p>
            <a:pPr algn="just"/>
            <a:endParaRPr lang="it-IT" sz="1100" dirty="0">
              <a:latin typeface="Helvetica" pitchFamily="2" charset="0"/>
            </a:endParaRPr>
          </a:p>
          <a:p>
            <a:pPr algn="just"/>
            <a:r>
              <a:rPr lang="it-IT" sz="1600" i="1" dirty="0">
                <a:latin typeface="Helvetica" pitchFamily="2" charset="0"/>
              </a:rPr>
              <a:t>Da una analisi di Confindustria Assoimmobiliare si evidenzia che l’efficacia dipenderà dal regolamento di gestione (governance, procedure, tempi, rendicontazione) e che l’architettura deve essere attrattiva e semplice.  </a:t>
            </a:r>
          </a:p>
          <a:p>
            <a:pPr algn="just"/>
            <a:endParaRPr lang="it-IT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8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9E65C00D-810E-F36B-D927-EF989BA7E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28E4A15-1086-B7DE-991C-9B585732E0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Proposte - L’efficienza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A519795-3BAD-3387-54AA-A7C115ED66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DL 7 maggio 2026, n. 66 – “Disposizioni urgenti per il Piano Casa”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D1D2221-F9CF-66D2-3E15-BE5CDF1D75AB}"/>
              </a:ext>
            </a:extLst>
          </p:cNvPr>
          <p:cNvSpPr txBox="1"/>
          <p:nvPr/>
        </p:nvSpPr>
        <p:spPr>
          <a:xfrm>
            <a:off x="457200" y="1066358"/>
            <a:ext cx="11243505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3F5726"/>
                </a:solidFill>
                <a:latin typeface="Helvetica" pitchFamily="2" charset="0"/>
              </a:rPr>
              <a:t>Introduzione di incentivi/premialità per MMC (Metodi Moderni di Costruzione) e </a:t>
            </a:r>
            <a:r>
              <a:rPr lang="it-IT" sz="1600" b="1" dirty="0" err="1">
                <a:solidFill>
                  <a:srgbClr val="3F5726"/>
                </a:solidFill>
                <a:latin typeface="Helvetica" pitchFamily="2" charset="0"/>
              </a:rPr>
              <a:t>Offsite</a:t>
            </a:r>
            <a:r>
              <a:rPr lang="it-IT" sz="1600" b="1" dirty="0">
                <a:solidFill>
                  <a:srgbClr val="3F5726"/>
                </a:solidFill>
                <a:latin typeface="Helvetica" pitchFamily="2" charset="0"/>
              </a:rPr>
              <a:t> nei bandi e nell’attuazione</a:t>
            </a:r>
          </a:p>
          <a:p>
            <a:pPr algn="just"/>
            <a:r>
              <a:rPr lang="it-IT" sz="1600" dirty="0">
                <a:latin typeface="Helvetica" pitchFamily="2" charset="0"/>
              </a:rPr>
              <a:t>Il DL mira ad “incrementare l’offerta sostenibile di alloggi a prezzi accessibili” e prevede procedure accelerate e criteri di sostenibilità;</a:t>
            </a:r>
          </a:p>
          <a:p>
            <a:pPr algn="just"/>
            <a:endParaRPr lang="it-IT" sz="700" dirty="0">
              <a:latin typeface="Helvetica" pitchFamily="2" charset="0"/>
            </a:endParaRPr>
          </a:p>
          <a:p>
            <a:pPr algn="just"/>
            <a:r>
              <a:rPr lang="it-IT" sz="1400" b="1" dirty="0">
                <a:solidFill>
                  <a:srgbClr val="808529"/>
                </a:solidFill>
                <a:latin typeface="Helvetica" pitchFamily="2" charset="0"/>
              </a:rPr>
              <a:t>Proposta: </a:t>
            </a:r>
            <a:r>
              <a:rPr lang="it-IT" sz="1600" b="1" dirty="0">
                <a:latin typeface="Helvetica" pitchFamily="2" charset="0"/>
              </a:rPr>
              <a:t>inserire </a:t>
            </a:r>
            <a:r>
              <a:rPr lang="it-IT" sz="1600" dirty="0">
                <a:latin typeface="Helvetica" pitchFamily="2" charset="0"/>
              </a:rPr>
              <a:t>negli indirizzi commissariali e negli avvisi/bandi attuativi </a:t>
            </a:r>
            <a:r>
              <a:rPr lang="it-IT" sz="1600" b="1" dirty="0">
                <a:latin typeface="Helvetica" pitchFamily="2" charset="0"/>
              </a:rPr>
              <a:t>premialità </a:t>
            </a:r>
            <a:r>
              <a:rPr lang="it-IT" sz="1600" dirty="0">
                <a:latin typeface="Helvetica" pitchFamily="2" charset="0"/>
              </a:rPr>
              <a:t>(punteggio) e/o </a:t>
            </a:r>
            <a:r>
              <a:rPr lang="it-IT" sz="1600" b="1" dirty="0">
                <a:latin typeface="Helvetica" pitchFamily="2" charset="0"/>
              </a:rPr>
              <a:t>incentivi </a:t>
            </a:r>
            <a:r>
              <a:rPr lang="it-IT" sz="1600" dirty="0">
                <a:latin typeface="Helvetica" pitchFamily="2" charset="0"/>
              </a:rPr>
              <a:t>per </a:t>
            </a:r>
            <a:r>
              <a:rPr lang="it-IT" sz="1600" b="1" dirty="0">
                <a:latin typeface="Helvetica" pitchFamily="2" charset="0"/>
              </a:rPr>
              <a:t>progetti che adottano MMC</a:t>
            </a:r>
            <a:r>
              <a:rPr lang="it-IT" sz="1600" dirty="0">
                <a:latin typeface="Helvetica" pitchFamily="2" charset="0"/>
              </a:rPr>
              <a:t>, in particolare processi industrializzati e </a:t>
            </a:r>
            <a:r>
              <a:rPr lang="it-IT" sz="1600" dirty="0" err="1">
                <a:latin typeface="Helvetica" pitchFamily="2" charset="0"/>
              </a:rPr>
              <a:t>Offsite</a:t>
            </a:r>
            <a:r>
              <a:rPr lang="it-IT" sz="1600" dirty="0">
                <a:latin typeface="Helvetica" pitchFamily="2" charset="0"/>
              </a:rPr>
              <a:t>, con obiettivo di riduzione tempi/costi e maggiore qualità/efficienza.</a:t>
            </a:r>
          </a:p>
          <a:p>
            <a:pPr algn="just"/>
            <a:endParaRPr lang="it-IT" sz="800" dirty="0">
              <a:latin typeface="Helvetica" pitchFamily="2" charset="0"/>
            </a:endParaRPr>
          </a:p>
          <a:p>
            <a:pPr algn="just"/>
            <a:r>
              <a:rPr lang="it-IT" sz="1600" i="1" dirty="0">
                <a:latin typeface="Helvetica" pitchFamily="2" charset="0"/>
              </a:rPr>
              <a:t>Introdurre MMC renderebbe coerente l’obiettivo di accessibilità con una leva industriale, che potrebbe nel tempo rappresentare una via per accelerare il completamento del percorso, di lungo periodo, dell’abitare sostenibile accessibile.</a:t>
            </a:r>
          </a:p>
          <a:p>
            <a:pPr algn="just"/>
            <a:r>
              <a:rPr lang="it-IT" sz="1600" i="1" dirty="0">
                <a:latin typeface="Helvetica" pitchFamily="2" charset="0"/>
              </a:rPr>
              <a:t>Allo stesso tempo la spinta ad un’industrializzazione del settore favorirebbe un incremento della produttività del settore ed una sua maggiore competitività in mercati esteri.</a:t>
            </a:r>
          </a:p>
          <a:p>
            <a:pPr algn="just"/>
            <a:endParaRPr lang="it-IT" sz="1600" i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9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FEBCE1FC-7B3A-F153-8D8F-CD4FAC882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18260C9-B24D-8654-ECE5-D65F9713C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Proposte – L’efficacia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3CE9613A-DA63-2851-76A9-82CA9129A6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DL 7 maggio 2026, n. 66 – “Disposizioni urgenti per il Piano Casa”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4143315-8CA1-9999-FDA9-D332EEFF6880}"/>
              </a:ext>
            </a:extLst>
          </p:cNvPr>
          <p:cNvSpPr txBox="1"/>
          <p:nvPr/>
        </p:nvSpPr>
        <p:spPr>
          <a:xfrm>
            <a:off x="457200" y="1109221"/>
            <a:ext cx="11243505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3F5726"/>
                </a:solidFill>
                <a:latin typeface="Helvetica" pitchFamily="2" charset="0"/>
              </a:rPr>
              <a:t>Promozione di modelli evoluti di housing management</a:t>
            </a:r>
          </a:p>
          <a:p>
            <a:pPr algn="just"/>
            <a:r>
              <a:rPr lang="it-IT" sz="1600" dirty="0">
                <a:latin typeface="Helvetica" pitchFamily="2" charset="0"/>
              </a:rPr>
              <a:t>Il DL introduce correttamente vincoli temporali di lungo periodo in merito alla destinazione d'uso residenziale convenzionata a canone o a prezzo calmierato;</a:t>
            </a:r>
          </a:p>
          <a:p>
            <a:pPr algn="just"/>
            <a:endParaRPr lang="it-IT" sz="800" b="1" dirty="0">
              <a:solidFill>
                <a:srgbClr val="808529"/>
              </a:solidFill>
              <a:latin typeface="Helvetica" pitchFamily="2" charset="0"/>
            </a:endParaRPr>
          </a:p>
          <a:p>
            <a:pPr algn="just"/>
            <a:r>
              <a:rPr lang="it-IT" sz="1400" b="1" dirty="0">
                <a:solidFill>
                  <a:srgbClr val="808529"/>
                </a:solidFill>
                <a:latin typeface="Helvetica" pitchFamily="2" charset="0"/>
              </a:rPr>
              <a:t>Proposta: </a:t>
            </a:r>
            <a:r>
              <a:rPr lang="it-IT" sz="1600" b="1" dirty="0">
                <a:latin typeface="Helvetica" pitchFamily="2" charset="0"/>
              </a:rPr>
              <a:t>inserire </a:t>
            </a:r>
            <a:r>
              <a:rPr lang="it-IT" sz="1600" dirty="0">
                <a:latin typeface="Helvetica" pitchFamily="2" charset="0"/>
              </a:rPr>
              <a:t>negli indirizzi commissariali e negli avvisi/bandi attuativi </a:t>
            </a:r>
            <a:r>
              <a:rPr lang="it-IT" sz="1600" b="1" dirty="0">
                <a:latin typeface="Helvetica" pitchFamily="2" charset="0"/>
              </a:rPr>
              <a:t>premialità </a:t>
            </a:r>
            <a:r>
              <a:rPr lang="it-IT" sz="1600" dirty="0">
                <a:latin typeface="Helvetica" pitchFamily="2" charset="0"/>
              </a:rPr>
              <a:t>(punteggio) e/o </a:t>
            </a:r>
            <a:r>
              <a:rPr lang="it-IT" sz="1600" b="1" dirty="0">
                <a:latin typeface="Helvetica" pitchFamily="2" charset="0"/>
              </a:rPr>
              <a:t>incentivi </a:t>
            </a:r>
            <a:r>
              <a:rPr lang="it-IT" sz="1600" dirty="0">
                <a:latin typeface="Helvetica" pitchFamily="2" charset="0"/>
              </a:rPr>
              <a:t>per </a:t>
            </a:r>
            <a:r>
              <a:rPr lang="it-IT" sz="1600" b="1" dirty="0">
                <a:latin typeface="Helvetica" pitchFamily="2" charset="0"/>
              </a:rPr>
              <a:t>progetti che adottano sistemi di monitoraggio delle prestazioni e il coinvolgimento della comunità.</a:t>
            </a:r>
            <a:endParaRPr lang="it-IT" sz="1600" dirty="0">
              <a:latin typeface="Helvetica" pitchFamily="2" charset="0"/>
            </a:endParaRPr>
          </a:p>
          <a:p>
            <a:pPr algn="just"/>
            <a:endParaRPr lang="it-IT" sz="900" dirty="0">
              <a:latin typeface="Helvetica" pitchFamily="2" charset="0"/>
            </a:endParaRPr>
          </a:p>
          <a:p>
            <a:pPr algn="just"/>
            <a:r>
              <a:rPr lang="it-IT" sz="1600" i="1" dirty="0">
                <a:latin typeface="Helvetica" pitchFamily="2" charset="0"/>
              </a:rPr>
              <a:t>A garanzia della stabilità nel tempo degli interventi vi è la necessità di promuovere modelli evoluti di housing management, capaci di garantire qualità gestionale, inclusione sociale e manutenzione efficiente delle opere. La sostenibilità dell’abitare non può infatti limitarsi alla costruzione dell’immobile, ma deve includere la gestione continuativa dei servizi, delle comunità e delle performance ambientali degli edifici.</a:t>
            </a:r>
          </a:p>
        </p:txBody>
      </p:sp>
    </p:spTree>
    <p:extLst>
      <p:ext uri="{BB962C8B-B14F-4D97-AF65-F5344CB8AC3E}">
        <p14:creationId xmlns:p14="http://schemas.microsoft.com/office/powerpoint/2010/main" val="3996381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D2252CF3-8365-B859-E5DA-4ED79060B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F4E8BB2-C9D3-5207-B4B2-81D290048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Chiarimenti e approfondimenti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B13B579-AB18-076B-72FC-DE46EFF9D0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DL 7 maggio 2026, n. 66 – “Disposizioni urgenti per il Piano Casa” </a:t>
            </a:r>
          </a:p>
          <a:p>
            <a:endParaRPr lang="it-IT" dirty="0"/>
          </a:p>
        </p:txBody>
      </p:sp>
      <p:pic>
        <p:nvPicPr>
          <p:cNvPr id="1026" name="Picture 2" descr="Q&amp;a - Free education icons">
            <a:extLst>
              <a:ext uri="{FF2B5EF4-FFF2-40B4-BE49-F238E27FC236}">
                <a16:creationId xmlns:a16="http://schemas.microsoft.com/office/drawing/2014/main" id="{DB0EA814-3B56-994E-75E8-5D34BC83A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4" b="7280"/>
          <a:stretch/>
        </p:blipFill>
        <p:spPr bwMode="auto">
          <a:xfrm>
            <a:off x="3429000" y="2077162"/>
            <a:ext cx="4878532" cy="40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4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33329E72-C182-B664-3695-FECE54BFE5E1}"/>
              </a:ext>
            </a:extLst>
          </p:cNvPr>
          <p:cNvSpPr/>
          <p:nvPr/>
        </p:nvSpPr>
        <p:spPr>
          <a:xfrm>
            <a:off x="0" y="0"/>
            <a:ext cx="12191892" cy="6858000"/>
          </a:xfrm>
          <a:prstGeom prst="rect">
            <a:avLst/>
          </a:prstGeom>
          <a:solidFill>
            <a:srgbClr val="3F5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C1A4876-3B9F-355C-4FCB-849C3CD945C6}"/>
              </a:ext>
            </a:extLst>
          </p:cNvPr>
          <p:cNvSpPr txBox="1"/>
          <p:nvPr/>
        </p:nvSpPr>
        <p:spPr>
          <a:xfrm>
            <a:off x="6483985" y="4077942"/>
            <a:ext cx="2202815" cy="3674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90"/>
              </a:spcBef>
            </a:pPr>
            <a:r>
              <a:rPr lang="it-IT" sz="1200" spc="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sz="1200" spc="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@gbcitalia.org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800"/>
              </a:lnSpc>
              <a:spcBef>
                <a:spcPts val="1145"/>
              </a:spcBef>
            </a:pPr>
            <a:r>
              <a:rPr sz="1200" spc="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gbcitalia.org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1017D09-5816-FFAB-CE3C-0F9C79339AFF}"/>
              </a:ext>
            </a:extLst>
          </p:cNvPr>
          <p:cNvSpPr txBox="1"/>
          <p:nvPr/>
        </p:nvSpPr>
        <p:spPr>
          <a:xfrm>
            <a:off x="6483985" y="5674723"/>
            <a:ext cx="87185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sz="1100" spc="40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BEEB2DE-05A2-A336-C156-9CCC14E03399}"/>
              </a:ext>
            </a:extLst>
          </p:cNvPr>
          <p:cNvGrpSpPr/>
          <p:nvPr/>
        </p:nvGrpSpPr>
        <p:grpSpPr>
          <a:xfrm>
            <a:off x="6535276" y="6019800"/>
            <a:ext cx="871855" cy="119175"/>
            <a:chOff x="6535276" y="6089039"/>
            <a:chExt cx="1237124" cy="169104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1E004421-6BE0-6E1D-23D9-B4180252097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5276" y="6089039"/>
              <a:ext cx="83756" cy="169104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5EAE74F8-1E5A-8E74-AD09-CF7FEC2BC45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3560" y="6090319"/>
              <a:ext cx="170780" cy="166539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0D2A97A9-4238-1DC4-D220-D43F4193A9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8915" y="6127069"/>
              <a:ext cx="173485" cy="118739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133E0A82-FFD4-C5F4-18A9-B7C0DD7E1F6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5137" y="6094983"/>
              <a:ext cx="157749" cy="157220"/>
            </a:xfrm>
            <a:prstGeom prst="rect">
              <a:avLst/>
            </a:prstGeom>
          </p:spPr>
        </p:pic>
      </p:grpSp>
      <p:pic>
        <p:nvPicPr>
          <p:cNvPr id="13" name="Immagine 12" descr="Immagine che contiene testo, Elementi grafici, logo, Carattere&#10;&#10;Il contenuto generato dall'IA potrebbe non essere corretto.">
            <a:extLst>
              <a:ext uri="{FF2B5EF4-FFF2-40B4-BE49-F238E27FC236}">
                <a16:creationId xmlns:a16="http://schemas.microsoft.com/office/drawing/2014/main" id="{5EA7DEE9-06E5-086C-0899-1018AC62AC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5" b="18467"/>
          <a:stretch>
            <a:fillRect/>
          </a:stretch>
        </p:blipFill>
        <p:spPr>
          <a:xfrm>
            <a:off x="4785613" y="1839616"/>
            <a:ext cx="3901187" cy="1894184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CF6C94A-8C08-223D-43D6-AFDAF30BF5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B62D204-957A-40DA-B932-71F05124A3CB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420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600261F7-94B8-24BE-4C42-96EA71B3FBD1}"/>
              </a:ext>
            </a:extLst>
          </p:cNvPr>
          <p:cNvSpPr txBox="1"/>
          <p:nvPr/>
        </p:nvSpPr>
        <p:spPr>
          <a:xfrm>
            <a:off x="558800" y="1372695"/>
            <a:ext cx="5237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3C3C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nostra mission è </a:t>
            </a:r>
            <a:r>
              <a:rPr lang="it-IT" sz="1600" b="1" dirty="0">
                <a:solidFill>
                  <a:srgbClr val="3C3C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guidare l’intera filiera dell’edilizia </a:t>
            </a:r>
            <a:r>
              <a:rPr lang="it-IT" sz="1600" dirty="0">
                <a:solidFill>
                  <a:srgbClr val="3C3C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nella trasformazione sostenibile del costruito per uno </a:t>
            </a:r>
            <a:r>
              <a:rPr lang="it-IT" sz="1600" b="1" dirty="0">
                <a:solidFill>
                  <a:srgbClr val="3C3C3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spazio abitato più salubre, sicuro, confortevole ed efficiente.</a:t>
            </a:r>
          </a:p>
          <a:p>
            <a:pPr algn="just"/>
            <a:endParaRPr lang="it-IT" sz="1600" dirty="0">
              <a:solidFill>
                <a:srgbClr val="373736"/>
              </a:solidFill>
              <a:latin typeface="Helvetica" panose="020B0604020202020204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2202C1-E72F-E446-2FD0-F162891E2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5"/>
          <a:stretch/>
        </p:blipFill>
        <p:spPr>
          <a:xfrm>
            <a:off x="395570" y="2483497"/>
            <a:ext cx="5491336" cy="278919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E19335-4C82-B10F-637E-B54136C09A29}"/>
              </a:ext>
            </a:extLst>
          </p:cNvPr>
          <p:cNvSpPr txBox="1"/>
          <p:nvPr/>
        </p:nvSpPr>
        <p:spPr>
          <a:xfrm>
            <a:off x="929541" y="5195533"/>
            <a:ext cx="4623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808529"/>
                </a:solidFill>
                <a:latin typeface="Helvetica" panose="020B0604020202020204" pitchFamily="2" charset="0"/>
              </a:rPr>
              <a:t>&gt; 420 soci</a:t>
            </a:r>
          </a:p>
          <a:p>
            <a:pPr algn="just"/>
            <a:r>
              <a:rPr lang="it-IT" sz="2400" b="1" dirty="0">
                <a:solidFill>
                  <a:srgbClr val="808529"/>
                </a:solidFill>
                <a:latin typeface="Helvetica" panose="020B0604020202020204" pitchFamily="2" charset="0"/>
              </a:rPr>
              <a:t>&gt; 150 professionisti aderenti </a:t>
            </a:r>
          </a:p>
        </p:txBody>
      </p:sp>
      <p:sp>
        <p:nvSpPr>
          <p:cNvPr id="7" name="Google Shape;75;p3">
            <a:extLst>
              <a:ext uri="{FF2B5EF4-FFF2-40B4-BE49-F238E27FC236}">
                <a16:creationId xmlns:a16="http://schemas.microsoft.com/office/drawing/2014/main" id="{B98079BF-9552-CC9C-D9B6-559AAB8D9FC5}"/>
              </a:ext>
            </a:extLst>
          </p:cNvPr>
          <p:cNvSpPr txBox="1"/>
          <p:nvPr/>
        </p:nvSpPr>
        <p:spPr>
          <a:xfrm>
            <a:off x="6263088" y="1327245"/>
            <a:ext cx="537011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3C3C3C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Collaboriamo </a:t>
            </a:r>
            <a:r>
              <a:rPr lang="it-IT" sz="1600" dirty="0">
                <a:solidFill>
                  <a:srgbClr val="3C3C3C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con la comunità internazionale dei </a:t>
            </a:r>
            <a:r>
              <a:rPr lang="it-IT" sz="1600" dirty="0" err="1">
                <a:solidFill>
                  <a:srgbClr val="3C3C3C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geen</a:t>
            </a:r>
            <a:r>
              <a:rPr lang="it-IT" sz="1600" dirty="0">
                <a:solidFill>
                  <a:srgbClr val="3C3C3C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 building, partecipando come membro </a:t>
            </a:r>
            <a:r>
              <a:rPr lang="it-IT" sz="1600" dirty="0" err="1">
                <a:solidFill>
                  <a:srgbClr val="3C3C3C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established</a:t>
            </a:r>
            <a:r>
              <a:rPr lang="it-IT" sz="1600" dirty="0">
                <a:solidFill>
                  <a:srgbClr val="3C3C3C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 al World Green Building </a:t>
            </a:r>
            <a:r>
              <a:rPr lang="it-IT" sz="1600" dirty="0" err="1">
                <a:solidFill>
                  <a:srgbClr val="3C3C3C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Council</a:t>
            </a:r>
            <a:r>
              <a:rPr lang="it-IT" sz="1600" dirty="0">
                <a:solidFill>
                  <a:srgbClr val="3C3C3C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,  </a:t>
            </a:r>
            <a:r>
              <a:rPr lang="it-IT" sz="1600" b="1" dirty="0">
                <a:solidFill>
                  <a:srgbClr val="3C3C3C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la più grande organizzazione al mondo </a:t>
            </a:r>
            <a:r>
              <a:rPr lang="it-IT" sz="1600" dirty="0">
                <a:solidFill>
                  <a:srgbClr val="3C3C3C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a promuovere la sostenibilità nel settore delle costruzioni.</a:t>
            </a:r>
            <a:endParaRPr dirty="0">
              <a:latin typeface="Helvetica" pitchFamily="2" charset="0"/>
            </a:endParaRPr>
          </a:p>
        </p:txBody>
      </p:sp>
      <p:sp>
        <p:nvSpPr>
          <p:cNvPr id="9" name="Google Shape;80;p3">
            <a:extLst>
              <a:ext uri="{FF2B5EF4-FFF2-40B4-BE49-F238E27FC236}">
                <a16:creationId xmlns:a16="http://schemas.microsoft.com/office/drawing/2014/main" id="{982CD9F4-E2C8-E542-B3B7-64A74292A515}"/>
              </a:ext>
            </a:extLst>
          </p:cNvPr>
          <p:cNvSpPr txBox="1"/>
          <p:nvPr/>
        </p:nvSpPr>
        <p:spPr>
          <a:xfrm>
            <a:off x="7061847" y="5296479"/>
            <a:ext cx="327218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8085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85 paesi</a:t>
            </a:r>
            <a:endParaRPr sz="2400" dirty="0">
              <a:solidFill>
                <a:srgbClr val="808529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8085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50.000 membri</a:t>
            </a:r>
            <a:endParaRPr sz="2400" dirty="0">
              <a:solidFill>
                <a:srgbClr val="808529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DF3BFEFA-DE81-D8FC-4C94-22625E1C6751}"/>
              </a:ext>
            </a:extLst>
          </p:cNvPr>
          <p:cNvGrpSpPr/>
          <p:nvPr/>
        </p:nvGrpSpPr>
        <p:grpSpPr>
          <a:xfrm>
            <a:off x="6236319" y="2850367"/>
            <a:ext cx="5370113" cy="2599715"/>
            <a:chOff x="6015063" y="2927859"/>
            <a:chExt cx="5370113" cy="2599715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9209EDF5-EEF0-0A87-19BF-73167A0987E0}"/>
                </a:ext>
              </a:extLst>
            </p:cNvPr>
            <p:cNvGrpSpPr/>
            <p:nvPr/>
          </p:nvGrpSpPr>
          <p:grpSpPr>
            <a:xfrm>
              <a:off x="6015063" y="2927859"/>
              <a:ext cx="5370113" cy="2599715"/>
              <a:chOff x="-27126" y="3028353"/>
              <a:chExt cx="7876791" cy="3824589"/>
            </a:xfrm>
          </p:grpSpPr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48848B4B-A807-D5F4-E23C-AE8BCBE9C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61" r="5697"/>
              <a:stretch/>
            </p:blipFill>
            <p:spPr>
              <a:xfrm>
                <a:off x="-27126" y="3028353"/>
                <a:ext cx="7876791" cy="3824589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517C27F0-D028-684C-5438-74609AA0C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740" y="4251170"/>
                <a:ext cx="1150673" cy="57825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264B73BE-2FB2-9D45-638C-454A1532DFC5}"/>
                    </a:ext>
                  </a:extLst>
                </p14:cNvPr>
                <p14:cNvContentPartPr/>
                <p14:nvPr/>
              </p14:nvContentPartPr>
              <p14:xfrm>
                <a:off x="7329339" y="3690875"/>
                <a:ext cx="675000" cy="44352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264B73BE-2FB2-9D45-638C-454A1532DFC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66339" y="3628235"/>
                  <a:ext cx="800640" cy="569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4" descr="World Green Building Council (@WorldGBC) / X">
            <a:extLst>
              <a:ext uri="{FF2B5EF4-FFF2-40B4-BE49-F238E27FC236}">
                <a16:creationId xmlns:a16="http://schemas.microsoft.com/office/drawing/2014/main" id="{9324E26D-8D2A-2293-FD4E-7D379AD7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3351508"/>
            <a:ext cx="1013739" cy="95410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ottotitolo 18">
            <a:extLst>
              <a:ext uri="{FF2B5EF4-FFF2-40B4-BE49-F238E27FC236}">
                <a16:creationId xmlns:a16="http://schemas.microsoft.com/office/drawing/2014/main" id="{EADD14A3-C04D-133C-D937-830A97B7B8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Mission e network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E8FCAA4-9B28-3AE7-5FAE-026010A356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L’associazione GBC Italia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4BBDFE4D-8C81-A27E-9FE4-6EDCD4AA6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ottotitolo 18">
            <a:extLst>
              <a:ext uri="{FF2B5EF4-FFF2-40B4-BE49-F238E27FC236}">
                <a16:creationId xmlns:a16="http://schemas.microsoft.com/office/drawing/2014/main" id="{23255D87-24E5-7351-4A45-7F7842198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Il lavoro di GBC Italia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3880AD-FD72-D992-F09D-0057AD7D94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L’associazione GBC Italia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439EEA6E-01FF-A329-7F74-471F974E0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55" y="1541403"/>
            <a:ext cx="4387074" cy="4588228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A110BD8-1251-BD54-E069-8E426170C0A0}"/>
              </a:ext>
            </a:extLst>
          </p:cNvPr>
          <p:cNvSpPr txBox="1"/>
          <p:nvPr/>
        </p:nvSpPr>
        <p:spPr>
          <a:xfrm>
            <a:off x="5787474" y="5523939"/>
            <a:ext cx="5587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900" dirty="0">
                <a:effectLst/>
                <a:latin typeface="Helvetica" pitchFamily="2" charset="0"/>
              </a:rPr>
              <a:t>Fonte: elaborazione Ambrosetti The </a:t>
            </a:r>
            <a:r>
              <a:rPr lang="it-IT" sz="900" dirty="0" err="1">
                <a:effectLst/>
                <a:latin typeface="Helvetica" pitchFamily="2" charset="0"/>
              </a:rPr>
              <a:t>European</a:t>
            </a:r>
            <a:r>
              <a:rPr lang="it-IT" sz="900" dirty="0">
                <a:effectLst/>
                <a:latin typeface="Helvetica" pitchFamily="2" charset="0"/>
              </a:rPr>
              <a:t> House – Ambrosetti su dati GBC Italia, ARC SKORU, ENEA, </a:t>
            </a:r>
            <a:r>
              <a:rPr lang="it-IT" sz="900" dirty="0" err="1">
                <a:effectLst/>
                <a:latin typeface="Helvetica" pitchFamily="2" charset="0"/>
              </a:rPr>
              <a:t>FederCostruzioni</a:t>
            </a:r>
            <a:r>
              <a:rPr lang="it-IT" sz="900" dirty="0">
                <a:effectLst/>
                <a:latin typeface="Helvetica" pitchFamily="2" charset="0"/>
              </a:rPr>
              <a:t>, Terna e Commissione Europea, 2023.</a:t>
            </a: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723163A2-E7E4-F258-143F-D007125760C4}"/>
              </a:ext>
            </a:extLst>
          </p:cNvPr>
          <p:cNvGrpSpPr/>
          <p:nvPr/>
        </p:nvGrpSpPr>
        <p:grpSpPr>
          <a:xfrm>
            <a:off x="5530544" y="1541403"/>
            <a:ext cx="6661456" cy="3830038"/>
            <a:chOff x="5530544" y="2117142"/>
            <a:chExt cx="6052465" cy="3254299"/>
          </a:xfrm>
        </p:grpSpPr>
        <p:pic>
          <p:nvPicPr>
            <p:cNvPr id="48" name="Immagine 47" descr="Immagine che contiene testo, biglietto da visita, schermata, Carattere&#10;&#10;Il contenuto generato dall'IA potrebbe non essere corretto.">
              <a:extLst>
                <a:ext uri="{FF2B5EF4-FFF2-40B4-BE49-F238E27FC236}">
                  <a16:creationId xmlns:a16="http://schemas.microsoft.com/office/drawing/2014/main" id="{F24937FB-1B63-4E52-7DC3-407B1AA19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6007"/>
            <a:stretch>
              <a:fillRect/>
            </a:stretch>
          </p:blipFill>
          <p:spPr>
            <a:xfrm>
              <a:off x="9494563" y="2366754"/>
              <a:ext cx="2088446" cy="2930125"/>
            </a:xfrm>
            <a:prstGeom prst="rect">
              <a:avLst/>
            </a:prstGeom>
          </p:spPr>
        </p:pic>
        <p:pic>
          <p:nvPicPr>
            <p:cNvPr id="49" name="Immagine 48" descr="Immagine che contiene testo, biglietto da visita, schermata, Carattere&#10;&#10;Il contenuto generato dall'IA potrebbe non essere corretto.">
              <a:extLst>
                <a:ext uri="{FF2B5EF4-FFF2-40B4-BE49-F238E27FC236}">
                  <a16:creationId xmlns:a16="http://schemas.microsoft.com/office/drawing/2014/main" id="{058F7F22-1052-0E6D-4B04-581B6A3EC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4017"/>
            <a:stretch>
              <a:fillRect/>
            </a:stretch>
          </p:blipFill>
          <p:spPr>
            <a:xfrm>
              <a:off x="5530544" y="2117142"/>
              <a:ext cx="3137657" cy="3254299"/>
            </a:xfrm>
            <a:prstGeom prst="rect">
              <a:avLst/>
            </a:prstGeom>
          </p:spPr>
        </p:pic>
        <p:sp>
          <p:nvSpPr>
            <p:cNvPr id="50" name="Callout con freccia destra 49">
              <a:extLst>
                <a:ext uri="{FF2B5EF4-FFF2-40B4-BE49-F238E27FC236}">
                  <a16:creationId xmlns:a16="http://schemas.microsoft.com/office/drawing/2014/main" id="{D036B20F-4B37-F72F-204D-FE712BA38938}"/>
                </a:ext>
              </a:extLst>
            </p:cNvPr>
            <p:cNvSpPr/>
            <p:nvPr/>
          </p:nvSpPr>
          <p:spPr>
            <a:xfrm>
              <a:off x="8811930" y="2539085"/>
              <a:ext cx="581050" cy="1621367"/>
            </a:xfrm>
            <a:prstGeom prst="rightArrowCallout">
              <a:avLst>
                <a:gd name="adj1" fmla="val 6396"/>
                <a:gd name="adj2" fmla="val 17225"/>
                <a:gd name="adj3" fmla="val 16628"/>
                <a:gd name="adj4" fmla="val 4512"/>
              </a:avLst>
            </a:prstGeom>
            <a:solidFill>
              <a:srgbClr val="8DC640"/>
            </a:solidFill>
            <a:ln>
              <a:solidFill>
                <a:srgbClr val="3C89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Freccia destra 51">
              <a:extLst>
                <a:ext uri="{FF2B5EF4-FFF2-40B4-BE49-F238E27FC236}">
                  <a16:creationId xmlns:a16="http://schemas.microsoft.com/office/drawing/2014/main" id="{C12899D2-A27B-C638-F445-5D7582C4C5A5}"/>
                </a:ext>
              </a:extLst>
            </p:cNvPr>
            <p:cNvSpPr/>
            <p:nvPr/>
          </p:nvSpPr>
          <p:spPr>
            <a:xfrm>
              <a:off x="8757392" y="4882540"/>
              <a:ext cx="593442" cy="200356"/>
            </a:xfrm>
            <a:prstGeom prst="rightArrow">
              <a:avLst>
                <a:gd name="adj1" fmla="val 16646"/>
                <a:gd name="adj2" fmla="val 46665"/>
              </a:avLst>
            </a:prstGeom>
            <a:solidFill>
              <a:srgbClr val="8DC640"/>
            </a:solidFill>
            <a:ln>
              <a:solidFill>
                <a:srgbClr val="3C89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001A0395-6238-7AF5-C57B-D423FADB0F25}"/>
              </a:ext>
            </a:extLst>
          </p:cNvPr>
          <p:cNvSpPr txBox="1"/>
          <p:nvPr/>
        </p:nvSpPr>
        <p:spPr>
          <a:xfrm>
            <a:off x="5787474" y="135777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Esternalità dei green building certificati l 2030</a:t>
            </a:r>
          </a:p>
        </p:txBody>
      </p:sp>
    </p:spTree>
    <p:extLst>
      <p:ext uri="{BB962C8B-B14F-4D97-AF65-F5344CB8AC3E}">
        <p14:creationId xmlns:p14="http://schemas.microsoft.com/office/powerpoint/2010/main" val="369551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7">
            <a:extLst>
              <a:ext uri="{FF2B5EF4-FFF2-40B4-BE49-F238E27FC236}">
                <a16:creationId xmlns:a16="http://schemas.microsoft.com/office/drawing/2014/main" id="{4F027A05-5AE7-A9BB-6B7C-711F6C73A2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2175" y="1600200"/>
            <a:ext cx="5542995" cy="380998"/>
          </a:xfrm>
          <a:prstGeom prst="rect">
            <a:avLst/>
          </a:prstGeom>
        </p:spPr>
        <p:txBody>
          <a:bodyPr/>
          <a:lstStyle>
            <a:lvl1pPr>
              <a:defRPr lang="it-IT" sz="2000" b="1" i="0" spc="-21" smtClean="0">
                <a:solidFill>
                  <a:srgbClr val="3F5726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it-IT" sz="1800" dirty="0"/>
              <a:t>Audizione VIII Commissione (Ambiente, Territorio e Lavori Pubblici) -  Camera dei Deputati</a:t>
            </a:r>
          </a:p>
          <a:p>
            <a:pPr lvl="0"/>
            <a:r>
              <a:rPr lang="it-IT" sz="1800" dirty="0"/>
              <a:t>DL 7 maggio 2026, n. 66 -  “Disposizioni urgenti per il Piano Casa”</a:t>
            </a:r>
          </a:p>
          <a:p>
            <a:pPr lvl="0"/>
            <a:endParaRPr lang="it-IT" dirty="0"/>
          </a:p>
        </p:txBody>
      </p:sp>
      <p:sp>
        <p:nvSpPr>
          <p:cNvPr id="5" name="Segnaposto testo 17">
            <a:extLst>
              <a:ext uri="{FF2B5EF4-FFF2-40B4-BE49-F238E27FC236}">
                <a16:creationId xmlns:a16="http://schemas.microsoft.com/office/drawing/2014/main" id="{A5E013E9-BAC7-8082-7AD6-0D24374A2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3130650"/>
            <a:ext cx="5131980" cy="270734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it-IT" sz="1600" b="0" i="0" spc="-2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lvl="0" indent="-342900">
              <a:buFont typeface="+mj-lt"/>
              <a:buAutoNum type="arabicPeriod"/>
            </a:pPr>
            <a:r>
              <a:rPr lang="it-IT" b="1" dirty="0"/>
              <a:t>Posizione di Green Building </a:t>
            </a:r>
            <a:r>
              <a:rPr lang="it-IT" b="1" dirty="0" err="1"/>
              <a:t>Council</a:t>
            </a:r>
            <a:r>
              <a:rPr lang="it-IT" b="1" dirty="0"/>
              <a:t> Italia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/>
              <a:t>Proposte specifiche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958DFAC-2DB1-491A-7D64-DB54125606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B62D204-957A-40DA-B932-71F05124A3CB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735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C24E7BEF-DB58-639D-1F87-BB993832F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55C45BB-CE21-D010-8FB9-53BF0DB1A7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La condivisione dei principi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3ABDB4-3E3E-6857-4D05-0520E07723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DL 7 maggio 2026, n. 66 – “Disposizioni urgenti per il Piano Casa”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6D9288A9-51C6-AB72-1828-B2B087BB5E49}"/>
              </a:ext>
            </a:extLst>
          </p:cNvPr>
          <p:cNvSpPr txBox="1"/>
          <p:nvPr/>
        </p:nvSpPr>
        <p:spPr>
          <a:xfrm>
            <a:off x="626533" y="1305341"/>
            <a:ext cx="111082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GBC Italia </a:t>
            </a:r>
            <a:r>
              <a:rPr lang="it-IT" sz="1800" b="1" dirty="0"/>
              <a:t>valuta positivamente l’impianto generale del Decreto-legge </a:t>
            </a:r>
            <a:r>
              <a:rPr lang="it-IT" sz="1800" dirty="0"/>
              <a:t>n. 66/2026, che affronta la questione abitativa come priorità economica, sociale e urbana di rilevanza nazionale</a:t>
            </a:r>
            <a:r>
              <a:rPr lang="it-IT" dirty="0">
                <a:effectLst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GBC Italia </a:t>
            </a:r>
            <a:r>
              <a:rPr lang="it-IT" sz="1800" b="1" dirty="0"/>
              <a:t>ritiene particolarmente rilevante il riconoscimento</a:t>
            </a:r>
            <a:r>
              <a:rPr lang="it-IT" sz="1800" dirty="0"/>
              <a:t>, contenuto nel decreto, </a:t>
            </a:r>
            <a:r>
              <a:rPr lang="it-IT" sz="1800" b="1" dirty="0"/>
              <a:t>della necessità di mobilitare capitali pubblici e privati</a:t>
            </a:r>
            <a:r>
              <a:rPr lang="it-IT" sz="1800" dirty="0"/>
              <a:t>, semplificare le procedure </a:t>
            </a:r>
            <a:r>
              <a:rPr lang="it-IT" sz="1800" b="1" dirty="0"/>
              <a:t>e favorire modelli di partenariato </a:t>
            </a:r>
            <a:r>
              <a:rPr lang="it-IT" sz="1800" dirty="0"/>
              <a:t>capaci di accelerare gli interventi.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Il Piano Casa può rappresentare un </a:t>
            </a:r>
            <a:r>
              <a:rPr lang="it-IT" sz="1800" b="1" dirty="0"/>
              <a:t>passaggio importante per il rilancio di una politica abitativa moderna</a:t>
            </a:r>
            <a:r>
              <a:rPr lang="it-IT" sz="1800" dirty="0"/>
              <a:t>, capace di coniugare inclusione sociale, sostenibilità ambientale, innovazione industriale e competitività urbana.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 Perché ciò avvenga sarà però necessario </a:t>
            </a:r>
            <a:r>
              <a:rPr lang="it-IT" sz="1800" b="1" dirty="0"/>
              <a:t>garantire coerenza tra obiettivi sociali e condizioni economiche </a:t>
            </a:r>
            <a:r>
              <a:rPr lang="it-IT" sz="1800" dirty="0"/>
              <a:t>di attuazione, promuovendo una </a:t>
            </a:r>
            <a:r>
              <a:rPr lang="it-IT" sz="1800" b="1" dirty="0"/>
              <a:t>visione della sostenibilità come leva concreta di accessibilità, qualità dell’abitare e resilienza urbana.</a:t>
            </a:r>
            <a:endParaRPr lang="it-IT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4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610E1E0B-533B-8A14-191C-EDC8F1251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D277BDA-D1C3-618F-0CF3-721F29CD9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Gli aspetti da attenzionare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DE797A-4258-BBC9-47F2-F369C03937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DL 7 maggio 2026, n. 66 – “Disposizioni urgenti per il Piano Casa”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61018A5D-4A30-FFBB-D689-82A63A343B8F}"/>
              </a:ext>
            </a:extLst>
          </p:cNvPr>
          <p:cNvSpPr txBox="1"/>
          <p:nvPr/>
        </p:nvSpPr>
        <p:spPr>
          <a:xfrm>
            <a:off x="626533" y="1305341"/>
            <a:ext cx="111082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Il successo del Piano dipenderà soprattutto dalla sua concreta attuazione: strumenti derogatori e commissariali possono favorire l’avvio delle iniziative, ma non possono sostituire la </a:t>
            </a:r>
            <a:r>
              <a:rPr lang="it-IT" sz="1800" b="1" dirty="0"/>
              <a:t>necessità di un quadro autorizzativo stabile, prevedibile e replicabile nel tempo</a:t>
            </a:r>
            <a:r>
              <a:rPr lang="it-IT" sz="1800" dirty="0"/>
              <a:t>.</a:t>
            </a:r>
            <a:r>
              <a:rPr lang="it-IT" dirty="0">
                <a:effectLst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1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Occorre inoltre </a:t>
            </a:r>
            <a:r>
              <a:rPr lang="it-IT" sz="1800" b="1" dirty="0"/>
              <a:t>distinguere chiaramente tra edilizia residenziale pubblica (ERP), edilizia residenziale sociale (ERS) ed edilizia integrata (EI), </a:t>
            </a:r>
            <a:r>
              <a:rPr lang="it-IT" sz="1800" dirty="0"/>
              <a:t>poiché rispondono a bisogni differenti e richiedono modelli economici, gestionali e finanziari specifici. In particolare, l’</a:t>
            </a:r>
            <a:r>
              <a:rPr lang="it-IT" sz="1800" b="1" dirty="0"/>
              <a:t>Edilizia </a:t>
            </a:r>
            <a:r>
              <a:rPr lang="it-IT" b="1" dirty="0"/>
              <a:t>I</a:t>
            </a:r>
            <a:r>
              <a:rPr lang="it-IT" sz="1800" b="1" dirty="0"/>
              <a:t>ntegrata (EI) può rappresentare uno strumento strategico </a:t>
            </a:r>
            <a:r>
              <a:rPr lang="it-IT" sz="1800" dirty="0"/>
              <a:t>per intercettare quella </a:t>
            </a:r>
            <a:r>
              <a:rPr lang="it-IT" sz="1800" b="1" dirty="0"/>
              <a:t>“fascia grigia” </a:t>
            </a:r>
            <a:r>
              <a:rPr lang="it-IT" sz="1800" dirty="0"/>
              <a:t>composta da giovani lavoratori, studenti, famiglie e ceto medio urbano.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1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La </a:t>
            </a:r>
            <a:r>
              <a:rPr lang="it-IT" sz="1800" b="1" dirty="0"/>
              <a:t>sostenibilità ambientale e accessibilità economica non debbano essere considerate obiettivi alternativi, ma elementi strettamente integrati</a:t>
            </a:r>
            <a:r>
              <a:rPr lang="it-IT" sz="1800" dirty="0"/>
              <a:t>. La qualità ambientale dell’edificio e del contesto urbano incide direttamente sui costi di gestione, sulla resilienza sociale e sulla sostenibilità economica nel lungo periodo</a:t>
            </a:r>
            <a:r>
              <a:rPr lang="it-IT" dirty="0">
                <a:effectLst/>
              </a:rPr>
              <a:t> </a:t>
            </a:r>
            <a:endParaRPr lang="it-IT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2A8785DC-51FA-B571-AC9B-4BB6E9B2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E00A6DE-F8A9-5A06-F3DA-A3A21573E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Gli aspetti da attenzionare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9D47A2-B59A-BA2A-7F4C-AA8CBA8B65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DL 7 maggio 2026, n. 66 – “Disposizioni urgenti per il Piano Casa”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8A929AB4-4036-D92D-65D8-756445F1EF0A}"/>
              </a:ext>
            </a:extLst>
          </p:cNvPr>
          <p:cNvSpPr txBox="1"/>
          <p:nvPr/>
        </p:nvSpPr>
        <p:spPr>
          <a:xfrm>
            <a:off x="626533" y="1305341"/>
            <a:ext cx="111082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latin typeface="Helvetica" pitchFamily="2" charset="0"/>
              </a:rPr>
              <a:t>il Piano Casa rappresenta anche un’occasione per promuovere un’evoluzione industriale del settore delle costruzioni. L’adozione di </a:t>
            </a:r>
            <a:r>
              <a:rPr lang="it-IT" sz="1800" b="1" dirty="0">
                <a:latin typeface="Helvetica" pitchFamily="2" charset="0"/>
              </a:rPr>
              <a:t>Moderni Metodi Costruttivi</a:t>
            </a:r>
            <a:r>
              <a:rPr lang="it-IT" sz="1800" dirty="0">
                <a:latin typeface="Helvetica" pitchFamily="2" charset="0"/>
              </a:rPr>
              <a:t> (MMC), di sistemi off-site e di processi di industrializzazione dell’ambiente costruito può contribuire in modo significativo alla </a:t>
            </a:r>
            <a:r>
              <a:rPr lang="it-IT" sz="1800" b="1" dirty="0">
                <a:latin typeface="Helvetica" pitchFamily="2" charset="0"/>
              </a:rPr>
              <a:t>riduzione dei tempi di realizzazione, dei costi complessivi e dell’impatto ambientale degli interventi</a:t>
            </a:r>
            <a:r>
              <a:rPr lang="it-IT" sz="1800" dirty="0">
                <a:latin typeface="Helvetica" pitchFamily="2" charset="0"/>
              </a:rPr>
              <a:t>, aumentando al contempo qualità, efficienza energetica e prevedibilità esecutiva.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latin typeface="Helvetica" pitchFamily="2" charset="0"/>
              </a:rPr>
              <a:t>Allo stesso tempo la spinta ad un’industrializzazione del settore favorirebbe un </a:t>
            </a:r>
            <a:r>
              <a:rPr lang="it-IT" sz="1800" b="1" dirty="0">
                <a:latin typeface="Helvetica" pitchFamily="2" charset="0"/>
              </a:rPr>
              <a:t>incremento della produttività del settore ed una sua maggiore competitività</a:t>
            </a:r>
            <a:r>
              <a:rPr lang="it-IT" sz="1800" dirty="0">
                <a:latin typeface="Helvetica" pitchFamily="2" charset="0"/>
              </a:rPr>
              <a:t> in mercati esteri</a:t>
            </a:r>
            <a:r>
              <a:rPr lang="it-IT" dirty="0">
                <a:effectLst/>
                <a:latin typeface="Helvetica" pitchFamily="2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effectLst/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N</a:t>
            </a:r>
            <a:r>
              <a:rPr lang="it-IT" sz="1800" dirty="0">
                <a:latin typeface="Helvetica" pitchFamily="2" charset="0"/>
              </a:rPr>
              <a:t>ei futuri atti attuativi e nei meccanismi di selezione dei progetti, è opportuno siano previste </a:t>
            </a:r>
            <a:r>
              <a:rPr lang="it-IT" sz="1800" b="1" dirty="0">
                <a:latin typeface="Helvetica" pitchFamily="2" charset="0"/>
              </a:rPr>
              <a:t>forme di valorizzazione e premialità per gli interventi che adottano soluzioni innovative e industrializzate</a:t>
            </a:r>
            <a:r>
              <a:rPr lang="it-IT" sz="1800" dirty="0">
                <a:latin typeface="Helvetica" pitchFamily="2" charset="0"/>
              </a:rPr>
              <a:t>, coerenti con gli obiettivi di sostenibilità, rapidità realizzativa e accessibilità economica</a:t>
            </a:r>
            <a:r>
              <a:rPr lang="it-IT" dirty="0">
                <a:effectLst/>
                <a:latin typeface="Helvetica" pitchFamily="2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1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latin typeface="Helvetica" pitchFamily="2" charset="0"/>
              </a:rPr>
              <a:t>Accanto alla fase realizzativa, GBC Italia evidenzia inoltre la necessità di </a:t>
            </a:r>
            <a:r>
              <a:rPr lang="it-IT" sz="1800" b="1" dirty="0">
                <a:latin typeface="Helvetica" pitchFamily="2" charset="0"/>
              </a:rPr>
              <a:t>promuovere modelli evoluti di housing management</a:t>
            </a:r>
            <a:r>
              <a:rPr lang="it-IT" sz="1800" dirty="0">
                <a:latin typeface="Helvetica" pitchFamily="2" charset="0"/>
              </a:rPr>
              <a:t>, capaci di garantire qualità gestionale, inclusione sociale, manutenzione efficiente e stabilità nel tempo degli interventi. La sostenibilità dell’abitare non può infatti limitarsi alla costruzione dell’immobile, ma deve includere la gestione continuativa dei servizi, delle comunità e delle performance ambientali degli edifici.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7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D03C3759-0008-3747-CC42-E6B3C35A1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24E23B0-4249-07ED-439D-D395D9CD2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Gli aspetti da attenzionare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422E87-2C81-F189-680C-714BDDDB8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DL 7 maggio 2026, n. 66 – “Disposizioni urgenti per il Piano Casa”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5D1E9640-79B2-2582-793C-AF7F92C69D06}"/>
              </a:ext>
            </a:extLst>
          </p:cNvPr>
          <p:cNvSpPr txBox="1"/>
          <p:nvPr/>
        </p:nvSpPr>
        <p:spPr>
          <a:xfrm>
            <a:off x="626533" y="1305341"/>
            <a:ext cx="111082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Correttamente il </a:t>
            </a:r>
            <a:r>
              <a:rPr lang="it-IT" sz="1800" dirty="0">
                <a:latin typeface="Helvetica" pitchFamily="2" charset="0"/>
              </a:rPr>
              <a:t>DL richiede che </a:t>
            </a:r>
            <a:r>
              <a:rPr lang="it-IT" dirty="0">
                <a:latin typeface="Helvetica" pitchFamily="2" charset="0"/>
              </a:rPr>
              <a:t>g</a:t>
            </a:r>
            <a:r>
              <a:rPr lang="it-IT" sz="1800" dirty="0">
                <a:latin typeface="Helvetica" pitchFamily="2" charset="0"/>
              </a:rPr>
              <a:t>li immobili devono </a:t>
            </a:r>
            <a:r>
              <a:rPr lang="it-IT" sz="1800" b="1" dirty="0">
                <a:latin typeface="Helvetica" pitchFamily="2" charset="0"/>
              </a:rPr>
              <a:t>rispondere a standard di elevata sostenibilità ambientale ed efficienza energetica e tecnologica</a:t>
            </a:r>
            <a:r>
              <a:rPr lang="it-IT" sz="1800" dirty="0">
                <a:latin typeface="Helvetica" pitchFamily="2" charset="0"/>
              </a:rPr>
              <a:t>, nonché di contenimento del consumo di suolo, di </a:t>
            </a:r>
            <a:r>
              <a:rPr lang="it-IT" sz="1800" b="1" dirty="0">
                <a:latin typeface="Helvetica" pitchFamily="2" charset="0"/>
              </a:rPr>
              <a:t>miglioramento e adeguamento sismico del patrimonio edilizio esistente</a:t>
            </a:r>
            <a:r>
              <a:rPr lang="it-IT" sz="1800" dirty="0">
                <a:latin typeface="Helvetica" pitchFamily="2" charset="0"/>
              </a:rPr>
              <a:t>, di </a:t>
            </a:r>
            <a:r>
              <a:rPr lang="it-IT" sz="1800" b="1" dirty="0">
                <a:latin typeface="Helvetica" pitchFamily="2" charset="0"/>
              </a:rPr>
              <a:t>riqualificazione di aree urbane degradate</a:t>
            </a:r>
            <a:r>
              <a:rPr lang="it-IT" sz="1800" dirty="0">
                <a:latin typeface="Helvetica" pitchFamily="2" charset="0"/>
              </a:rPr>
              <a:t>, tenendo conto dell'effettivo bisogno abitativo presente nelle diverse realtà territoriali.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Helvetica" pitchFamily="2" charset="0"/>
              </a:rPr>
              <a:t>In tale contesto, i </a:t>
            </a:r>
            <a:r>
              <a:rPr lang="it-IT" sz="1800" b="1" dirty="0">
                <a:latin typeface="Helvetica" pitchFamily="2" charset="0"/>
              </a:rPr>
              <a:t>Protocolli Energetico-Ambientali</a:t>
            </a:r>
            <a:r>
              <a:rPr lang="it-IT" sz="1800" dirty="0">
                <a:latin typeface="Helvetica" pitchFamily="2" charset="0"/>
              </a:rPr>
              <a:t> rappresentano uno strumento di riferimento fondamentale per </a:t>
            </a:r>
            <a:r>
              <a:rPr lang="it-IT" sz="1800" b="1" dirty="0">
                <a:latin typeface="Helvetica" pitchFamily="2" charset="0"/>
              </a:rPr>
              <a:t>l’integrazione, all’interno dei progetti, di strategie di diversa natura </a:t>
            </a:r>
            <a:r>
              <a:rPr lang="it-IT" sz="1800" dirty="0">
                <a:latin typeface="Helvetica" pitchFamily="2" charset="0"/>
              </a:rPr>
              <a:t>(ad esempio l’efficienza energetica con il miglioramento sismico),  la misurazione, </a:t>
            </a:r>
            <a:r>
              <a:rPr lang="it-IT" sz="1800" b="1" dirty="0">
                <a:latin typeface="Helvetica" pitchFamily="2" charset="0"/>
              </a:rPr>
              <a:t>la rendicontazione e la verifica delle performance di sostenibilità degli interventi</a:t>
            </a:r>
            <a:r>
              <a:rPr lang="it-IT" sz="1800" dirty="0">
                <a:latin typeface="Helvetica" pitchFamily="2" charset="0"/>
              </a:rPr>
              <a:t> sull’ambiente costruito, </a:t>
            </a:r>
            <a:r>
              <a:rPr lang="it-IT" sz="1800" b="1" dirty="0">
                <a:latin typeface="Helvetica" pitchFamily="2" charset="0"/>
              </a:rPr>
              <a:t>che la sola applicazione dei Criteri Ambientali Minimi non può garantire</a:t>
            </a:r>
            <a:r>
              <a:rPr lang="it-IT" sz="1800" dirty="0">
                <a:latin typeface="Helvetica" pitchFamily="2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Helvetica" pitchFamily="2" charset="0"/>
              </a:rPr>
              <a:t>L’utilizzo di standard riconosciuti e verificabili consente infatti di </a:t>
            </a:r>
            <a:r>
              <a:rPr lang="it-IT" sz="1800" b="1" dirty="0">
                <a:latin typeface="Helvetica" pitchFamily="2" charset="0"/>
              </a:rPr>
              <a:t>garantire trasparenza, comparabilità e qualità nei processi di trasformazione urbana, favorendo al contempo l’allineamento degli investimenti ai criteri ESG e agli obiettivi europei di decarbonizzazione, resilienza e finanza sostenibile</a:t>
            </a:r>
            <a:r>
              <a:rPr lang="it-IT" sz="1800" dirty="0">
                <a:latin typeface="Helvet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326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72E2006F-3A69-7FD9-D7A5-F6C845432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7499DE1-698A-151C-DA6C-E8A684A50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Gli aspetti da attenzionare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70F630-2745-8FB9-2F0B-575453E6E1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DL 7 maggio 2026, n. 66 – “Disposizioni urgenti per il Piano Casa”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76A7146B-6C32-4F59-B91C-92C483C228C7}"/>
              </a:ext>
            </a:extLst>
          </p:cNvPr>
          <p:cNvSpPr txBox="1"/>
          <p:nvPr/>
        </p:nvSpPr>
        <p:spPr>
          <a:xfrm>
            <a:off x="626533" y="1305341"/>
            <a:ext cx="111082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latin typeface="Helvetica" pitchFamily="2" charset="0"/>
              </a:rPr>
              <a:t>Particolare attenzione dovrà inoltre essere dedicata al tema </a:t>
            </a:r>
            <a:r>
              <a:rPr lang="it-IT" sz="1800" b="1" dirty="0">
                <a:latin typeface="Helvetica" pitchFamily="2" charset="0"/>
              </a:rPr>
              <a:t>dell’affitto accessibile di lunga durata</a:t>
            </a:r>
            <a:r>
              <a:rPr lang="it-IT" sz="1800" dirty="0">
                <a:latin typeface="Helvetica" pitchFamily="2" charset="0"/>
              </a:rPr>
              <a:t>, che rappresenta oggi </a:t>
            </a:r>
            <a:r>
              <a:rPr lang="it-IT" sz="1800" b="1" dirty="0">
                <a:latin typeface="Helvetica" pitchFamily="2" charset="0"/>
              </a:rPr>
              <a:t>una delle principali criticità del sistema abitativo urbano italiano</a:t>
            </a:r>
            <a:r>
              <a:rPr lang="it-IT" sz="1800" dirty="0">
                <a:latin typeface="Helvetica" pitchFamily="2" charset="0"/>
              </a:rPr>
              <a:t>. In tal senso, appare importante orientare gli strumenti di edilizia integrata verso </a:t>
            </a:r>
            <a:r>
              <a:rPr lang="it-IT" sz="1800" b="1" dirty="0">
                <a:latin typeface="Helvetica" pitchFamily="2" charset="0"/>
              </a:rPr>
              <a:t>modelli che incentivino la locazione convenzionata stabile e non esclusivamente la vendita convenzionata</a:t>
            </a:r>
            <a:r>
              <a:rPr lang="it-IT" sz="1800" dirty="0">
                <a:latin typeface="Helvetica" pitchFamily="2" charset="0"/>
              </a:rPr>
              <a:t>, favorendo così una maggiore capacità di risposta ai bisogni abitativi emergenti.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latin typeface="Helvetica" pitchFamily="2" charset="0"/>
              </a:rPr>
              <a:t>In questo quadro, appare inoltre strategico </a:t>
            </a:r>
            <a:r>
              <a:rPr lang="it-IT" sz="1800" b="1" dirty="0">
                <a:latin typeface="Helvetica" pitchFamily="2" charset="0"/>
              </a:rPr>
              <a:t>favorire la partecipazione di capitali privati e istituzionali attraverso modelli di investimento caratterizzati da stabilità, trasparenza e prevedibilità nel lungo periodo</a:t>
            </a:r>
            <a:r>
              <a:rPr lang="it-IT" sz="1800" dirty="0">
                <a:latin typeface="Helvetica" pitchFamily="2" charset="0"/>
              </a:rPr>
              <a:t>. La capacità di attrarre investimenti verso l’housing accessibile dipenderà infatti dalla presenza di un quadro regolatorio certo, da strumenti di garanzia adeguati e da meccanismi di valorizzazione coerenti con gli obiettivi sociali e ambientali del Piano.</a:t>
            </a:r>
          </a:p>
          <a:p>
            <a:pPr algn="just"/>
            <a:r>
              <a:rPr lang="it-IT" sz="1800" dirty="0">
                <a:latin typeface="Helvetica" pitchFamily="2" charset="0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latin typeface="Helvetica" pitchFamily="2" charset="0"/>
              </a:rPr>
              <a:t>E’ opportuno che le misure di semplificazione, accelerazione procedurale e incentivazione previste dal decreto possano trovare applicazione anche oltre il perimetro dei soli grandi programmi straordinari. Appare </a:t>
            </a:r>
            <a:r>
              <a:rPr lang="it-IT" sz="1800" b="1" dirty="0">
                <a:latin typeface="Helvetica" pitchFamily="2" charset="0"/>
              </a:rPr>
              <a:t>importante evitare che gli strumenti più efficaci del Piano restino limitati a un numero necessariamente ristretto di operazioni</a:t>
            </a:r>
            <a:r>
              <a:rPr lang="it-IT" sz="1800" dirty="0">
                <a:latin typeface="Helvetica" pitchFamily="2" charset="0"/>
              </a:rPr>
              <a:t>. </a:t>
            </a:r>
          </a:p>
          <a:p>
            <a:pPr algn="just"/>
            <a:endParaRPr lang="it-IT" sz="1800" dirty="0">
              <a:latin typeface="Helvetica" pitchFamily="2" charset="0"/>
            </a:endParaRPr>
          </a:p>
          <a:p>
            <a:pPr algn="just"/>
            <a:r>
              <a:rPr lang="it-IT" sz="1800" dirty="0">
                <a:latin typeface="Helvetica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984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7158</TotalTime>
  <Words>2701</Words>
  <Application>Microsoft Macintosh PowerPoint</Application>
  <PresentationFormat>Widescreen</PresentationFormat>
  <Paragraphs>152</Paragraphs>
  <Slides>19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Helvetica</vt:lpstr>
      <vt:lpstr>Helvetica Neue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V04_Presentazione prova GBC copia</dc:title>
  <dc:creator>katia rondena</dc:creator>
  <cp:lastModifiedBy>Marco Caffi</cp:lastModifiedBy>
  <cp:revision>66</cp:revision>
  <dcterms:created xsi:type="dcterms:W3CDTF">2024-05-13T13:35:08Z</dcterms:created>
  <dcterms:modified xsi:type="dcterms:W3CDTF">2026-05-18T10:06:03Z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2024-02-28T00:00:00Z</vt:filetime>
  </property>
  <property fmtid="{D5CDD505-2E9C-101B-9397-08002B2CF9AE}" pid="3" name="Creator">
    <vt:lpwstr>Adobe Illustrator 27.0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2024-05-13T00:00:00Z</vt:filetime>
  </property>
  <property fmtid="{D5CDD505-2E9C-101B-9397-08002B2CF9AE}" pid="7" name="Producer">
    <vt:lpwstr>Adobe PDF library 16.07</vt:lpwstr>
  </property>
</Properties>
</file>