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12"/>
  </p:notesMasterIdLst>
  <p:sldIdLst>
    <p:sldId id="256" r:id="rId3"/>
    <p:sldId id="274" r:id="rId4"/>
    <p:sldId id="290" r:id="rId5"/>
    <p:sldId id="291" r:id="rId6"/>
    <p:sldId id="287" r:id="rId7"/>
    <p:sldId id="288" r:id="rId8"/>
    <p:sldId id="289" r:id="rId9"/>
    <p:sldId id="284" r:id="rId10"/>
    <p:sldId id="286" r:id="rId11"/>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028">
          <p15:clr>
            <a:srgbClr val="000000"/>
          </p15:clr>
        </p15:guide>
        <p15:guide id="2" orient="horz" pos="3383">
          <p15:clr>
            <a:srgbClr val="000000"/>
          </p15:clr>
        </p15:guide>
        <p15:guide id="3" orient="horz" pos="580">
          <p15:clr>
            <a:srgbClr val="000000"/>
          </p15:clr>
        </p15:guide>
        <p15:guide id="4" orient="horz" pos="288">
          <p15:clr>
            <a:srgbClr val="000000"/>
          </p15:clr>
        </p15:guide>
        <p15:guide id="5" orient="horz" pos="1648">
          <p15:clr>
            <a:srgbClr val="000000"/>
          </p15:clr>
        </p15:guide>
        <p15:guide id="6" pos="5466">
          <p15:clr>
            <a:srgbClr val="000000"/>
          </p15:clr>
        </p15:guide>
        <p15:guide id="7" pos="294">
          <p15:clr>
            <a:srgbClr val="000000"/>
          </p15:clr>
        </p15:guide>
        <p15:guide id="8" pos="2013">
          <p15:clr>
            <a:srgbClr val="000000"/>
          </p15:clr>
        </p15:guide>
        <p15:guide id="9" pos="3795">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9" roundtripDataSignature="AMtx7mhtBrZ/n3hC570ZOMtXmFGZdObB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7CF11E-4F37-4254-81F5-4E65E27EE69D}">
  <a:tblStyle styleId="{1D7CF11E-4F37-4254-81F5-4E65E27EE69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1375" autoAdjust="0"/>
  </p:normalViewPr>
  <p:slideViewPr>
    <p:cSldViewPr snapToGrid="0">
      <p:cViewPr varScale="1">
        <p:scale>
          <a:sx n="98" d="100"/>
          <a:sy n="98" d="100"/>
        </p:scale>
        <p:origin x="288" y="90"/>
      </p:cViewPr>
      <p:guideLst>
        <p:guide orient="horz" pos="4028"/>
        <p:guide orient="horz" pos="3383"/>
        <p:guide orient="horz" pos="580"/>
        <p:guide orient="horz" pos="288"/>
        <p:guide orient="horz" pos="1648"/>
        <p:guide pos="5466"/>
        <p:guide pos="294"/>
        <p:guide pos="2013"/>
        <p:guide pos="379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3" Type="http://schemas.openxmlformats.org/officeDocument/2006/relationships/tableStyles" Target="tableStyles.xml"/><Relationship Id="rId5" Type="http://schemas.openxmlformats.org/officeDocument/2006/relationships/slide" Target="slides/slide3.xml"/><Relationship Id="rId49" Type="http://customschemas.google.com/relationships/presentationmetadata" Target="metadata"/><Relationship Id="rId10" Type="http://schemas.openxmlformats.org/officeDocument/2006/relationships/slide" Target="slides/slide8.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0"/>
            <a:ext cx="2945659" cy="496332"/>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0444" y="0"/>
            <a:ext cx="2945659" cy="496332"/>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2" y="9428582"/>
            <a:ext cx="2945659" cy="496332"/>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0444" y="9428582"/>
            <a:ext cx="2945659" cy="49633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0130002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007113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043339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337253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81801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2" name="Google Shape;72;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34753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6" name="Google Shape;66;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462566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Layout personalizzato">
  <p:cSld name="2_Layout personalizzato">
    <p:spTree>
      <p:nvGrpSpPr>
        <p:cNvPr id="1" name="Shape 14"/>
        <p:cNvGrpSpPr/>
        <p:nvPr/>
      </p:nvGrpSpPr>
      <p:grpSpPr>
        <a:xfrm>
          <a:off x="0" y="0"/>
          <a:ext cx="0" cy="0"/>
          <a:chOff x="0" y="0"/>
          <a:chExt cx="0" cy="0"/>
        </a:xfrm>
      </p:grpSpPr>
      <p:sp>
        <p:nvSpPr>
          <p:cNvPr id="15" name="Google Shape;15;p48"/>
          <p:cNvSpPr txBox="1">
            <a:spLocks noGrp="1"/>
          </p:cNvSpPr>
          <p:nvPr>
            <p:ph type="body" idx="1"/>
          </p:nvPr>
        </p:nvSpPr>
        <p:spPr>
          <a:xfrm>
            <a:off x="461964" y="2617790"/>
            <a:ext cx="8220075" cy="720044"/>
          </a:xfrm>
          <a:prstGeom prst="rect">
            <a:avLst/>
          </a:prstGeom>
          <a:noFill/>
          <a:ln>
            <a:noFill/>
          </a:ln>
        </p:spPr>
        <p:txBody>
          <a:bodyPr spcFirstLastPara="1" wrap="square" lIns="91425" tIns="45700" rIns="91425" bIns="45700" anchor="t" anchorCtr="0"/>
          <a:lstStyle>
            <a:lvl1pPr marL="457200" marR="0" lvl="0" indent="-228600" algn="ctr" rtl="0">
              <a:lnSpc>
                <a:spcPct val="100000"/>
              </a:lnSpc>
              <a:spcBef>
                <a:spcPts val="840"/>
              </a:spcBef>
              <a:spcAft>
                <a:spcPts val="0"/>
              </a:spcAft>
              <a:buClr>
                <a:schemeClr val="lt1"/>
              </a:buClr>
              <a:buSzPts val="4200"/>
              <a:buFont typeface="Arial"/>
              <a:buNone/>
              <a:defRPr sz="4200" b="0" i="0" u="none" strike="noStrike" cap="none">
                <a:solidFill>
                  <a:schemeClr val="lt1"/>
                </a:solidFill>
                <a:latin typeface="Open Sans"/>
                <a:ea typeface="Open Sans"/>
                <a:cs typeface="Open Sans"/>
                <a:sym typeface="Open Sans"/>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 name="Google Shape;16;p48"/>
          <p:cNvSpPr txBox="1">
            <a:spLocks noGrp="1"/>
          </p:cNvSpPr>
          <p:nvPr>
            <p:ph type="body" idx="2"/>
          </p:nvPr>
        </p:nvSpPr>
        <p:spPr>
          <a:xfrm>
            <a:off x="359634" y="5369569"/>
            <a:ext cx="5486400" cy="351907"/>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320"/>
              </a:spcBef>
              <a:spcAft>
                <a:spcPts val="0"/>
              </a:spcAft>
              <a:buClr>
                <a:schemeClr val="lt1"/>
              </a:buClr>
              <a:buSzPts val="1600"/>
              <a:buFont typeface="Arial"/>
              <a:buNone/>
              <a:defRPr sz="1600" b="0" i="0" u="none" strike="noStrike" cap="none">
                <a:solidFill>
                  <a:schemeClr val="lt1"/>
                </a:solidFill>
                <a:latin typeface="Open Sans Light"/>
                <a:ea typeface="Open Sans Light"/>
                <a:cs typeface="Open Sans Light"/>
                <a:sym typeface="Open Sans Light"/>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 name="Google Shape;17;p48"/>
          <p:cNvSpPr txBox="1">
            <a:spLocks noGrp="1"/>
          </p:cNvSpPr>
          <p:nvPr>
            <p:ph type="body" idx="3"/>
          </p:nvPr>
        </p:nvSpPr>
        <p:spPr>
          <a:xfrm>
            <a:off x="358991" y="5669990"/>
            <a:ext cx="5478462" cy="302068"/>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260"/>
              </a:spcBef>
              <a:spcAft>
                <a:spcPts val="0"/>
              </a:spcAft>
              <a:buClr>
                <a:srgbClr val="FFFFFF"/>
              </a:buClr>
              <a:buSzPts val="1300"/>
              <a:buFont typeface="Arial"/>
              <a:buNone/>
              <a:defRPr sz="1300" b="0" i="0" u="none" strike="noStrike" cap="none">
                <a:solidFill>
                  <a:srgbClr val="FFFFFF"/>
                </a:solidFill>
                <a:latin typeface="Open Sans Light"/>
                <a:ea typeface="Open Sans Light"/>
                <a:cs typeface="Open Sans Light"/>
                <a:sym typeface="Open Sans Light"/>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Google Shape;18;p48"/>
          <p:cNvSpPr txBox="1">
            <a:spLocks noGrp="1"/>
          </p:cNvSpPr>
          <p:nvPr>
            <p:ph type="body" idx="4"/>
          </p:nvPr>
        </p:nvSpPr>
        <p:spPr>
          <a:xfrm>
            <a:off x="358991" y="5886249"/>
            <a:ext cx="5478462" cy="274577"/>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260"/>
              </a:spcBef>
              <a:spcAft>
                <a:spcPts val="0"/>
              </a:spcAft>
              <a:buClr>
                <a:srgbClr val="FFFFFF"/>
              </a:buClr>
              <a:buSzPts val="1300"/>
              <a:buFont typeface="Arial"/>
              <a:buNone/>
              <a:defRPr sz="1300" b="0" i="0" u="none" strike="noStrike" cap="none">
                <a:solidFill>
                  <a:srgbClr val="FFFFFF"/>
                </a:solidFill>
                <a:latin typeface="Open Sans Light"/>
                <a:ea typeface="Open Sans Light"/>
                <a:cs typeface="Open Sans Light"/>
                <a:sym typeface="Open Sans Light"/>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efault" type="tx">
  <p:cSld name="TITLE_AND_BODY">
    <p:spTree>
      <p:nvGrpSpPr>
        <p:cNvPr id="1" name="Shape 24"/>
        <p:cNvGrpSpPr/>
        <p:nvPr/>
      </p:nvGrpSpPr>
      <p:grpSpPr>
        <a:xfrm>
          <a:off x="0" y="0"/>
          <a:ext cx="0" cy="0"/>
          <a:chOff x="0" y="0"/>
          <a:chExt cx="0" cy="0"/>
        </a:xfrm>
      </p:grpSpPr>
      <p:sp>
        <p:nvSpPr>
          <p:cNvPr id="25" name="Google Shape;25;p58"/>
          <p:cNvSpPr txBox="1">
            <a:spLocks noGrp="1"/>
          </p:cNvSpPr>
          <p:nvPr>
            <p:ph type="sldNum" idx="12"/>
          </p:nvPr>
        </p:nvSpPr>
        <p:spPr>
          <a:xfrm>
            <a:off x="6280150" y="6224587"/>
            <a:ext cx="273050" cy="263525"/>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0" marR="0" lvl="1"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0" marR="0" lvl="2"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L="0" marR="0" lvl="3"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0" marR="0" lvl="4"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0" marR="0" lvl="5"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0" marR="0" lvl="6"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0" marR="0" lvl="7"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0" marR="0" lvl="8" indent="0" algn="l">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7"/>
          <p:cNvSpPr txBox="1"/>
          <p:nvPr/>
        </p:nvSpPr>
        <p:spPr>
          <a:xfrm>
            <a:off x="0" y="0"/>
            <a:ext cx="9144000" cy="6858000"/>
          </a:xfrm>
          <a:prstGeom prst="rect">
            <a:avLst/>
          </a:prstGeom>
          <a:solidFill>
            <a:srgbClr val="0D5B90"/>
          </a:solidFill>
          <a:ln w="9525" cap="flat" cmpd="sng">
            <a:solidFill>
              <a:srgbClr val="4A7EBB"/>
            </a:solidFill>
            <a:prstDash val="solid"/>
            <a:miter lim="800000"/>
            <a:headEnd type="none" w="sm" len="sm"/>
            <a:tailEnd type="none" w="sm" len="sm"/>
          </a:ln>
          <a:effectLst>
            <a:outerShdw blurRad="63500" dist="23000" dir="5400000">
              <a:srgbClr val="000000">
                <a:alpha val="34117"/>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11" name="Google Shape;11;p47"/>
          <p:cNvCxnSpPr/>
          <p:nvPr/>
        </p:nvCxnSpPr>
        <p:spPr>
          <a:xfrm>
            <a:off x="461962" y="2617787"/>
            <a:ext cx="8220075" cy="0"/>
          </a:xfrm>
          <a:prstGeom prst="straightConnector1">
            <a:avLst/>
          </a:prstGeom>
          <a:noFill/>
          <a:ln w="9525" cap="flat" cmpd="sng">
            <a:solidFill>
              <a:schemeClr val="lt1"/>
            </a:solidFill>
            <a:prstDash val="solid"/>
            <a:miter lim="800000"/>
            <a:headEnd type="none" w="sm" len="sm"/>
            <a:tailEnd type="none" w="sm" len="sm"/>
          </a:ln>
        </p:spPr>
      </p:cxnSp>
      <p:cxnSp>
        <p:nvCxnSpPr>
          <p:cNvPr id="12" name="Google Shape;12;p47"/>
          <p:cNvCxnSpPr/>
          <p:nvPr/>
        </p:nvCxnSpPr>
        <p:spPr>
          <a:xfrm>
            <a:off x="461962" y="5360987"/>
            <a:ext cx="2892425" cy="0"/>
          </a:xfrm>
          <a:prstGeom prst="straightConnector1">
            <a:avLst/>
          </a:prstGeom>
          <a:noFill/>
          <a:ln w="9525" cap="flat" cmpd="sng">
            <a:solidFill>
              <a:schemeClr val="lt1"/>
            </a:solidFill>
            <a:prstDash val="solid"/>
            <a:miter lim="800000"/>
            <a:headEnd type="none" w="sm" len="sm"/>
            <a:tailEnd type="none" w="sm" len="sm"/>
          </a:ln>
        </p:spPr>
      </p:cxnSp>
      <p:pic>
        <p:nvPicPr>
          <p:cNvPr id="13" name="Google Shape;13;p47"/>
          <p:cNvPicPr preferRelativeResize="0"/>
          <p:nvPr/>
        </p:nvPicPr>
        <p:blipFill rotWithShape="1">
          <a:blip r:embed="rId3">
            <a:alphaModFix/>
          </a:blip>
          <a:srcRect/>
          <a:stretch/>
        </p:blipFill>
        <p:spPr>
          <a:xfrm>
            <a:off x="3633787" y="1706562"/>
            <a:ext cx="1765300" cy="7000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
        <p:cNvGrpSpPr/>
        <p:nvPr/>
      </p:nvGrpSpPr>
      <p:grpSpPr>
        <a:xfrm>
          <a:off x="0" y="0"/>
          <a:ext cx="0" cy="0"/>
          <a:chOff x="0" y="0"/>
          <a:chExt cx="0" cy="0"/>
        </a:xfrm>
      </p:grpSpPr>
      <p:sp>
        <p:nvSpPr>
          <p:cNvPr id="20" name="Google Shape;20;p57"/>
          <p:cNvSpPr txBox="1"/>
          <p:nvPr/>
        </p:nvSpPr>
        <p:spPr>
          <a:xfrm>
            <a:off x="0" y="0"/>
            <a:ext cx="9144000" cy="65087"/>
          </a:xfrm>
          <a:prstGeom prst="rect">
            <a:avLst/>
          </a:prstGeom>
          <a:solidFill>
            <a:srgbClr val="0D5B90"/>
          </a:solidFill>
          <a:ln w="9525" cap="flat" cmpd="sng">
            <a:solidFill>
              <a:srgbClr val="1070A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1" name="Google Shape;21;p57"/>
          <p:cNvSpPr txBox="1"/>
          <p:nvPr/>
        </p:nvSpPr>
        <p:spPr>
          <a:xfrm>
            <a:off x="0" y="457200"/>
            <a:ext cx="9144000" cy="263525"/>
          </a:xfrm>
          <a:prstGeom prst="rect">
            <a:avLst/>
          </a:prstGeom>
          <a:solidFill>
            <a:srgbClr val="0D5B90"/>
          </a:solidFill>
          <a:ln w="9525" cap="flat" cmpd="sng">
            <a:solidFill>
              <a:srgbClr val="1070A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2" name="Google Shape;22;p57" descr="Risultati immagini per logo indire"/>
          <p:cNvPicPr preferRelativeResize="0"/>
          <p:nvPr/>
        </p:nvPicPr>
        <p:blipFill rotWithShape="1">
          <a:blip r:embed="rId3">
            <a:alphaModFix/>
          </a:blip>
          <a:srcRect l="25529" t="33480" r="25685" b="33334"/>
          <a:stretch/>
        </p:blipFill>
        <p:spPr>
          <a:xfrm>
            <a:off x="57150" y="106362"/>
            <a:ext cx="901700" cy="325437"/>
          </a:xfrm>
          <a:prstGeom prst="rect">
            <a:avLst/>
          </a:prstGeom>
          <a:noFill/>
          <a:ln>
            <a:noFill/>
          </a:ln>
        </p:spPr>
      </p:pic>
      <p:sp>
        <p:nvSpPr>
          <p:cNvPr id="23" name="Google Shape;23;p57"/>
          <p:cNvSpPr txBox="1">
            <a:spLocks noGrp="1"/>
          </p:cNvSpPr>
          <p:nvPr>
            <p:ph type="sldNum" idx="12"/>
          </p:nvPr>
        </p:nvSpPr>
        <p:spPr>
          <a:xfrm>
            <a:off x="6280150" y="6224587"/>
            <a:ext cx="273050" cy="2635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‹N›</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
          <p:cNvSpPr txBox="1">
            <a:spLocks noGrp="1"/>
          </p:cNvSpPr>
          <p:nvPr>
            <p:ph type="body" idx="1"/>
          </p:nvPr>
        </p:nvSpPr>
        <p:spPr>
          <a:xfrm>
            <a:off x="461962" y="2617787"/>
            <a:ext cx="8220075" cy="2088967"/>
          </a:xfrm>
          <a:prstGeom prst="rect">
            <a:avLst/>
          </a:prstGeom>
          <a:noFill/>
          <a:ln>
            <a:noFill/>
          </a:ln>
        </p:spPr>
        <p:txBody>
          <a:bodyPr spcFirstLastPara="1" wrap="square" lIns="91425" tIns="45700" rIns="91425" bIns="45700" anchor="t" anchorCtr="0">
            <a:noAutofit/>
          </a:bodyPr>
          <a:lstStyle/>
          <a:p>
            <a:pPr marL="0" indent="0">
              <a:spcBef>
                <a:spcPts val="0"/>
              </a:spcBef>
            </a:pPr>
            <a:r>
              <a:rPr lang="it-IT" sz="2400" b="1" dirty="0"/>
              <a:t>Audizione VII Commissione (Cultura, Scienza e Istruzione) della Camera dei deputati su proposta di legge C. 678 </a:t>
            </a:r>
            <a:r>
              <a:rPr lang="it-IT" sz="2400" b="1" dirty="0" err="1"/>
              <a:t>Amorese</a:t>
            </a:r>
            <a:r>
              <a:rPr lang="it-IT" sz="2400" b="1" dirty="0"/>
              <a:t> </a:t>
            </a:r>
          </a:p>
          <a:p>
            <a:pPr marL="0" indent="0">
              <a:spcBef>
                <a:spcPts val="0"/>
              </a:spcBef>
            </a:pPr>
            <a:r>
              <a:rPr lang="it-IT" sz="1800" dirty="0"/>
              <a:t>Abolizione del limite numerico minimo di alunni per la formazione delle classi nelle scuole primarie e secondarie dei comuni montani, delle piccole isole e delle aree geografiche abitate da minoranze linguistiche</a:t>
            </a:r>
          </a:p>
          <a:p>
            <a:pPr marL="0" lvl="0" indent="0" algn="ctr" rtl="0">
              <a:lnSpc>
                <a:spcPct val="100000"/>
              </a:lnSpc>
              <a:spcBef>
                <a:spcPts val="0"/>
              </a:spcBef>
              <a:spcAft>
                <a:spcPts val="0"/>
              </a:spcAft>
              <a:buClr>
                <a:schemeClr val="lt1"/>
              </a:buClr>
              <a:buSzPts val="4200"/>
              <a:buNone/>
            </a:pPr>
            <a:endParaRPr lang="it-IT" sz="2400" dirty="0"/>
          </a:p>
          <a:p>
            <a:pPr marL="0" lvl="0" indent="0" algn="ctr" rtl="0">
              <a:lnSpc>
                <a:spcPct val="100000"/>
              </a:lnSpc>
              <a:spcBef>
                <a:spcPts val="0"/>
              </a:spcBef>
              <a:spcAft>
                <a:spcPts val="0"/>
              </a:spcAft>
              <a:buClr>
                <a:schemeClr val="lt1"/>
              </a:buClr>
              <a:buSzPts val="4200"/>
              <a:buNone/>
            </a:pPr>
            <a:r>
              <a:rPr lang="it-IT" sz="2400" dirty="0"/>
              <a:t>Roma, 10 ottobre 2023</a:t>
            </a:r>
          </a:p>
        </p:txBody>
      </p:sp>
      <p:sp>
        <p:nvSpPr>
          <p:cNvPr id="69" name="Google Shape;69;p1"/>
          <p:cNvSpPr txBox="1">
            <a:spLocks noGrp="1"/>
          </p:cNvSpPr>
          <p:nvPr>
            <p:ph type="body" idx="1"/>
          </p:nvPr>
        </p:nvSpPr>
        <p:spPr>
          <a:xfrm>
            <a:off x="394356" y="5738893"/>
            <a:ext cx="9313410" cy="7207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lt1"/>
              </a:buClr>
              <a:buSzPts val="4200"/>
              <a:buNone/>
            </a:pPr>
            <a:r>
              <a:rPr lang="en-US" sz="1500" b="1" i="1" u="none" dirty="0">
                <a:solidFill>
                  <a:schemeClr val="lt1"/>
                </a:solidFill>
              </a:rPr>
              <a:t>Cristina Grieco</a:t>
            </a:r>
            <a:r>
              <a:rPr lang="en-US" sz="1500" b="0" i="1" u="none" dirty="0">
                <a:solidFill>
                  <a:schemeClr val="lt1"/>
                </a:solidFill>
              </a:rPr>
              <a:t>, </a:t>
            </a:r>
            <a:r>
              <a:rPr lang="en-US" sz="1500" i="1" dirty="0"/>
              <a:t>P</a:t>
            </a:r>
            <a:r>
              <a:rPr lang="en-US" sz="1500" b="0" i="1" u="none" dirty="0">
                <a:solidFill>
                  <a:schemeClr val="lt1"/>
                </a:solidFill>
              </a:rPr>
              <a:t>residente INDIRE</a:t>
            </a:r>
            <a:endParaRPr sz="15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4" name="CasellaDiTesto 3">
            <a:extLst>
              <a:ext uri="{FF2B5EF4-FFF2-40B4-BE49-F238E27FC236}">
                <a16:creationId xmlns:a16="http://schemas.microsoft.com/office/drawing/2014/main" id="{65ED5672-FD01-4925-87A2-EC84C492701E}"/>
              </a:ext>
            </a:extLst>
          </p:cNvPr>
          <p:cNvSpPr txBox="1"/>
          <p:nvPr/>
        </p:nvSpPr>
        <p:spPr>
          <a:xfrm>
            <a:off x="1001028" y="1307058"/>
            <a:ext cx="8142972" cy="458780"/>
          </a:xfrm>
          <a:prstGeom prst="rect">
            <a:avLst/>
          </a:prstGeom>
          <a:noFill/>
        </p:spPr>
        <p:txBody>
          <a:bodyPr wrap="square">
            <a:spAutoFit/>
          </a:bodyPr>
          <a:lstStyle/>
          <a:p>
            <a:pPr marL="342900" lvl="0" indent="-342900">
              <a:lnSpc>
                <a:spcPct val="107000"/>
              </a:lnSpc>
              <a:buFont typeface="+mj-lt"/>
              <a:buAutoNum type="alphaUcPeriod"/>
            </a:pPr>
            <a:r>
              <a:rPr lang="it-IT" sz="2400" b="1" kern="100" dirty="0">
                <a:solidFill>
                  <a:schemeClr val="accent1">
                    <a:lumMod val="75000"/>
                  </a:schemeClr>
                </a:solidFill>
                <a:effectLst/>
                <a:latin typeface="+mj-lt"/>
                <a:ea typeface="Times New Roman" panose="02020603050405020304" pitchFamily="18" charset="0"/>
                <a:cs typeface="Times New Roman" panose="02020603050405020304" pitchFamily="18" charset="0"/>
              </a:rPr>
              <a:t>LA SCUOLA COME PRESIDIO CULTURALE </a:t>
            </a:r>
            <a:endParaRPr lang="it-IT" sz="2000" kern="100"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6E8CAC50-FE5B-4432-93A1-38D61D19CBDB}"/>
              </a:ext>
            </a:extLst>
          </p:cNvPr>
          <p:cNvSpPr txBox="1"/>
          <p:nvPr/>
        </p:nvSpPr>
        <p:spPr>
          <a:xfrm>
            <a:off x="697831" y="2589072"/>
            <a:ext cx="8210350" cy="1077218"/>
          </a:xfrm>
          <a:prstGeom prst="rect">
            <a:avLst/>
          </a:prstGeom>
          <a:noFill/>
        </p:spPr>
        <p:txBody>
          <a:bodyPr wrap="square" rtlCol="0">
            <a:spAutoFit/>
          </a:bodyPr>
          <a:lstStyle/>
          <a:p>
            <a:pPr algn="just"/>
            <a:r>
              <a:rPr lang="it-IT" sz="1600" b="1" dirty="0"/>
              <a:t>A1. I territori in cui insistono le piccole scuole </a:t>
            </a:r>
          </a:p>
          <a:p>
            <a:pPr algn="just"/>
            <a:r>
              <a:rPr lang="it-IT" sz="1600" dirty="0"/>
              <a:t>INDIRE promuove da anni la permanenza delle scuole situate nei territori isolati e fragili allo scopo di mantenere un presidio educativo e culturale e di contrastare il fenomeno dello spopolamento.</a:t>
            </a:r>
          </a:p>
        </p:txBody>
      </p:sp>
      <p:sp>
        <p:nvSpPr>
          <p:cNvPr id="5" name="CasellaDiTesto 4">
            <a:extLst>
              <a:ext uri="{FF2B5EF4-FFF2-40B4-BE49-F238E27FC236}">
                <a16:creationId xmlns:a16="http://schemas.microsoft.com/office/drawing/2014/main" id="{B71EA620-1C0E-4478-ABA9-C82365F8E6F5}"/>
              </a:ext>
            </a:extLst>
          </p:cNvPr>
          <p:cNvSpPr txBox="1"/>
          <p:nvPr/>
        </p:nvSpPr>
        <p:spPr>
          <a:xfrm>
            <a:off x="770021" y="3992278"/>
            <a:ext cx="8138160" cy="1077218"/>
          </a:xfrm>
          <a:prstGeom prst="rect">
            <a:avLst/>
          </a:prstGeom>
          <a:noFill/>
        </p:spPr>
        <p:txBody>
          <a:bodyPr wrap="square" rtlCol="0">
            <a:spAutoFit/>
          </a:bodyPr>
          <a:lstStyle/>
          <a:p>
            <a:r>
              <a:rPr lang="it-IT" sz="1600" b="1" dirty="0"/>
              <a:t>A2. Il valore della piccola scuola</a:t>
            </a:r>
          </a:p>
          <a:p>
            <a:r>
              <a:rPr lang="it-IT" sz="1600" dirty="0"/>
              <a:t>la scuola, molto spesso la piccola scuola, rappresenta un importante presidio culturale in grado di contrastare il fenomeno dello spopolamento e di sviluppare valore (economico, civico, culturale) per la comunità di riferimento </a:t>
            </a:r>
          </a:p>
        </p:txBody>
      </p:sp>
    </p:spTree>
    <p:extLst>
      <p:ext uri="{BB962C8B-B14F-4D97-AF65-F5344CB8AC3E}">
        <p14:creationId xmlns:p14="http://schemas.microsoft.com/office/powerpoint/2010/main" val="43573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5" name="CasellaDiTesto 4">
            <a:extLst>
              <a:ext uri="{FF2B5EF4-FFF2-40B4-BE49-F238E27FC236}">
                <a16:creationId xmlns:a16="http://schemas.microsoft.com/office/drawing/2014/main" id="{B71EA620-1C0E-4478-ABA9-C82365F8E6F5}"/>
              </a:ext>
            </a:extLst>
          </p:cNvPr>
          <p:cNvSpPr txBox="1"/>
          <p:nvPr/>
        </p:nvSpPr>
        <p:spPr>
          <a:xfrm>
            <a:off x="279131" y="1436060"/>
            <a:ext cx="8739740" cy="1169551"/>
          </a:xfrm>
          <a:prstGeom prst="rect">
            <a:avLst/>
          </a:prstGeom>
          <a:noFill/>
        </p:spPr>
        <p:txBody>
          <a:bodyPr wrap="square" rtlCol="0">
            <a:spAutoFit/>
          </a:bodyPr>
          <a:lstStyle/>
          <a:p>
            <a:r>
              <a:rPr lang="it-IT" b="1" dirty="0"/>
              <a:t>B1. Dove sono le piccole scuole e che numeri presentano</a:t>
            </a:r>
          </a:p>
          <a:p>
            <a:endParaRPr lang="it-IT" b="1" dirty="0"/>
          </a:p>
          <a:p>
            <a:pPr algn="just"/>
            <a:r>
              <a:rPr lang="it-IT" dirty="0"/>
              <a:t>Secondo </a:t>
            </a:r>
            <a:r>
              <a:rPr lang="it-IT" b="1" dirty="0">
                <a:solidFill>
                  <a:schemeClr val="accent1">
                    <a:lumMod val="75000"/>
                  </a:schemeClr>
                </a:solidFill>
              </a:rPr>
              <a:t>l’Atlante delle piccole scuole pubblicato da INDIRE </a:t>
            </a:r>
            <a:r>
              <a:rPr lang="it-IT" dirty="0"/>
              <a:t>(fonte dati MIM </a:t>
            </a:r>
            <a:r>
              <a:rPr lang="it-IT" dirty="0" err="1"/>
              <a:t>a.s.</a:t>
            </a:r>
            <a:r>
              <a:rPr lang="it-IT" dirty="0"/>
              <a:t> 2020/21), in Italia si registrano </a:t>
            </a:r>
            <a:r>
              <a:rPr lang="it-IT" b="1" dirty="0">
                <a:solidFill>
                  <a:schemeClr val="accent1">
                    <a:lumMod val="75000"/>
                  </a:schemeClr>
                </a:solidFill>
              </a:rPr>
              <a:t>7.435 piccole scuole primarie e 1.688 piccole scuole secondarie di I grado</a:t>
            </a:r>
            <a:r>
              <a:rPr lang="it-IT" dirty="0"/>
              <a:t>; rappresentano rispettivamente il </a:t>
            </a:r>
            <a:r>
              <a:rPr lang="it-IT" b="1" dirty="0">
                <a:solidFill>
                  <a:schemeClr val="accent1">
                    <a:lumMod val="75000"/>
                  </a:schemeClr>
                </a:solidFill>
              </a:rPr>
              <a:t>50,6% di tutte le scuole primarie italiane e il 23,3% di tutte le secondarie di I grado</a:t>
            </a:r>
            <a:r>
              <a:rPr lang="it-IT" dirty="0"/>
              <a:t>.</a:t>
            </a:r>
          </a:p>
        </p:txBody>
      </p:sp>
      <p:pic>
        <p:nvPicPr>
          <p:cNvPr id="2" name="Immagine 1">
            <a:extLst>
              <a:ext uri="{FF2B5EF4-FFF2-40B4-BE49-F238E27FC236}">
                <a16:creationId xmlns:a16="http://schemas.microsoft.com/office/drawing/2014/main" id="{A97F8963-FAC0-461C-9807-9CF56E8A7288}"/>
              </a:ext>
            </a:extLst>
          </p:cNvPr>
          <p:cNvPicPr>
            <a:picLocks noChangeAspect="1"/>
          </p:cNvPicPr>
          <p:nvPr/>
        </p:nvPicPr>
        <p:blipFill>
          <a:blip r:embed="rId3"/>
          <a:stretch>
            <a:fillRect/>
          </a:stretch>
        </p:blipFill>
        <p:spPr>
          <a:xfrm>
            <a:off x="365761" y="2734768"/>
            <a:ext cx="3859729" cy="2759046"/>
          </a:xfrm>
          <a:prstGeom prst="rect">
            <a:avLst/>
          </a:prstGeom>
        </p:spPr>
      </p:pic>
      <p:pic>
        <p:nvPicPr>
          <p:cNvPr id="6" name="Immagine 5">
            <a:extLst>
              <a:ext uri="{FF2B5EF4-FFF2-40B4-BE49-F238E27FC236}">
                <a16:creationId xmlns:a16="http://schemas.microsoft.com/office/drawing/2014/main" id="{0981D409-62A0-4700-B4EF-24CECE8957E7}"/>
              </a:ext>
            </a:extLst>
          </p:cNvPr>
          <p:cNvPicPr>
            <a:picLocks noChangeAspect="1"/>
          </p:cNvPicPr>
          <p:nvPr/>
        </p:nvPicPr>
        <p:blipFill>
          <a:blip r:embed="rId4"/>
          <a:stretch>
            <a:fillRect/>
          </a:stretch>
        </p:blipFill>
        <p:spPr>
          <a:xfrm>
            <a:off x="365761" y="5493814"/>
            <a:ext cx="3846607" cy="1000562"/>
          </a:xfrm>
          <a:prstGeom prst="rect">
            <a:avLst/>
          </a:prstGeom>
        </p:spPr>
      </p:pic>
      <p:sp>
        <p:nvSpPr>
          <p:cNvPr id="10" name="CasellaDiTesto 9">
            <a:extLst>
              <a:ext uri="{FF2B5EF4-FFF2-40B4-BE49-F238E27FC236}">
                <a16:creationId xmlns:a16="http://schemas.microsoft.com/office/drawing/2014/main" id="{A2710570-D73E-43E8-8972-C4D1C178FC39}"/>
              </a:ext>
            </a:extLst>
          </p:cNvPr>
          <p:cNvSpPr txBox="1"/>
          <p:nvPr/>
        </p:nvSpPr>
        <p:spPr>
          <a:xfrm>
            <a:off x="279130" y="814965"/>
            <a:ext cx="8739741" cy="523220"/>
          </a:xfrm>
          <a:prstGeom prst="rect">
            <a:avLst/>
          </a:prstGeom>
          <a:noFill/>
        </p:spPr>
        <p:txBody>
          <a:bodyPr wrap="square">
            <a:spAutoFit/>
          </a:bodyPr>
          <a:lstStyle/>
          <a:p>
            <a:r>
              <a:rPr lang="it-IT" b="1" dirty="0"/>
              <a:t>B.	MAPPATURA NAZIONALE CON ATTENZIONE ALLE SITUAZIONI DELLE ISOLE E MONTAGNE E CON ATTENZIONE AI NUMERI DELLE CLASSI </a:t>
            </a:r>
          </a:p>
        </p:txBody>
      </p:sp>
      <p:pic>
        <p:nvPicPr>
          <p:cNvPr id="11" name="Immagine 10">
            <a:extLst>
              <a:ext uri="{FF2B5EF4-FFF2-40B4-BE49-F238E27FC236}">
                <a16:creationId xmlns:a16="http://schemas.microsoft.com/office/drawing/2014/main" id="{52851DB5-149E-4E03-8D94-29352DBD5821}"/>
              </a:ext>
            </a:extLst>
          </p:cNvPr>
          <p:cNvPicPr>
            <a:picLocks noChangeAspect="1"/>
          </p:cNvPicPr>
          <p:nvPr/>
        </p:nvPicPr>
        <p:blipFill>
          <a:blip r:embed="rId5"/>
          <a:stretch>
            <a:fillRect/>
          </a:stretch>
        </p:blipFill>
        <p:spPr>
          <a:xfrm>
            <a:off x="4918512" y="2734768"/>
            <a:ext cx="3846702" cy="3759608"/>
          </a:xfrm>
          <a:prstGeom prst="rect">
            <a:avLst/>
          </a:prstGeom>
        </p:spPr>
      </p:pic>
    </p:spTree>
    <p:extLst>
      <p:ext uri="{BB962C8B-B14F-4D97-AF65-F5344CB8AC3E}">
        <p14:creationId xmlns:p14="http://schemas.microsoft.com/office/powerpoint/2010/main" val="3854615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5" name="CasellaDiTesto 4">
            <a:extLst>
              <a:ext uri="{FF2B5EF4-FFF2-40B4-BE49-F238E27FC236}">
                <a16:creationId xmlns:a16="http://schemas.microsoft.com/office/drawing/2014/main" id="{B71EA620-1C0E-4478-ABA9-C82365F8E6F5}"/>
              </a:ext>
            </a:extLst>
          </p:cNvPr>
          <p:cNvSpPr txBox="1"/>
          <p:nvPr/>
        </p:nvSpPr>
        <p:spPr>
          <a:xfrm>
            <a:off x="279131" y="1975074"/>
            <a:ext cx="8739740" cy="1169551"/>
          </a:xfrm>
          <a:prstGeom prst="rect">
            <a:avLst/>
          </a:prstGeom>
          <a:noFill/>
        </p:spPr>
        <p:txBody>
          <a:bodyPr wrap="square" rtlCol="0">
            <a:spAutoFit/>
          </a:bodyPr>
          <a:lstStyle/>
          <a:p>
            <a:r>
              <a:rPr lang="it-IT" b="1" dirty="0"/>
              <a:t>B1. Dove sono le piccole scuole e che numeri presentano</a:t>
            </a:r>
          </a:p>
          <a:p>
            <a:endParaRPr lang="it-IT" b="1" dirty="0"/>
          </a:p>
          <a:p>
            <a:r>
              <a:rPr lang="it-IT" dirty="0"/>
              <a:t>Gli </a:t>
            </a:r>
            <a:r>
              <a:rPr lang="it-IT" b="1" dirty="0">
                <a:solidFill>
                  <a:schemeClr val="accent1">
                    <a:lumMod val="75000"/>
                  </a:schemeClr>
                </a:solidFill>
              </a:rPr>
              <a:t>alunni delle piccole scuole primarie sono 529.757 e 73.114 quelli delle piccole scuole secondarie </a:t>
            </a:r>
            <a:r>
              <a:rPr lang="it-IT" dirty="0"/>
              <a:t>di I grado; rappresentano rispettivamente il </a:t>
            </a:r>
            <a:r>
              <a:rPr lang="it-IT" b="1" dirty="0">
                <a:solidFill>
                  <a:schemeClr val="accent1">
                    <a:lumMod val="75000"/>
                  </a:schemeClr>
                </a:solidFill>
              </a:rPr>
              <a:t>22,4% di tutti gli alunni italiani di scuola primaria e il 4,6% di quelli di scuola secondaria di I grado</a:t>
            </a:r>
            <a:r>
              <a:rPr lang="it-IT" dirty="0"/>
              <a:t>.</a:t>
            </a:r>
          </a:p>
        </p:txBody>
      </p:sp>
      <p:sp>
        <p:nvSpPr>
          <p:cNvPr id="10" name="CasellaDiTesto 9">
            <a:extLst>
              <a:ext uri="{FF2B5EF4-FFF2-40B4-BE49-F238E27FC236}">
                <a16:creationId xmlns:a16="http://schemas.microsoft.com/office/drawing/2014/main" id="{A2710570-D73E-43E8-8972-C4D1C178FC39}"/>
              </a:ext>
            </a:extLst>
          </p:cNvPr>
          <p:cNvSpPr txBox="1"/>
          <p:nvPr/>
        </p:nvSpPr>
        <p:spPr>
          <a:xfrm>
            <a:off x="279130" y="814965"/>
            <a:ext cx="8739741" cy="523220"/>
          </a:xfrm>
          <a:prstGeom prst="rect">
            <a:avLst/>
          </a:prstGeom>
          <a:noFill/>
        </p:spPr>
        <p:txBody>
          <a:bodyPr wrap="square">
            <a:spAutoFit/>
          </a:bodyPr>
          <a:lstStyle/>
          <a:p>
            <a:r>
              <a:rPr lang="it-IT" b="1" dirty="0"/>
              <a:t>B.	MAPPATURA NAZIONALE CON ATTENZIONE ALLE SITUAZIONI DELLE ISOLE E MONTAGNE E CON ATTENZIONE AI NUMERI DELLE CLASSI </a:t>
            </a:r>
          </a:p>
        </p:txBody>
      </p:sp>
      <p:pic>
        <p:nvPicPr>
          <p:cNvPr id="3" name="Immagine 2">
            <a:extLst>
              <a:ext uri="{FF2B5EF4-FFF2-40B4-BE49-F238E27FC236}">
                <a16:creationId xmlns:a16="http://schemas.microsoft.com/office/drawing/2014/main" id="{00EDB90B-7EC6-4012-A26D-293A5F42245A}"/>
              </a:ext>
            </a:extLst>
          </p:cNvPr>
          <p:cNvPicPr>
            <a:picLocks noChangeAspect="1"/>
          </p:cNvPicPr>
          <p:nvPr/>
        </p:nvPicPr>
        <p:blipFill>
          <a:blip r:embed="rId3"/>
          <a:stretch>
            <a:fillRect/>
          </a:stretch>
        </p:blipFill>
        <p:spPr>
          <a:xfrm>
            <a:off x="403716" y="3429000"/>
            <a:ext cx="4090605" cy="2304314"/>
          </a:xfrm>
          <a:prstGeom prst="rect">
            <a:avLst/>
          </a:prstGeom>
        </p:spPr>
      </p:pic>
      <p:pic>
        <p:nvPicPr>
          <p:cNvPr id="4" name="Immagine 3">
            <a:extLst>
              <a:ext uri="{FF2B5EF4-FFF2-40B4-BE49-F238E27FC236}">
                <a16:creationId xmlns:a16="http://schemas.microsoft.com/office/drawing/2014/main" id="{DB7D1737-2FFD-4322-BAB9-44C59EF2CE29}"/>
              </a:ext>
            </a:extLst>
          </p:cNvPr>
          <p:cNvPicPr>
            <a:picLocks noChangeAspect="1"/>
          </p:cNvPicPr>
          <p:nvPr/>
        </p:nvPicPr>
        <p:blipFill>
          <a:blip r:embed="rId4"/>
          <a:stretch>
            <a:fillRect/>
          </a:stretch>
        </p:blipFill>
        <p:spPr>
          <a:xfrm>
            <a:off x="4774809" y="3429000"/>
            <a:ext cx="4369191" cy="1590162"/>
          </a:xfrm>
          <a:prstGeom prst="rect">
            <a:avLst/>
          </a:prstGeom>
        </p:spPr>
      </p:pic>
    </p:spTree>
    <p:extLst>
      <p:ext uri="{BB962C8B-B14F-4D97-AF65-F5344CB8AC3E}">
        <p14:creationId xmlns:p14="http://schemas.microsoft.com/office/powerpoint/2010/main" val="32727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80D4093-78F8-4D14-A5C9-5B87CD6EE59B}"/>
              </a:ext>
            </a:extLst>
          </p:cNvPr>
          <p:cNvSpPr txBox="1"/>
          <p:nvPr/>
        </p:nvSpPr>
        <p:spPr>
          <a:xfrm>
            <a:off x="375386" y="778440"/>
            <a:ext cx="8393228" cy="1384995"/>
          </a:xfrm>
          <a:prstGeom prst="rect">
            <a:avLst/>
          </a:prstGeom>
          <a:noFill/>
        </p:spPr>
        <p:txBody>
          <a:bodyPr wrap="square" rtlCol="0">
            <a:spAutoFit/>
          </a:bodyPr>
          <a:lstStyle/>
          <a:p>
            <a:r>
              <a:rPr lang="it-IT" b="1" dirty="0"/>
              <a:t>B2.  Casi nazionali </a:t>
            </a:r>
          </a:p>
          <a:p>
            <a:r>
              <a:rPr lang="it-IT" dirty="0"/>
              <a:t>Comuni con una sola scuola</a:t>
            </a:r>
          </a:p>
          <a:p>
            <a:pPr algn="just"/>
            <a:r>
              <a:rPr lang="it-IT" dirty="0"/>
              <a:t>In Italia si contano </a:t>
            </a:r>
            <a:r>
              <a:rPr lang="it-IT" b="1" dirty="0">
                <a:solidFill>
                  <a:schemeClr val="accent1">
                    <a:lumMod val="75000"/>
                  </a:schemeClr>
                </a:solidFill>
              </a:rPr>
              <a:t>1.340 comuni che hanno sul loro territorio una sola scuola (1.290 hanno una sola scuola primaria e 50 una sola scuola secondaria di I grado), per 1.248 di questi l’unica scuola è una piccola scuola (per 1.210 una sola piccola scuola primarie e per 38 una piccola scuola secondarie di I grado).</a:t>
            </a:r>
          </a:p>
        </p:txBody>
      </p:sp>
      <p:pic>
        <p:nvPicPr>
          <p:cNvPr id="3" name="Immagine 2">
            <a:extLst>
              <a:ext uri="{FF2B5EF4-FFF2-40B4-BE49-F238E27FC236}">
                <a16:creationId xmlns:a16="http://schemas.microsoft.com/office/drawing/2014/main" id="{B185E028-70D5-4743-B03F-3109018C995B}"/>
              </a:ext>
            </a:extLst>
          </p:cNvPr>
          <p:cNvPicPr>
            <a:picLocks noChangeAspect="1"/>
          </p:cNvPicPr>
          <p:nvPr/>
        </p:nvPicPr>
        <p:blipFill>
          <a:blip r:embed="rId2"/>
          <a:stretch>
            <a:fillRect/>
          </a:stretch>
        </p:blipFill>
        <p:spPr>
          <a:xfrm>
            <a:off x="534085" y="2327376"/>
            <a:ext cx="2434463" cy="1463168"/>
          </a:xfrm>
          <a:prstGeom prst="rect">
            <a:avLst/>
          </a:prstGeom>
        </p:spPr>
      </p:pic>
      <p:sp>
        <p:nvSpPr>
          <p:cNvPr id="5" name="CasellaDiTesto 4">
            <a:extLst>
              <a:ext uri="{FF2B5EF4-FFF2-40B4-BE49-F238E27FC236}">
                <a16:creationId xmlns:a16="http://schemas.microsoft.com/office/drawing/2014/main" id="{84DA5550-C171-46C6-B995-85C2B5308224}"/>
              </a:ext>
            </a:extLst>
          </p:cNvPr>
          <p:cNvSpPr txBox="1"/>
          <p:nvPr/>
        </p:nvSpPr>
        <p:spPr>
          <a:xfrm>
            <a:off x="3185963" y="2514553"/>
            <a:ext cx="5794408" cy="2989729"/>
          </a:xfrm>
          <a:prstGeom prst="rect">
            <a:avLst/>
          </a:prstGeom>
          <a:noFill/>
        </p:spPr>
        <p:txBody>
          <a:bodyPr wrap="square">
            <a:spAutoFit/>
          </a:bodyPr>
          <a:lstStyle/>
          <a:p>
            <a:pPr>
              <a:lnSpc>
                <a:spcPct val="200000"/>
              </a:lnSpc>
            </a:pPr>
            <a:r>
              <a:rPr lang="it-IT" sz="1200" b="1" dirty="0"/>
              <a:t>Alcuni casi ad esempio:</a:t>
            </a:r>
          </a:p>
          <a:p>
            <a:pPr>
              <a:lnSpc>
                <a:spcPct val="200000"/>
              </a:lnSpc>
            </a:pPr>
            <a:endParaRPr lang="it-IT" sz="1200" dirty="0"/>
          </a:p>
          <a:p>
            <a:pPr>
              <a:lnSpc>
                <a:spcPct val="200000"/>
              </a:lnSpc>
            </a:pPr>
            <a:r>
              <a:rPr lang="it-IT" sz="1200" dirty="0"/>
              <a:t>Comune di Alfiano Natta (AL), Piemonte, piccola scuola primaria di 6 alunni</a:t>
            </a:r>
          </a:p>
          <a:p>
            <a:pPr>
              <a:lnSpc>
                <a:spcPct val="200000"/>
              </a:lnSpc>
            </a:pPr>
            <a:r>
              <a:rPr lang="it-IT" sz="1200" dirty="0"/>
              <a:t>Comune di Careggine (LU), Toscana, piccola scuola primaria di 17 alunni</a:t>
            </a:r>
          </a:p>
          <a:p>
            <a:pPr>
              <a:lnSpc>
                <a:spcPct val="200000"/>
              </a:lnSpc>
            </a:pPr>
            <a:r>
              <a:rPr lang="it-IT" sz="1200" dirty="0"/>
              <a:t>Comune di Cersosimo (PZ), Basilicata, piccola scuola primaria di 12 alunni</a:t>
            </a:r>
          </a:p>
          <a:p>
            <a:pPr>
              <a:lnSpc>
                <a:spcPct val="200000"/>
              </a:lnSpc>
            </a:pPr>
            <a:r>
              <a:rPr lang="it-IT" sz="1200" dirty="0"/>
              <a:t>Comune di Serrapetrona (MC), Marche, piccola scuola primaria di 6 alunni</a:t>
            </a:r>
          </a:p>
          <a:p>
            <a:pPr>
              <a:lnSpc>
                <a:spcPct val="200000"/>
              </a:lnSpc>
            </a:pPr>
            <a:r>
              <a:rPr lang="it-IT" sz="1200" dirty="0"/>
              <a:t>Comune di Taipana (UD), Friuli-Venezia Giulia, piccola scuola primaria di 10 alunni</a:t>
            </a:r>
          </a:p>
          <a:p>
            <a:pPr>
              <a:lnSpc>
                <a:spcPct val="200000"/>
              </a:lnSpc>
            </a:pPr>
            <a:r>
              <a:rPr lang="it-IT" sz="1200" dirty="0"/>
              <a:t>Comune di Tora e Piccilli (CE), Campania, piccola scuola primaria di 9 alunni</a:t>
            </a:r>
          </a:p>
        </p:txBody>
      </p:sp>
      <p:pic>
        <p:nvPicPr>
          <p:cNvPr id="8" name="Immagine 7">
            <a:extLst>
              <a:ext uri="{FF2B5EF4-FFF2-40B4-BE49-F238E27FC236}">
                <a16:creationId xmlns:a16="http://schemas.microsoft.com/office/drawing/2014/main" id="{2AE14F5E-AC81-4012-B8C1-E294E8B87591}"/>
              </a:ext>
            </a:extLst>
          </p:cNvPr>
          <p:cNvPicPr>
            <a:picLocks noChangeAspect="1"/>
          </p:cNvPicPr>
          <p:nvPr/>
        </p:nvPicPr>
        <p:blipFill>
          <a:blip r:embed="rId3"/>
          <a:stretch>
            <a:fillRect/>
          </a:stretch>
        </p:blipFill>
        <p:spPr>
          <a:xfrm>
            <a:off x="528964" y="3787786"/>
            <a:ext cx="2426418" cy="1463167"/>
          </a:xfrm>
          <a:prstGeom prst="rect">
            <a:avLst/>
          </a:prstGeom>
        </p:spPr>
      </p:pic>
      <p:pic>
        <p:nvPicPr>
          <p:cNvPr id="9" name="Immagine 8">
            <a:extLst>
              <a:ext uri="{FF2B5EF4-FFF2-40B4-BE49-F238E27FC236}">
                <a16:creationId xmlns:a16="http://schemas.microsoft.com/office/drawing/2014/main" id="{C899E8D8-8466-4E02-833A-72A4FE70A475}"/>
              </a:ext>
            </a:extLst>
          </p:cNvPr>
          <p:cNvPicPr>
            <a:picLocks noChangeAspect="1"/>
          </p:cNvPicPr>
          <p:nvPr/>
        </p:nvPicPr>
        <p:blipFill>
          <a:blip r:embed="rId4"/>
          <a:stretch>
            <a:fillRect/>
          </a:stretch>
        </p:blipFill>
        <p:spPr>
          <a:xfrm>
            <a:off x="538108" y="5248195"/>
            <a:ext cx="2408129" cy="1450974"/>
          </a:xfrm>
          <a:prstGeom prst="rect">
            <a:avLst/>
          </a:prstGeom>
        </p:spPr>
      </p:pic>
    </p:spTree>
    <p:extLst>
      <p:ext uri="{BB962C8B-B14F-4D97-AF65-F5344CB8AC3E}">
        <p14:creationId xmlns:p14="http://schemas.microsoft.com/office/powerpoint/2010/main" val="3462945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D3CE9D0-BFE0-487B-B468-18E18E649CB5}"/>
              </a:ext>
            </a:extLst>
          </p:cNvPr>
          <p:cNvSpPr txBox="1"/>
          <p:nvPr/>
        </p:nvSpPr>
        <p:spPr>
          <a:xfrm>
            <a:off x="529389" y="1338526"/>
            <a:ext cx="8094847" cy="4278094"/>
          </a:xfrm>
          <a:prstGeom prst="rect">
            <a:avLst/>
          </a:prstGeom>
          <a:noFill/>
        </p:spPr>
        <p:txBody>
          <a:bodyPr wrap="square">
            <a:spAutoFit/>
          </a:bodyPr>
          <a:lstStyle/>
          <a:p>
            <a:pPr algn="just"/>
            <a:r>
              <a:rPr lang="it-IT" sz="1600" b="1" dirty="0">
                <a:solidFill>
                  <a:schemeClr val="accent1">
                    <a:lumMod val="75000"/>
                  </a:schemeClr>
                </a:solidFill>
              </a:rPr>
              <a:t>FOCUS 1: SCUOLE DIFFUSE, LIQUIDE, APERTE – LA RICERCA INDIRE </a:t>
            </a:r>
          </a:p>
          <a:p>
            <a:pPr algn="just"/>
            <a:endParaRPr lang="it-IT" sz="1600" b="1" dirty="0">
              <a:solidFill>
                <a:schemeClr val="accent1">
                  <a:lumMod val="75000"/>
                </a:schemeClr>
              </a:solidFill>
            </a:endParaRPr>
          </a:p>
          <a:p>
            <a:pPr algn="just"/>
            <a:r>
              <a:rPr lang="it-IT" sz="1600" dirty="0"/>
              <a:t>È possibile pensare a forme di “scuola diffusa” o anche a una forma di scuola che richiama il concetto di “città educante” in grado di valorizzare il piccolo plesso ed in particolare la portata educativa di una scuola che estende la pianificazione didattica ai diversi luoghi educativi del proprio territorio, ampliando la professionalità docente anche a esperti, educatori, </a:t>
            </a:r>
            <a:r>
              <a:rPr lang="it-IT" sz="1600" dirty="0" err="1"/>
              <a:t>atelieristi</a:t>
            </a:r>
            <a:r>
              <a:rPr lang="it-IT" sz="1600" dirty="0"/>
              <a:t> presenti nella comunità di riferimento. </a:t>
            </a:r>
          </a:p>
          <a:p>
            <a:pPr algn="just"/>
            <a:r>
              <a:rPr lang="it-IT" sz="1600" dirty="0"/>
              <a:t>Nelle piccole scuole prendono piede forme di scuola diffusa che configurano i plessi come “aule laboratori” o “aule disciplinari” risalenti all'idea di "scuola in movimento", nella quale i plessi diventano aule in cui turnano le classi. Oppure ancora i plessi piccoli con pluriclassi si “specializzano” come laboratori in cui si sperimentano particolari modelli o strategie educative (forme sperimentali di curricolo a spirale e peer tutoring anche a distanza, ecc.) con una mirata allocazione di docenti esperti. </a:t>
            </a:r>
          </a:p>
          <a:p>
            <a:pPr algn="just"/>
            <a:r>
              <a:rPr lang="it-IT" sz="1600" dirty="0"/>
              <a:t>Le piccole scuole possono adottare soluzioni flessibili non solo tra classi diverse, ma anche tra plessi vicini, prevedendo accorpamenti di classi per un certo numero di ore settimanali e alleviando così i disagi dei trasferimenti o sperimentando forme di classi aperte in rete (già SPERIMENTATE DA INDIRE) </a:t>
            </a:r>
          </a:p>
        </p:txBody>
      </p:sp>
    </p:spTree>
    <p:extLst>
      <p:ext uri="{BB962C8B-B14F-4D97-AF65-F5344CB8AC3E}">
        <p14:creationId xmlns:p14="http://schemas.microsoft.com/office/powerpoint/2010/main" val="155440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94BC8FC-D747-4D4E-A6D0-05A5E666DE56}"/>
              </a:ext>
            </a:extLst>
          </p:cNvPr>
          <p:cNvSpPr txBox="1"/>
          <p:nvPr/>
        </p:nvSpPr>
        <p:spPr>
          <a:xfrm>
            <a:off x="640080" y="2088485"/>
            <a:ext cx="7863840" cy="3293209"/>
          </a:xfrm>
          <a:prstGeom prst="rect">
            <a:avLst/>
          </a:prstGeom>
          <a:noFill/>
        </p:spPr>
        <p:txBody>
          <a:bodyPr wrap="square">
            <a:spAutoFit/>
          </a:bodyPr>
          <a:lstStyle/>
          <a:p>
            <a:pPr algn="just"/>
            <a:r>
              <a:rPr lang="it-IT" sz="1600" b="1" dirty="0">
                <a:solidFill>
                  <a:schemeClr val="accent1">
                    <a:lumMod val="75000"/>
                  </a:schemeClr>
                </a:solidFill>
              </a:rPr>
              <a:t>FOCUS 2 PLURICLASSI (NON UN PROBLEMA MA UNA OPPORTUNITÀ)</a:t>
            </a:r>
          </a:p>
          <a:p>
            <a:pPr algn="just"/>
            <a:endParaRPr lang="it-IT" sz="1600" b="1" dirty="0">
              <a:solidFill>
                <a:schemeClr val="accent1">
                  <a:lumMod val="75000"/>
                </a:schemeClr>
              </a:solidFill>
            </a:endParaRPr>
          </a:p>
          <a:p>
            <a:pPr algn="just"/>
            <a:r>
              <a:rPr lang="it-IT" sz="1600" dirty="0"/>
              <a:t>Anche se in molti casi non costituite in base ad una scelta pedagogica, ma per la necessità di mantenere aperto il presidio scolastico sul territorio, la pluriclasse può garantire una buona qualità dell’esperienza educativa per gli alunni e le alunne che la frequentano, in particolare se si investe sulla permanenza e la formazione degli insegnanti che vi operano. </a:t>
            </a:r>
          </a:p>
          <a:p>
            <a:pPr algn="just"/>
            <a:endParaRPr lang="it-IT" sz="1600" dirty="0"/>
          </a:p>
          <a:p>
            <a:pPr algn="just"/>
            <a:r>
              <a:rPr lang="it-IT" sz="1600" dirty="0"/>
              <a:t>La ricerca di INDIRE ha evidenziato che occorrerebbe ripensare l’assegnazione dell’organico nelle pluriclassi in relazione alla forma di scuola multigrade a cui il plesso si ispira permettendo di comprendere come a livello internazionale vi siano alcune forme prevalenti (ad esempio </a:t>
            </a:r>
            <a:r>
              <a:rPr lang="it-IT" sz="1600" dirty="0" err="1"/>
              <a:t>multietà</a:t>
            </a:r>
            <a:r>
              <a:rPr lang="it-IT" sz="1600" dirty="0"/>
              <a:t> e multilivello) e alcune forme di più recente sperimentazione (come le classi di stage).</a:t>
            </a:r>
          </a:p>
        </p:txBody>
      </p:sp>
    </p:spTree>
    <p:extLst>
      <p:ext uri="{BB962C8B-B14F-4D97-AF65-F5344CB8AC3E}">
        <p14:creationId xmlns:p14="http://schemas.microsoft.com/office/powerpoint/2010/main" val="326043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6" name="CasellaDiTesto 5">
            <a:extLst>
              <a:ext uri="{FF2B5EF4-FFF2-40B4-BE49-F238E27FC236}">
                <a16:creationId xmlns:a16="http://schemas.microsoft.com/office/drawing/2014/main" id="{F728825E-1172-4888-8AC4-E3A2D2C8F17A}"/>
              </a:ext>
            </a:extLst>
          </p:cNvPr>
          <p:cNvSpPr txBox="1"/>
          <p:nvPr/>
        </p:nvSpPr>
        <p:spPr>
          <a:xfrm>
            <a:off x="572655" y="1501997"/>
            <a:ext cx="8008219" cy="4113818"/>
          </a:xfrm>
          <a:prstGeom prst="rect">
            <a:avLst/>
          </a:prstGeom>
          <a:noFill/>
        </p:spPr>
        <p:txBody>
          <a:bodyPr wrap="square">
            <a:spAutoFit/>
          </a:bodyPr>
          <a:lstStyle/>
          <a:p>
            <a:pPr algn="just">
              <a:lnSpc>
                <a:spcPct val="107000"/>
              </a:lnSpc>
              <a:spcAft>
                <a:spcPts val="800"/>
              </a:spcAft>
            </a:pPr>
            <a:r>
              <a:rPr lang="it-IT" sz="1600" b="1" kern="100" dirty="0">
                <a:effectLst/>
                <a:latin typeface="+mj-lt"/>
                <a:ea typeface="Calibri" panose="020F0502020204030204" pitchFamily="34" charset="0"/>
                <a:cs typeface="Times New Roman" panose="02020603050405020304" pitchFamily="18" charset="0"/>
              </a:rPr>
              <a:t>IMPORTANTI CONSIDERAZIONI PER INTEGRAZIONI ALLA LEGGE: </a:t>
            </a:r>
          </a:p>
          <a:p>
            <a:pPr algn="just">
              <a:lnSpc>
                <a:spcPct val="107000"/>
              </a:lnSpc>
              <a:spcAft>
                <a:spcPts val="800"/>
              </a:spcAft>
            </a:pPr>
            <a:endParaRPr lang="it-IT" sz="1600" b="1" kern="100" dirty="0">
              <a:effectLst/>
              <a:latin typeface="+mj-lt"/>
              <a:ea typeface="Calibri" panose="020F0502020204030204" pitchFamily="34" charset="0"/>
              <a:cs typeface="Times New Roman" panose="02020603050405020304" pitchFamily="18" charset="0"/>
            </a:endParaRPr>
          </a:p>
          <a:p>
            <a:pPr marL="285750" indent="-285750" algn="just">
              <a:lnSpc>
                <a:spcPct val="107000"/>
              </a:lnSpc>
              <a:spcAft>
                <a:spcPts val="800"/>
              </a:spcAft>
              <a:buFontTx/>
              <a:buChar char="-"/>
            </a:pPr>
            <a:r>
              <a:rPr lang="it-IT" sz="1600" b="1" kern="100" dirty="0">
                <a:effectLst/>
                <a:latin typeface="+mj-lt"/>
                <a:ea typeface="Calibri" panose="020F0502020204030204" pitchFamily="34" charset="0"/>
                <a:cs typeface="Times New Roman" panose="02020603050405020304" pitchFamily="18" charset="0"/>
              </a:rPr>
              <a:t>NECESSITA’ DI ACCOMPAGNARE LA LEGGE CON UNA </a:t>
            </a:r>
            <a:r>
              <a:rPr lang="it-IT" sz="1600" b="1" kern="100" dirty="0">
                <a:solidFill>
                  <a:schemeClr val="accent1">
                    <a:lumMod val="75000"/>
                  </a:schemeClr>
                </a:solidFill>
                <a:effectLst/>
                <a:latin typeface="+mj-lt"/>
                <a:ea typeface="Calibri" panose="020F0502020204030204" pitchFamily="34" charset="0"/>
                <a:cs typeface="Times New Roman" panose="02020603050405020304" pitchFamily="18" charset="0"/>
              </a:rPr>
              <a:t>AZIONE FORMATIVA SU FORME DI SCUOLA IN RETE E GESTIONE DELLA PLURICLASSE </a:t>
            </a:r>
            <a:r>
              <a:rPr lang="it-IT" sz="1600" b="1" kern="100" dirty="0">
                <a:effectLst/>
                <a:latin typeface="+mj-lt"/>
                <a:ea typeface="Calibri" panose="020F0502020204030204" pitchFamily="34" charset="0"/>
                <a:cs typeface="Times New Roman" panose="02020603050405020304" pitchFamily="18" charset="0"/>
              </a:rPr>
              <a:t>PER GARANTIRE L’AMBIENTE CLASSE (QUALITA DELLA DIDATTICA CHE PRESERVARE PICCOLI GRUPPI DALL’ISOLAMENTO SOCIALE)</a:t>
            </a:r>
          </a:p>
          <a:p>
            <a:pPr algn="just">
              <a:lnSpc>
                <a:spcPct val="107000"/>
              </a:lnSpc>
              <a:spcAft>
                <a:spcPts val="800"/>
              </a:spcAft>
            </a:pPr>
            <a:endParaRPr lang="it-IT" sz="1600" b="1" kern="100" dirty="0">
              <a:effectLst/>
              <a:latin typeface="+mj-lt"/>
              <a:ea typeface="Calibri" panose="020F0502020204030204" pitchFamily="34" charset="0"/>
              <a:cs typeface="Times New Roman" panose="02020603050405020304" pitchFamily="18" charset="0"/>
            </a:endParaRPr>
          </a:p>
          <a:p>
            <a:pPr marL="285750" indent="-285750" algn="just">
              <a:lnSpc>
                <a:spcPct val="107000"/>
              </a:lnSpc>
              <a:spcAft>
                <a:spcPts val="800"/>
              </a:spcAft>
              <a:buFontTx/>
              <a:buChar char="-"/>
            </a:pPr>
            <a:r>
              <a:rPr lang="it-IT" sz="1600" b="1" kern="100" dirty="0">
                <a:solidFill>
                  <a:schemeClr val="accent1">
                    <a:lumMod val="75000"/>
                  </a:schemeClr>
                </a:solidFill>
                <a:effectLst/>
                <a:latin typeface="+mj-lt"/>
                <a:ea typeface="Calibri" panose="020F0502020204030204" pitchFamily="34" charset="0"/>
                <a:cs typeface="Times New Roman" panose="02020603050405020304" pitchFamily="18" charset="0"/>
              </a:rPr>
              <a:t>CONDIVIDERE PRATICHE ED ESPERIENZE </a:t>
            </a:r>
            <a:r>
              <a:rPr lang="it-IT" sz="1600" b="1" kern="100" dirty="0">
                <a:effectLst/>
                <a:latin typeface="+mj-lt"/>
                <a:ea typeface="Calibri" panose="020F0502020204030204" pitchFamily="34" charset="0"/>
                <a:cs typeface="Times New Roman" panose="02020603050405020304" pitchFamily="18" charset="0"/>
              </a:rPr>
              <a:t>CHE POSSONO ESSERE PRESE COME RIFERIMENTO PER LA GESTIONE DIDATTICA E ORGANIZZATIVE DELLE SCUOLE PICCOLE (RETE NAZIONALE PICCOLE SCUOLE)</a:t>
            </a:r>
          </a:p>
          <a:p>
            <a:pPr algn="just">
              <a:lnSpc>
                <a:spcPct val="107000"/>
              </a:lnSpc>
              <a:spcAft>
                <a:spcPts val="800"/>
              </a:spcAft>
            </a:pPr>
            <a:endParaRPr lang="it-IT" sz="1600" b="1" kern="100" dirty="0">
              <a:effectLst/>
              <a:latin typeface="+mj-lt"/>
              <a:ea typeface="Calibri" panose="020F0502020204030204" pitchFamily="34" charset="0"/>
              <a:cs typeface="Times New Roman" panose="02020603050405020304" pitchFamily="18" charset="0"/>
            </a:endParaRPr>
          </a:p>
          <a:p>
            <a:pPr marL="285750" indent="-285750" algn="just">
              <a:lnSpc>
                <a:spcPct val="107000"/>
              </a:lnSpc>
              <a:spcAft>
                <a:spcPts val="800"/>
              </a:spcAft>
              <a:buFontTx/>
              <a:buChar char="-"/>
            </a:pPr>
            <a:r>
              <a:rPr lang="it-IT" sz="1600" b="1" kern="100" dirty="0">
                <a:solidFill>
                  <a:schemeClr val="accent1">
                    <a:lumMod val="75000"/>
                  </a:schemeClr>
                </a:solidFill>
                <a:effectLst/>
                <a:latin typeface="+mj-lt"/>
                <a:ea typeface="Calibri" panose="020F0502020204030204" pitchFamily="34" charset="0"/>
                <a:cs typeface="Times New Roman" panose="02020603050405020304" pitchFamily="18" charset="0"/>
              </a:rPr>
              <a:t>RICONOSCIMENTO/VALORIZZAZIONE PROFESSIONALE AI DOCENTI </a:t>
            </a:r>
            <a:r>
              <a:rPr lang="it-IT" sz="1600" b="1" kern="100" dirty="0">
                <a:effectLst/>
                <a:latin typeface="+mj-lt"/>
                <a:ea typeface="Calibri" panose="020F0502020204030204" pitchFamily="34" charset="0"/>
                <a:cs typeface="Times New Roman" panose="02020603050405020304" pitchFamily="18" charset="0"/>
              </a:rPr>
              <a:t>PER DIMINUIRE IL TURNOVER E FAVORIRE/INCENTIVARE LA FORMAZIONE</a:t>
            </a:r>
          </a:p>
        </p:txBody>
      </p:sp>
    </p:spTree>
    <p:extLst>
      <p:ext uri="{BB962C8B-B14F-4D97-AF65-F5344CB8AC3E}">
        <p14:creationId xmlns:p14="http://schemas.microsoft.com/office/powerpoint/2010/main" val="3350175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
          <p:cNvSpPr txBox="1">
            <a:spLocks noGrp="1"/>
          </p:cNvSpPr>
          <p:nvPr>
            <p:ph type="body" idx="1"/>
          </p:nvPr>
        </p:nvSpPr>
        <p:spPr>
          <a:xfrm>
            <a:off x="461962" y="2617787"/>
            <a:ext cx="8220075" cy="1466533"/>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lt1"/>
              </a:buClr>
              <a:buSzPts val="4200"/>
              <a:buNone/>
            </a:pPr>
            <a:r>
              <a:rPr lang="it-IT" sz="2400" dirty="0"/>
              <a:t>Grazie per l’attenzione</a:t>
            </a:r>
          </a:p>
          <a:p>
            <a:pPr marL="0" lvl="0" indent="0" algn="ctr" rtl="0">
              <a:lnSpc>
                <a:spcPct val="100000"/>
              </a:lnSpc>
              <a:spcBef>
                <a:spcPts val="0"/>
              </a:spcBef>
              <a:spcAft>
                <a:spcPts val="0"/>
              </a:spcAft>
              <a:buClr>
                <a:schemeClr val="lt1"/>
              </a:buClr>
              <a:buSzPts val="4200"/>
              <a:buNone/>
            </a:pPr>
            <a:endParaRPr lang="it-IT" sz="2400" dirty="0"/>
          </a:p>
        </p:txBody>
      </p:sp>
      <p:sp>
        <p:nvSpPr>
          <p:cNvPr id="69" name="Google Shape;69;p1"/>
          <p:cNvSpPr txBox="1">
            <a:spLocks noGrp="1"/>
          </p:cNvSpPr>
          <p:nvPr>
            <p:ph type="body" idx="1"/>
          </p:nvPr>
        </p:nvSpPr>
        <p:spPr>
          <a:xfrm>
            <a:off x="326979" y="5382758"/>
            <a:ext cx="9313410" cy="7207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lt1"/>
              </a:buClr>
              <a:buSzPts val="4200"/>
              <a:buNone/>
            </a:pPr>
            <a:r>
              <a:rPr lang="en-US" sz="1500" b="0" i="1" u="none" dirty="0">
                <a:solidFill>
                  <a:schemeClr val="lt1"/>
                </a:solidFill>
              </a:rPr>
              <a:t>Cristina Grieco, </a:t>
            </a:r>
            <a:r>
              <a:rPr lang="en-US" sz="1500" i="1" dirty="0"/>
              <a:t>P</a:t>
            </a:r>
            <a:r>
              <a:rPr lang="en-US" sz="1500" b="0" i="1" u="none" dirty="0">
                <a:solidFill>
                  <a:schemeClr val="lt1"/>
                </a:solidFill>
              </a:rPr>
              <a:t>residente INDIRE</a:t>
            </a:r>
            <a:endParaRPr sz="1500" i="1" dirty="0"/>
          </a:p>
        </p:txBody>
      </p:sp>
    </p:spTree>
    <p:extLst>
      <p:ext uri="{BB962C8B-B14F-4D97-AF65-F5344CB8AC3E}">
        <p14:creationId xmlns:p14="http://schemas.microsoft.com/office/powerpoint/2010/main" val="2288015738"/>
      </p:ext>
    </p:extLst>
  </p:cSld>
  <p:clrMapOvr>
    <a:masterClrMapping/>
  </p:clrMapOvr>
</p:sld>
</file>

<file path=ppt/theme/theme1.xml><?xml version="1.0" encoding="utf-8"?>
<a:theme xmlns:a="http://schemas.openxmlformats.org/drawingml/2006/main" name="3_Modello_Indire_Corret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Pagine Interne Briciole">
  <a:themeElements>
    <a:clrScheme name="colori Indire">
      <a:dk1>
        <a:srgbClr val="343434"/>
      </a:dk1>
      <a:lt1>
        <a:srgbClr val="FFFFFF"/>
      </a:lt1>
      <a:dk2>
        <a:srgbClr val="065388"/>
      </a:dk2>
      <a:lt2>
        <a:srgbClr val="EEECE1"/>
      </a:lt2>
      <a:accent1>
        <a:srgbClr val="1472A3"/>
      </a:accent1>
      <a:accent2>
        <a:srgbClr val="B3B3B3"/>
      </a:accent2>
      <a:accent3>
        <a:srgbClr val="547845"/>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924</Words>
  <Application>Microsoft Office PowerPoint</Application>
  <PresentationFormat>Presentazione su schermo (4:3)</PresentationFormat>
  <Paragraphs>48</Paragraphs>
  <Slides>9</Slides>
  <Notes>6</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9</vt:i4>
      </vt:variant>
    </vt:vector>
  </HeadingPairs>
  <TitlesOfParts>
    <vt:vector size="16" baseType="lpstr">
      <vt:lpstr>Arial</vt:lpstr>
      <vt:lpstr>Calibri</vt:lpstr>
      <vt:lpstr>Open Sans</vt:lpstr>
      <vt:lpstr>Open Sans Light</vt:lpstr>
      <vt:lpstr>Times New Roman</vt:lpstr>
      <vt:lpstr>3_Modello_Indire_Corretto</vt:lpstr>
      <vt:lpstr>5_Pagine Interne Briciole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Bertazzi</dc:creator>
  <cp:lastModifiedBy>Cdd</cp:lastModifiedBy>
  <cp:revision>88</cp:revision>
  <cp:lastPrinted>2023-05-09T14:06:40Z</cp:lastPrinted>
  <dcterms:created xsi:type="dcterms:W3CDTF">2015-03-26T15:17:57Z</dcterms:created>
  <dcterms:modified xsi:type="dcterms:W3CDTF">2023-10-09T07:37:45Z</dcterms:modified>
</cp:coreProperties>
</file>