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332" r:id="rId3"/>
    <p:sldId id="328" r:id="rId4"/>
    <p:sldId id="333" r:id="rId5"/>
    <p:sldId id="337" r:id="rId6"/>
    <p:sldId id="329" r:id="rId7"/>
    <p:sldId id="334" r:id="rId8"/>
    <p:sldId id="330" r:id="rId9"/>
    <p:sldId id="327" r:id="rId10"/>
    <p:sldId id="336" r:id="rId11"/>
  </p:sldIdLst>
  <p:sldSz cx="12192000" cy="6858000"/>
  <p:notesSz cx="6794500" cy="9931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19C3DD73-CAF7-429C-B7F4-0162F4A9AFFC}" type="datetimeFigureOut">
              <a:rPr lang="it-IT" smtClean="0"/>
              <a:t>02/12/2022</a:t>
            </a:fld>
            <a:endParaRPr lang="it-IT"/>
          </a:p>
        </p:txBody>
      </p:sp>
      <p:sp>
        <p:nvSpPr>
          <p:cNvPr id="4" name="Segnaposto immagine diapositiva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A1B94CCA-4C05-4C59-988D-206748E0171F}" type="slidenum">
              <a:rPr lang="it-IT" smtClean="0"/>
              <a:t>‹N›</a:t>
            </a:fld>
            <a:endParaRPr lang="it-IT"/>
          </a:p>
        </p:txBody>
      </p:sp>
    </p:spTree>
    <p:extLst>
      <p:ext uri="{BB962C8B-B14F-4D97-AF65-F5344CB8AC3E}">
        <p14:creationId xmlns:p14="http://schemas.microsoft.com/office/powerpoint/2010/main" val="124952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887DDB-2EE4-7DB8-1C72-EA979752569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7129A88-76EC-D208-3A0A-56ACCC6879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DFDA766-EE9D-61B6-2061-B3C2A6B32BC2}"/>
              </a:ext>
            </a:extLst>
          </p:cNvPr>
          <p:cNvSpPr>
            <a:spLocks noGrp="1"/>
          </p:cNvSpPr>
          <p:nvPr>
            <p:ph type="dt" sz="half" idx="10"/>
          </p:nvPr>
        </p:nvSpPr>
        <p:spPr/>
        <p:txBody>
          <a:bodyPr/>
          <a:lstStyle/>
          <a:p>
            <a:fld id="{6FC96C82-6A2E-4F59-9D7A-68943C5A5059}" type="datetime1">
              <a:rPr lang="it-IT" smtClean="0"/>
              <a:t>02/12/2022</a:t>
            </a:fld>
            <a:endParaRPr lang="it-IT"/>
          </a:p>
        </p:txBody>
      </p:sp>
      <p:sp>
        <p:nvSpPr>
          <p:cNvPr id="5" name="Segnaposto piè di pagina 4">
            <a:extLst>
              <a:ext uri="{FF2B5EF4-FFF2-40B4-BE49-F238E27FC236}">
                <a16:creationId xmlns:a16="http://schemas.microsoft.com/office/drawing/2014/main" id="{229C3BDE-1F14-13CA-4E67-FE54F5BDB1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94FA34-422F-2BF7-9A7A-68C857BF2F52}"/>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2710408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ADE677-56F0-A311-4861-60672C41F05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5917DD8-A914-DA8B-4CEF-51855641478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7E6FF9-8178-7597-B3DF-0282D5AF05EE}"/>
              </a:ext>
            </a:extLst>
          </p:cNvPr>
          <p:cNvSpPr>
            <a:spLocks noGrp="1"/>
          </p:cNvSpPr>
          <p:nvPr>
            <p:ph type="dt" sz="half" idx="10"/>
          </p:nvPr>
        </p:nvSpPr>
        <p:spPr/>
        <p:txBody>
          <a:bodyPr/>
          <a:lstStyle/>
          <a:p>
            <a:fld id="{3C81EABA-A26D-438B-8808-30FF6AD2BD06}" type="datetime1">
              <a:rPr lang="it-IT" smtClean="0"/>
              <a:t>02/12/2022</a:t>
            </a:fld>
            <a:endParaRPr lang="it-IT"/>
          </a:p>
        </p:txBody>
      </p:sp>
      <p:sp>
        <p:nvSpPr>
          <p:cNvPr id="5" name="Segnaposto piè di pagina 4">
            <a:extLst>
              <a:ext uri="{FF2B5EF4-FFF2-40B4-BE49-F238E27FC236}">
                <a16:creationId xmlns:a16="http://schemas.microsoft.com/office/drawing/2014/main" id="{B18DC587-9C6B-7245-1349-B6DDC171736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02AF98-E32D-A391-977D-214E934840DE}"/>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59756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328BF2F-A998-4AAF-B967-AA36134EFAB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83690B9-12A5-5BB9-8702-8F10C9024EF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0F9077F-38E8-F303-171B-5058368C204E}"/>
              </a:ext>
            </a:extLst>
          </p:cNvPr>
          <p:cNvSpPr>
            <a:spLocks noGrp="1"/>
          </p:cNvSpPr>
          <p:nvPr>
            <p:ph type="dt" sz="half" idx="10"/>
          </p:nvPr>
        </p:nvSpPr>
        <p:spPr/>
        <p:txBody>
          <a:bodyPr/>
          <a:lstStyle/>
          <a:p>
            <a:fld id="{8076C1A3-061B-4D9D-A3D6-4CEBDE33D62C}" type="datetime1">
              <a:rPr lang="it-IT" smtClean="0"/>
              <a:t>02/12/2022</a:t>
            </a:fld>
            <a:endParaRPr lang="it-IT"/>
          </a:p>
        </p:txBody>
      </p:sp>
      <p:sp>
        <p:nvSpPr>
          <p:cNvPr id="5" name="Segnaposto piè di pagina 4">
            <a:extLst>
              <a:ext uri="{FF2B5EF4-FFF2-40B4-BE49-F238E27FC236}">
                <a16:creationId xmlns:a16="http://schemas.microsoft.com/office/drawing/2014/main" id="{9298C99C-94A4-DE18-70CB-74CB2EE074A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254B0DF-AC39-29DB-45A4-F17459E29718}"/>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105244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17F80F-037F-539B-C790-11BDB392540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B8094A6-5BB2-486B-2922-5B6074CDFA2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153F4D7-28B5-224F-67DD-BAA69A56BDFD}"/>
              </a:ext>
            </a:extLst>
          </p:cNvPr>
          <p:cNvSpPr>
            <a:spLocks noGrp="1"/>
          </p:cNvSpPr>
          <p:nvPr>
            <p:ph type="dt" sz="half" idx="10"/>
          </p:nvPr>
        </p:nvSpPr>
        <p:spPr/>
        <p:txBody>
          <a:bodyPr/>
          <a:lstStyle/>
          <a:p>
            <a:fld id="{91322296-66A1-4272-9EE8-55BA7363CF48}" type="datetime1">
              <a:rPr lang="it-IT" smtClean="0"/>
              <a:t>02/12/2022</a:t>
            </a:fld>
            <a:endParaRPr lang="it-IT"/>
          </a:p>
        </p:txBody>
      </p:sp>
      <p:sp>
        <p:nvSpPr>
          <p:cNvPr id="5" name="Segnaposto piè di pagina 4">
            <a:extLst>
              <a:ext uri="{FF2B5EF4-FFF2-40B4-BE49-F238E27FC236}">
                <a16:creationId xmlns:a16="http://schemas.microsoft.com/office/drawing/2014/main" id="{C9C27C5A-B3B2-95A8-A989-BD57CDF393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6488E1A-4C3E-9747-1FC9-C8431EC382FA}"/>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4271756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ADABE-E850-420F-0487-D713071813E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A71EC26-E55C-341D-9E93-A23411A2F0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50D16CD-A54A-FF33-40E7-12553C333427}"/>
              </a:ext>
            </a:extLst>
          </p:cNvPr>
          <p:cNvSpPr>
            <a:spLocks noGrp="1"/>
          </p:cNvSpPr>
          <p:nvPr>
            <p:ph type="dt" sz="half" idx="10"/>
          </p:nvPr>
        </p:nvSpPr>
        <p:spPr/>
        <p:txBody>
          <a:bodyPr/>
          <a:lstStyle/>
          <a:p>
            <a:fld id="{548B3DC8-09BB-4F47-BE7F-18824A0D27B8}" type="datetime1">
              <a:rPr lang="it-IT" smtClean="0"/>
              <a:t>02/12/2022</a:t>
            </a:fld>
            <a:endParaRPr lang="it-IT"/>
          </a:p>
        </p:txBody>
      </p:sp>
      <p:sp>
        <p:nvSpPr>
          <p:cNvPr id="5" name="Segnaposto piè di pagina 4">
            <a:extLst>
              <a:ext uri="{FF2B5EF4-FFF2-40B4-BE49-F238E27FC236}">
                <a16:creationId xmlns:a16="http://schemas.microsoft.com/office/drawing/2014/main" id="{2FC4F819-807E-E284-24FF-0EA01A2B63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ADCA1A3-110B-87C5-F8D1-B26BD68A1959}"/>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911817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99AFF2-5107-6FFB-06C2-88B65A2FEF3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45B79BD-BC86-E92E-6DB7-E0CEF24012E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24059C6-59E4-9569-DE01-E4F5486753D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27EDF50-A01E-27BB-604A-859D92A5F31E}"/>
              </a:ext>
            </a:extLst>
          </p:cNvPr>
          <p:cNvSpPr>
            <a:spLocks noGrp="1"/>
          </p:cNvSpPr>
          <p:nvPr>
            <p:ph type="dt" sz="half" idx="10"/>
          </p:nvPr>
        </p:nvSpPr>
        <p:spPr/>
        <p:txBody>
          <a:bodyPr/>
          <a:lstStyle/>
          <a:p>
            <a:fld id="{54EB8719-81EA-4E5E-BF9F-DB4D5ABE4690}" type="datetime1">
              <a:rPr lang="it-IT" smtClean="0"/>
              <a:t>02/12/2022</a:t>
            </a:fld>
            <a:endParaRPr lang="it-IT"/>
          </a:p>
        </p:txBody>
      </p:sp>
      <p:sp>
        <p:nvSpPr>
          <p:cNvPr id="6" name="Segnaposto piè di pagina 5">
            <a:extLst>
              <a:ext uri="{FF2B5EF4-FFF2-40B4-BE49-F238E27FC236}">
                <a16:creationId xmlns:a16="http://schemas.microsoft.com/office/drawing/2014/main" id="{AB690E2A-0B0D-8C7B-B19B-E9A319FFF86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B5AE84E-56D3-2206-0EFB-12F596DE7649}"/>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97614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E5E78F-756A-1251-7C67-1492EBF81C9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91CF1AA-D6AD-9677-416D-77D6D3D04D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370764E-3B51-E26E-8BB7-2FF358E8F40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DE4BE18-B444-D5A6-679B-3F62399D40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F569FDE-1B24-3ADE-552B-4DBDA96D3E1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3DB3D92-050E-FD88-CB01-1D9C272B2F39}"/>
              </a:ext>
            </a:extLst>
          </p:cNvPr>
          <p:cNvSpPr>
            <a:spLocks noGrp="1"/>
          </p:cNvSpPr>
          <p:nvPr>
            <p:ph type="dt" sz="half" idx="10"/>
          </p:nvPr>
        </p:nvSpPr>
        <p:spPr/>
        <p:txBody>
          <a:bodyPr/>
          <a:lstStyle/>
          <a:p>
            <a:fld id="{E83066E9-ABB9-42A4-986A-D7100FB93380}" type="datetime1">
              <a:rPr lang="it-IT" smtClean="0"/>
              <a:t>02/12/2022</a:t>
            </a:fld>
            <a:endParaRPr lang="it-IT"/>
          </a:p>
        </p:txBody>
      </p:sp>
      <p:sp>
        <p:nvSpPr>
          <p:cNvPr id="8" name="Segnaposto piè di pagina 7">
            <a:extLst>
              <a:ext uri="{FF2B5EF4-FFF2-40B4-BE49-F238E27FC236}">
                <a16:creationId xmlns:a16="http://schemas.microsoft.com/office/drawing/2014/main" id="{4825123D-E97B-022F-8894-24C919A68FF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3162B9F-3977-490A-C0B1-18EE05FB93E5}"/>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47722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99D618-21E3-16DA-6922-B6F9756F9AD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070A2EE-4C51-6020-EEF9-7849CAFDA0EB}"/>
              </a:ext>
            </a:extLst>
          </p:cNvPr>
          <p:cNvSpPr>
            <a:spLocks noGrp="1"/>
          </p:cNvSpPr>
          <p:nvPr>
            <p:ph type="dt" sz="half" idx="10"/>
          </p:nvPr>
        </p:nvSpPr>
        <p:spPr/>
        <p:txBody>
          <a:bodyPr/>
          <a:lstStyle/>
          <a:p>
            <a:fld id="{C1DCBDFF-AA26-4590-821E-CC1A54EFC554}" type="datetime1">
              <a:rPr lang="it-IT" smtClean="0"/>
              <a:t>02/12/2022</a:t>
            </a:fld>
            <a:endParaRPr lang="it-IT"/>
          </a:p>
        </p:txBody>
      </p:sp>
      <p:sp>
        <p:nvSpPr>
          <p:cNvPr id="4" name="Segnaposto piè di pagina 3">
            <a:extLst>
              <a:ext uri="{FF2B5EF4-FFF2-40B4-BE49-F238E27FC236}">
                <a16:creationId xmlns:a16="http://schemas.microsoft.com/office/drawing/2014/main" id="{5479245A-0806-7F70-BF4E-C1176A06FD9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94DA8D2-AD0C-D5E0-001E-67F91F34530F}"/>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155215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91B4ECB-25E5-70FF-BD11-522B54BB593B}"/>
              </a:ext>
            </a:extLst>
          </p:cNvPr>
          <p:cNvSpPr>
            <a:spLocks noGrp="1"/>
          </p:cNvSpPr>
          <p:nvPr>
            <p:ph type="dt" sz="half" idx="10"/>
          </p:nvPr>
        </p:nvSpPr>
        <p:spPr/>
        <p:txBody>
          <a:bodyPr/>
          <a:lstStyle/>
          <a:p>
            <a:fld id="{4BAE0AC6-0097-4580-B7CC-2367A6BA83AC}" type="datetime1">
              <a:rPr lang="it-IT" smtClean="0"/>
              <a:t>02/12/2022</a:t>
            </a:fld>
            <a:endParaRPr lang="it-IT"/>
          </a:p>
        </p:txBody>
      </p:sp>
      <p:sp>
        <p:nvSpPr>
          <p:cNvPr id="3" name="Segnaposto piè di pagina 2">
            <a:extLst>
              <a:ext uri="{FF2B5EF4-FFF2-40B4-BE49-F238E27FC236}">
                <a16:creationId xmlns:a16="http://schemas.microsoft.com/office/drawing/2014/main" id="{D7F59850-D216-C6B4-9745-94E055B5608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7800822-C5A7-F269-0F61-6076D860DB6A}"/>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978816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90D5AD-F703-9CED-CD80-973029A142F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35C6EF3-A7C3-7CEA-D9DB-87ECCE32C3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8ADCBEA-BB39-BF4F-5ACB-09DF32097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39E50D-DA83-76B9-78DA-04FD0F63021E}"/>
              </a:ext>
            </a:extLst>
          </p:cNvPr>
          <p:cNvSpPr>
            <a:spLocks noGrp="1"/>
          </p:cNvSpPr>
          <p:nvPr>
            <p:ph type="dt" sz="half" idx="10"/>
          </p:nvPr>
        </p:nvSpPr>
        <p:spPr/>
        <p:txBody>
          <a:bodyPr/>
          <a:lstStyle/>
          <a:p>
            <a:fld id="{F9631F74-EDD8-4A94-B259-1DD173E1C5F8}" type="datetime1">
              <a:rPr lang="it-IT" smtClean="0"/>
              <a:t>02/12/2022</a:t>
            </a:fld>
            <a:endParaRPr lang="it-IT"/>
          </a:p>
        </p:txBody>
      </p:sp>
      <p:sp>
        <p:nvSpPr>
          <p:cNvPr id="6" name="Segnaposto piè di pagina 5">
            <a:extLst>
              <a:ext uri="{FF2B5EF4-FFF2-40B4-BE49-F238E27FC236}">
                <a16:creationId xmlns:a16="http://schemas.microsoft.com/office/drawing/2014/main" id="{18A18156-0611-2C70-9B59-6AC30BB32F4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ED289F0-D799-7016-23F0-4F00B73D8672}"/>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53109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13E294-D84A-9B18-A8D9-03D40F9CA66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33BBB78-637E-8407-8E96-5A533F3971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C104764-6DF7-1DA6-1678-EC0FC841E8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D79AB4C-2D54-2F90-C6B7-F5E705FC8E35}"/>
              </a:ext>
            </a:extLst>
          </p:cNvPr>
          <p:cNvSpPr>
            <a:spLocks noGrp="1"/>
          </p:cNvSpPr>
          <p:nvPr>
            <p:ph type="dt" sz="half" idx="10"/>
          </p:nvPr>
        </p:nvSpPr>
        <p:spPr/>
        <p:txBody>
          <a:bodyPr/>
          <a:lstStyle/>
          <a:p>
            <a:fld id="{6DB34189-830C-4D6C-A028-361AE220BE14}" type="datetime1">
              <a:rPr lang="it-IT" smtClean="0"/>
              <a:t>02/12/2022</a:t>
            </a:fld>
            <a:endParaRPr lang="it-IT"/>
          </a:p>
        </p:txBody>
      </p:sp>
      <p:sp>
        <p:nvSpPr>
          <p:cNvPr id="6" name="Segnaposto piè di pagina 5">
            <a:extLst>
              <a:ext uri="{FF2B5EF4-FFF2-40B4-BE49-F238E27FC236}">
                <a16:creationId xmlns:a16="http://schemas.microsoft.com/office/drawing/2014/main" id="{1AB60507-C687-6BE8-B15A-A4D122F2579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9534524-BFA5-E540-A0F7-99A39D55D39E}"/>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2788976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E43DA45-E9DC-6F2D-932F-6D7DB8D9B6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5B6DBC7-6D92-B713-1D7C-72AC3E398D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77C6630-8A54-BB42-7CA7-332055AD0C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F935F-2921-4F7F-BFFE-264840C63F13}" type="datetime1">
              <a:rPr lang="it-IT" smtClean="0"/>
              <a:t>02/12/2022</a:t>
            </a:fld>
            <a:endParaRPr lang="it-IT"/>
          </a:p>
        </p:txBody>
      </p:sp>
      <p:sp>
        <p:nvSpPr>
          <p:cNvPr id="5" name="Segnaposto piè di pagina 4">
            <a:extLst>
              <a:ext uri="{FF2B5EF4-FFF2-40B4-BE49-F238E27FC236}">
                <a16:creationId xmlns:a16="http://schemas.microsoft.com/office/drawing/2014/main" id="{89739D03-E5CA-6EC1-D2F9-36E17E604F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9FA5349-C579-214C-E933-99BA28C65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ED703-62B4-4FE4-85CB-53D2A8FC95B0}" type="slidenum">
              <a:rPr lang="it-IT" smtClean="0"/>
              <a:t>‹N›</a:t>
            </a:fld>
            <a:endParaRPr lang="it-IT"/>
          </a:p>
        </p:txBody>
      </p:sp>
    </p:spTree>
    <p:extLst>
      <p:ext uri="{BB962C8B-B14F-4D97-AF65-F5344CB8AC3E}">
        <p14:creationId xmlns:p14="http://schemas.microsoft.com/office/powerpoint/2010/main" val="123387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7C4550-BE78-74B6-4FBE-522BEACA5B43}"/>
              </a:ext>
            </a:extLst>
          </p:cNvPr>
          <p:cNvSpPr>
            <a:spLocks noGrp="1"/>
          </p:cNvSpPr>
          <p:nvPr>
            <p:ph type="ctrTitle"/>
          </p:nvPr>
        </p:nvSpPr>
        <p:spPr>
          <a:xfrm>
            <a:off x="496205" y="1157213"/>
            <a:ext cx="11529753" cy="2387600"/>
          </a:xfrm>
        </p:spPr>
        <p:txBody>
          <a:bodyPr>
            <a:noAutofit/>
          </a:bodyPr>
          <a:lstStyle/>
          <a:p>
            <a:pPr>
              <a:lnSpc>
                <a:spcPct val="107000"/>
              </a:lnSpc>
              <a:spcAft>
                <a:spcPts val="800"/>
              </a:spcAft>
              <a:tabLst>
                <a:tab pos="228600" algn="l"/>
              </a:tabLst>
            </a:pPr>
            <a:r>
              <a:rPr lang="it-IT" sz="3800" b="1" dirty="0">
                <a:solidFill>
                  <a:srgbClr val="002060"/>
                </a:solidFill>
                <a:latin typeface="+mn-lt"/>
              </a:rPr>
              <a:t>Audizione della </a:t>
            </a:r>
            <a:r>
              <a:rPr lang="it-IT" sz="3800" b="1" i="0" u="none" strike="noStrike" baseline="0" dirty="0">
                <a:solidFill>
                  <a:srgbClr val="002060"/>
                </a:solidFill>
                <a:latin typeface="+mn-lt"/>
              </a:rPr>
              <a:t>Conferenza delle Regioni e delle Province autonome</a:t>
            </a:r>
            <a:r>
              <a:rPr lang="it-IT" sz="3800" b="1" dirty="0">
                <a:solidFill>
                  <a:srgbClr val="002060"/>
                </a:solidFill>
                <a:latin typeface="+mn-lt"/>
              </a:rPr>
              <a:t>, </a:t>
            </a:r>
            <a:r>
              <a:rPr lang="it-IT" sz="3800" b="1" dirty="0" err="1">
                <a:solidFill>
                  <a:srgbClr val="002060"/>
                </a:solidFill>
                <a:latin typeface="+mn-lt"/>
              </a:rPr>
              <a:t>ddl</a:t>
            </a:r>
            <a:r>
              <a:rPr lang="it-IT" sz="3800" b="1" dirty="0">
                <a:solidFill>
                  <a:srgbClr val="002060"/>
                </a:solidFill>
                <a:latin typeface="+mn-lt"/>
              </a:rPr>
              <a:t> “Bilancio di previsione dello stato per l’anno finanziario 2023 e bilancio pluriennale per il triennio 2023-2025” – atto Camera 643</a:t>
            </a:r>
          </a:p>
        </p:txBody>
      </p:sp>
      <p:sp>
        <p:nvSpPr>
          <p:cNvPr id="3" name="Sottotitolo 2">
            <a:extLst>
              <a:ext uri="{FF2B5EF4-FFF2-40B4-BE49-F238E27FC236}">
                <a16:creationId xmlns:a16="http://schemas.microsoft.com/office/drawing/2014/main" id="{1B772048-D57A-B391-101F-9CC7A9096AA4}"/>
              </a:ext>
            </a:extLst>
          </p:cNvPr>
          <p:cNvSpPr>
            <a:spLocks noGrp="1"/>
          </p:cNvSpPr>
          <p:nvPr>
            <p:ph type="subTitle" idx="1"/>
          </p:nvPr>
        </p:nvSpPr>
        <p:spPr>
          <a:xfrm>
            <a:off x="174566" y="4666068"/>
            <a:ext cx="11529753" cy="1655762"/>
          </a:xfrm>
        </p:spPr>
        <p:txBody>
          <a:bodyPr>
            <a:normAutofit lnSpcReduction="10000"/>
          </a:bodyPr>
          <a:lstStyle/>
          <a:p>
            <a:r>
              <a:rPr lang="it-IT" b="1" dirty="0">
                <a:solidFill>
                  <a:srgbClr val="000000"/>
                </a:solidFill>
              </a:rPr>
              <a:t> Commissione Bilancio, tesoro e programmazione della Camera dei deputati, unitamente alla Commissione Programmazione economica, bilancio del Senato della Repubblica </a:t>
            </a:r>
          </a:p>
          <a:p>
            <a:endParaRPr lang="it-IT" b="1" dirty="0">
              <a:solidFill>
                <a:srgbClr val="000000"/>
              </a:solidFill>
            </a:endParaRPr>
          </a:p>
          <a:p>
            <a:r>
              <a:rPr lang="it-IT" b="1" dirty="0">
                <a:solidFill>
                  <a:srgbClr val="000000"/>
                </a:solidFill>
              </a:rPr>
              <a:t>2 dicembre 2022</a:t>
            </a:r>
            <a:endParaRPr lang="it-IT" b="1" dirty="0"/>
          </a:p>
        </p:txBody>
      </p:sp>
    </p:spTree>
    <p:extLst>
      <p:ext uri="{BB962C8B-B14F-4D97-AF65-F5344CB8AC3E}">
        <p14:creationId xmlns:p14="http://schemas.microsoft.com/office/powerpoint/2010/main" val="128174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7590F-FDF3-1EA2-55AF-8236CAB2C2E3}"/>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CasellaDiTesto 2">
            <a:extLst>
              <a:ext uri="{FF2B5EF4-FFF2-40B4-BE49-F238E27FC236}">
                <a16:creationId xmlns:a16="http://schemas.microsoft.com/office/drawing/2014/main" id="{93FADF2B-F48C-D615-72BE-748EE2169D3D}"/>
              </a:ext>
            </a:extLst>
          </p:cNvPr>
          <p:cNvSpPr txBox="1"/>
          <p:nvPr/>
        </p:nvSpPr>
        <p:spPr>
          <a:xfrm>
            <a:off x="446748" y="1446415"/>
            <a:ext cx="11348951" cy="523220"/>
          </a:xfrm>
          <a:prstGeom prst="rect">
            <a:avLst/>
          </a:prstGeom>
          <a:noFill/>
        </p:spPr>
        <p:txBody>
          <a:bodyPr wrap="square" rtlCol="0">
            <a:spAutoFit/>
          </a:bodyPr>
          <a:lstStyle>
            <a:defPPr>
              <a:defRPr lang="it-IT"/>
            </a:defPPr>
            <a:lvl1pPr>
              <a:defRPr sz="2800" b="1">
                <a:solidFill>
                  <a:srgbClr val="C00000"/>
                </a:solidFill>
              </a:defRPr>
            </a:lvl1pPr>
          </a:lstStyle>
          <a:p>
            <a:r>
              <a:rPr lang="it-IT" dirty="0"/>
              <a:t>Diritto allo studio: Borse di studio universitarie  </a:t>
            </a:r>
          </a:p>
        </p:txBody>
      </p:sp>
      <p:sp>
        <p:nvSpPr>
          <p:cNvPr id="5" name="Segnaposto numero diapositiva 4">
            <a:extLst>
              <a:ext uri="{FF2B5EF4-FFF2-40B4-BE49-F238E27FC236}">
                <a16:creationId xmlns:a16="http://schemas.microsoft.com/office/drawing/2014/main" id="{BE534E19-DF50-A50A-352A-16937E54A1CA}"/>
              </a:ext>
            </a:extLst>
          </p:cNvPr>
          <p:cNvSpPr>
            <a:spLocks noGrp="1"/>
          </p:cNvSpPr>
          <p:nvPr>
            <p:ph type="sldNum" sz="quarter" idx="12"/>
          </p:nvPr>
        </p:nvSpPr>
        <p:spPr/>
        <p:txBody>
          <a:bodyPr/>
          <a:lstStyle/>
          <a:p>
            <a:fld id="{379ED703-62B4-4FE4-85CB-53D2A8FC95B0}" type="slidenum">
              <a:rPr lang="it-IT" smtClean="0"/>
              <a:t>10</a:t>
            </a:fld>
            <a:endParaRPr lang="it-IT"/>
          </a:p>
        </p:txBody>
      </p:sp>
      <p:sp>
        <p:nvSpPr>
          <p:cNvPr id="7" name="CasellaDiTesto 6">
            <a:extLst>
              <a:ext uri="{FF2B5EF4-FFF2-40B4-BE49-F238E27FC236}">
                <a16:creationId xmlns:a16="http://schemas.microsoft.com/office/drawing/2014/main" id="{187E3FDB-7F6E-6182-0429-7190F2D7AB13}"/>
              </a:ext>
            </a:extLst>
          </p:cNvPr>
          <p:cNvSpPr txBox="1"/>
          <p:nvPr/>
        </p:nvSpPr>
        <p:spPr>
          <a:xfrm>
            <a:off x="446748" y="2440278"/>
            <a:ext cx="11293264" cy="3916072"/>
          </a:xfrm>
          <a:prstGeom prst="rect">
            <a:avLst/>
          </a:prstGeom>
          <a:noFill/>
          <a:ln>
            <a:solidFill>
              <a:srgbClr val="002060"/>
            </a:solidFill>
          </a:ln>
        </p:spPr>
        <p:txBody>
          <a:bodyPr wrap="square">
            <a:spAutoFit/>
          </a:bodyPr>
          <a:lstStyle/>
          <a:p>
            <a:pPr marL="285750" indent="-285750" algn="just">
              <a:lnSpc>
                <a:spcPct val="107000"/>
              </a:lnSpc>
              <a:spcAft>
                <a:spcPts val="800"/>
              </a:spcAft>
              <a:buFont typeface="Wingdings" panose="05000000000000000000" pitchFamily="2" charset="2"/>
              <a:buChar char="Ø"/>
            </a:pPr>
            <a:r>
              <a:rPr lang="it-IT" sz="1600" b="1" dirty="0">
                <a:solidFill>
                  <a:srgbClr val="19191A"/>
                </a:solidFill>
                <a:effectLst/>
                <a:ea typeface="Calibri" panose="020F0502020204030204" pitchFamily="34" charset="0"/>
                <a:cs typeface="Times New Roman" panose="02020603050405020304" pitchFamily="18" charset="0"/>
              </a:rPr>
              <a:t>Il </a:t>
            </a:r>
            <a:r>
              <a:rPr lang="it-IT" sz="1600" b="1" dirty="0">
                <a:solidFill>
                  <a:srgbClr val="19191A"/>
                </a:solidFill>
                <a:ea typeface="Calibri" panose="020F0502020204030204" pitchFamily="34" charset="0"/>
                <a:cs typeface="Times New Roman" panose="02020603050405020304" pitchFamily="18" charset="0"/>
              </a:rPr>
              <a:t>DM n. 1320/2021 ha modificato gli importi medi delle Borse di Studio</a:t>
            </a:r>
            <a:r>
              <a:rPr lang="it-IT" sz="1600" dirty="0">
                <a:solidFill>
                  <a:srgbClr val="19191A"/>
                </a:solidFill>
                <a:ea typeface="Calibri" panose="020F0502020204030204" pitchFamily="34" charset="0"/>
                <a:cs typeface="Times New Roman" panose="02020603050405020304" pitchFamily="18" charset="0"/>
              </a:rPr>
              <a:t>. Si prevede che nell’anno accademico 2022 le disponibilità finanziare (comprensive delle risorse Statali, Regionali e del PNRR) </a:t>
            </a:r>
            <a:r>
              <a:rPr lang="it-IT" sz="1600" b="1" dirty="0">
                <a:solidFill>
                  <a:srgbClr val="19191A"/>
                </a:solidFill>
                <a:ea typeface="Calibri" panose="020F0502020204030204" pitchFamily="34" charset="0"/>
                <a:cs typeface="Times New Roman" panose="02020603050405020304" pitchFamily="18" charset="0"/>
              </a:rPr>
              <a:t>coprano solo una percentuale del fabbisogno economico necessario per consentire a tutti gli studenti aventi diritto di ottenere la Borsa di Studio. </a:t>
            </a:r>
            <a:endParaRPr lang="it-IT" sz="1600" b="1" dirty="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it-IT" sz="1600" dirty="0">
                <a:ea typeface="Calibri" panose="020F0502020204030204" pitchFamily="34" charset="0"/>
                <a:cs typeface="Times New Roman" panose="02020603050405020304" pitchFamily="18" charset="0"/>
              </a:rPr>
              <a:t>Il </a:t>
            </a:r>
            <a:r>
              <a:rPr lang="it-IT" sz="1600" dirty="0" err="1">
                <a:ea typeface="Calibri" panose="020F0502020204030204" pitchFamily="34" charset="0"/>
                <a:cs typeface="Times New Roman" panose="02020603050405020304" pitchFamily="18" charset="0"/>
              </a:rPr>
              <a:t>ddl</a:t>
            </a:r>
            <a:r>
              <a:rPr lang="it-IT" sz="1600" dirty="0">
                <a:ea typeface="Calibri" panose="020F0502020204030204" pitchFamily="34" charset="0"/>
                <a:cs typeface="Times New Roman" panose="02020603050405020304" pitchFamily="18" charset="0"/>
              </a:rPr>
              <a:t> Bilancio 2023 ha previsto il rifinanziamento </a:t>
            </a:r>
            <a:r>
              <a:rPr lang="it-IT" sz="1600" dirty="0">
                <a:solidFill>
                  <a:srgbClr val="19191A"/>
                </a:solidFill>
                <a:ea typeface="Calibri" panose="020F0502020204030204" pitchFamily="34" charset="0"/>
                <a:cs typeface="Times New Roman" panose="02020603050405020304" pitchFamily="18" charset="0"/>
              </a:rPr>
              <a:t>del Fondo Integrativo Speciale per le Borse di Studio DSU di cui all’articolo 18, comma 1, lettera a), del </a:t>
            </a:r>
            <a:r>
              <a:rPr lang="it-IT" sz="1600" dirty="0" err="1">
                <a:solidFill>
                  <a:srgbClr val="19191A"/>
                </a:solidFill>
                <a:ea typeface="Calibri" panose="020F0502020204030204" pitchFamily="34" charset="0"/>
                <a:cs typeface="Times New Roman" panose="02020603050405020304" pitchFamily="18" charset="0"/>
              </a:rPr>
              <a:t>DLgs</a:t>
            </a:r>
            <a:r>
              <a:rPr lang="it-IT" sz="1600" dirty="0">
                <a:solidFill>
                  <a:srgbClr val="19191A"/>
                </a:solidFill>
                <a:ea typeface="Calibri" panose="020F0502020204030204" pitchFamily="34" charset="0"/>
                <a:cs typeface="Times New Roman" panose="02020603050405020304" pitchFamily="18" charset="0"/>
              </a:rPr>
              <a:t> n. 68 del 29 marzo 2012– già previsto dalla norma, limitatamente alle annualità 2024 e 2025 – a copertura dei maggiori oneri finanziari correlati all’applicazione dei criteri di erogazione </a:t>
            </a:r>
            <a:endParaRPr lang="it-IT" sz="1600" dirty="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it-IT" sz="1600" dirty="0">
                <a:solidFill>
                  <a:srgbClr val="19191A"/>
                </a:solidFill>
                <a:effectLst/>
                <a:ea typeface="Calibri" panose="020F0502020204030204" pitchFamily="34" charset="0"/>
                <a:cs typeface="Times New Roman" panose="02020603050405020304" pitchFamily="18" charset="0"/>
              </a:rPr>
              <a:t>Stando alle proiezioni elaborate, ad oggi con i fondi statali, regionali, degli atenei e del PNRR, per gli anni 2022 e2023, il finanziamento pubblico si attesterebbe attorno all’85% dei costi per le Borse di Studio degli studenti che potrebbero accedere a tali agevolazioni, pertanto, </a:t>
            </a:r>
            <a:r>
              <a:rPr lang="it-IT" sz="1600" b="1" dirty="0">
                <a:solidFill>
                  <a:srgbClr val="19191A"/>
                </a:solidFill>
                <a:effectLst/>
                <a:ea typeface="Calibri" panose="020F0502020204030204" pitchFamily="34" charset="0"/>
                <a:cs typeface="Times New Roman" panose="02020603050405020304" pitchFamily="18" charset="0"/>
              </a:rPr>
              <a:t>una quota rilevante di soggetti aventi diritto rimarrebbero senza contributo. </a:t>
            </a:r>
            <a:endParaRPr lang="it-IT" sz="1600" b="1" dirty="0">
              <a:effectLst/>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it-IT" sz="1600" b="1" dirty="0">
                <a:solidFill>
                  <a:srgbClr val="19191A"/>
                </a:solidFill>
                <a:effectLst/>
                <a:ea typeface="Calibri" panose="020F0502020204030204" pitchFamily="34" charset="0"/>
                <a:cs typeface="Times New Roman" panose="02020603050405020304" pitchFamily="18" charset="0"/>
              </a:rPr>
              <a:t>È necessario procedere al rifinanziamento del Fondo </a:t>
            </a:r>
            <a:r>
              <a:rPr lang="it-IT" sz="1600" b="1" dirty="0">
                <a:solidFill>
                  <a:srgbClr val="19191A"/>
                </a:solidFill>
                <a:ea typeface="Calibri" panose="020F0502020204030204" pitchFamily="34" charset="0"/>
                <a:cs typeface="Times New Roman" panose="02020603050405020304" pitchFamily="18" charset="0"/>
              </a:rPr>
              <a:t>almeno anche per il 2023</a:t>
            </a:r>
            <a:r>
              <a:rPr lang="it-IT" sz="1600" b="1" dirty="0">
                <a:solidFill>
                  <a:srgbClr val="19191A"/>
                </a:solidFill>
                <a:effectLst/>
                <a:ea typeface="Calibri" panose="020F0502020204030204" pitchFamily="34" charset="0"/>
                <a:cs typeface="Times New Roman" panose="02020603050405020304" pitchFamily="18" charset="0"/>
              </a:rPr>
              <a:t>. Si ricorda che le “borse di studio universitarie” sono considerate “Livello essenziale delle prestazioni” e che lo Stato per competenza definisce nell’ammontare ma parallelamente deve finanziare la funzione.</a:t>
            </a:r>
          </a:p>
          <a:p>
            <a:pPr marL="285750" indent="-285750" algn="just">
              <a:lnSpc>
                <a:spcPct val="107000"/>
              </a:lnSpc>
              <a:spcAft>
                <a:spcPts val="800"/>
              </a:spcAft>
              <a:buFont typeface="Wingdings" panose="05000000000000000000" pitchFamily="2" charset="2"/>
              <a:buChar char="Ø"/>
            </a:pPr>
            <a:r>
              <a:rPr lang="it-IT" sz="1600" b="1" dirty="0"/>
              <a:t>Si evidenzia, inoltre, la ricaduta dell’emergenza energetica sulla gestione delle residenze universitarie.</a:t>
            </a:r>
            <a:r>
              <a:rPr lang="it-IT" sz="1600" b="1"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47114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7590F-FDF3-1EA2-55AF-8236CAB2C2E3}"/>
              </a:ext>
            </a:extLst>
          </p:cNvPr>
          <p:cNvSpPr txBox="1">
            <a:spLocks/>
          </p:cNvSpPr>
          <p:nvPr/>
        </p:nvSpPr>
        <p:spPr>
          <a:xfrm>
            <a:off x="428658" y="136525"/>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CasellaDiTesto 2">
            <a:extLst>
              <a:ext uri="{FF2B5EF4-FFF2-40B4-BE49-F238E27FC236}">
                <a16:creationId xmlns:a16="http://schemas.microsoft.com/office/drawing/2014/main" id="{93FADF2B-F48C-D615-72BE-748EE2169D3D}"/>
              </a:ext>
            </a:extLst>
          </p:cNvPr>
          <p:cNvSpPr txBox="1"/>
          <p:nvPr/>
        </p:nvSpPr>
        <p:spPr>
          <a:xfrm>
            <a:off x="96714" y="700666"/>
            <a:ext cx="11790485" cy="5972212"/>
          </a:xfrm>
          <a:prstGeom prst="rect">
            <a:avLst/>
          </a:prstGeom>
          <a:noFill/>
          <a:ln>
            <a:solidFill>
              <a:srgbClr val="002060"/>
            </a:solidFill>
          </a:ln>
        </p:spPr>
        <p:txBody>
          <a:bodyPr wrap="square" rtlCol="0">
            <a:spAutoFit/>
          </a:bodyPr>
          <a:lstStyle/>
          <a:p>
            <a:r>
              <a:rPr lang="it-IT" sz="1600" b="1" dirty="0"/>
              <a:t>Nei pareri della Conferenza sugli ultimi decreti legge approvati (es. DL 115/2022; DL 144/2022; DL 176/2022) erano richiamati alcuni temi prioritari che avrebbero dovuto trovare soluzione entro l’esercizio 2022.</a:t>
            </a:r>
          </a:p>
          <a:p>
            <a:endParaRPr lang="it-IT" sz="1600" dirty="0"/>
          </a:p>
          <a:p>
            <a:r>
              <a:rPr lang="it-IT" sz="1600" dirty="0"/>
              <a:t>In particolare i temi più delicati e che </a:t>
            </a:r>
            <a:r>
              <a:rPr lang="it-IT" sz="1600" b="1" u="sng" dirty="0">
                <a:solidFill>
                  <a:srgbClr val="002060"/>
                </a:solidFill>
              </a:rPr>
              <a:t>creano tensioni negli equilibri di bilancio </a:t>
            </a:r>
            <a:r>
              <a:rPr lang="it-IT" sz="1600" dirty="0"/>
              <a:t>delle Regioni e delle Province autonome:</a:t>
            </a:r>
          </a:p>
          <a:p>
            <a:endParaRPr lang="it-IT" sz="1600" dirty="0"/>
          </a:p>
          <a:p>
            <a:pPr marL="742950" lvl="1" indent="-285750">
              <a:buFont typeface="Wingdings" panose="05000000000000000000" pitchFamily="2" charset="2"/>
              <a:buChar char="Ø"/>
            </a:pPr>
            <a:r>
              <a:rPr lang="it-IT" sz="1600" b="1" dirty="0">
                <a:solidFill>
                  <a:srgbClr val="C00000"/>
                </a:solidFill>
                <a:cs typeface="Times New Roman" panose="02020603050405020304" pitchFamily="18" charset="0"/>
              </a:rPr>
              <a:t>Equilibri dei bilanci regionali: </a:t>
            </a:r>
          </a:p>
          <a:p>
            <a:pPr marL="1200150" lvl="2" indent="-285750">
              <a:buFont typeface="Wingdings" panose="05000000000000000000" pitchFamily="2" charset="2"/>
              <a:buChar char="ü"/>
            </a:pPr>
            <a:r>
              <a:rPr lang="it-IT" sz="1600" b="1" dirty="0">
                <a:solidFill>
                  <a:srgbClr val="002060"/>
                </a:solidFill>
                <a:cs typeface="Times New Roman" panose="02020603050405020304" pitchFamily="18" charset="0"/>
              </a:rPr>
              <a:t>Maggiori costi prodotti energetici </a:t>
            </a:r>
            <a:r>
              <a:rPr lang="it-IT" sz="1600" b="1" dirty="0">
                <a:solidFill>
                  <a:srgbClr val="002060"/>
                </a:solidFill>
                <a:ea typeface="Calibri" panose="020F0502020204030204" pitchFamily="34" charset="0"/>
                <a:cs typeface="Times New Roman" panose="02020603050405020304" pitchFamily="18" charset="0"/>
              </a:rPr>
              <a:t>per il funzionamento dell’organizzazione delle Regioni e delle Province autonome </a:t>
            </a:r>
            <a:r>
              <a:rPr lang="it-IT" sz="1600" b="1" dirty="0">
                <a:solidFill>
                  <a:srgbClr val="002060"/>
                </a:solidFill>
                <a:cs typeface="Times New Roman" panose="02020603050405020304" pitchFamily="18" charset="0"/>
              </a:rPr>
              <a:t>e concorso al contributo alla finanza pubblica di cui al comma 850 della legge 178/2020;</a:t>
            </a:r>
          </a:p>
          <a:p>
            <a:pPr marL="1200150" lvl="2" indent="-285750">
              <a:buFont typeface="Wingdings" panose="05000000000000000000" pitchFamily="2" charset="2"/>
              <a:buChar char="ü"/>
            </a:pPr>
            <a:r>
              <a:rPr lang="it-IT" sz="1600" b="1" dirty="0">
                <a:solidFill>
                  <a:srgbClr val="002060"/>
                </a:solidFill>
                <a:ea typeface="Calibri" panose="020F0502020204030204" pitchFamily="34" charset="0"/>
                <a:cs typeface="Times New Roman" panose="02020603050405020304" pitchFamily="18" charset="0"/>
              </a:rPr>
              <a:t>Compensazione del maggiore gettito della tassa automobilistica da riservare allo Stato, relativi agli anni dal 2014 al 2022, in applicazione dell'articolo 1, comma 322, della legge 27 dicembre 2006, n. 296;</a:t>
            </a:r>
            <a:endParaRPr lang="it-IT" sz="1600" dirty="0">
              <a:solidFill>
                <a:srgbClr val="002060"/>
              </a:solidFill>
              <a:ea typeface="Calibri" panose="020F0502020204030204" pitchFamily="34" charset="0"/>
              <a:cs typeface="Times New Roman" panose="02020603050405020304" pitchFamily="18" charset="0"/>
            </a:endParaRPr>
          </a:p>
          <a:p>
            <a:pPr marL="1257300" lvl="2" indent="-342900" algn="just">
              <a:spcAft>
                <a:spcPts val="800"/>
              </a:spcAft>
              <a:buFont typeface="Wingdings" panose="05000000000000000000" pitchFamily="2" charset="2"/>
              <a:buChar char="ü"/>
            </a:pPr>
            <a:r>
              <a:rPr lang="it-IT" sz="1600" b="1" dirty="0">
                <a:solidFill>
                  <a:srgbClr val="002060"/>
                </a:solidFill>
                <a:ea typeface="Calibri" panose="020F0502020204030204" pitchFamily="34" charset="0"/>
                <a:cs typeface="Times New Roman" panose="02020603050405020304" pitchFamily="18" charset="0"/>
              </a:rPr>
              <a:t>Minori entrate 2021 e 2022; </a:t>
            </a:r>
          </a:p>
          <a:p>
            <a:pPr marL="1257300" lvl="2" indent="-342900" algn="just">
              <a:spcAft>
                <a:spcPts val="800"/>
              </a:spcAft>
              <a:buFont typeface="Wingdings" panose="05000000000000000000" pitchFamily="2" charset="2"/>
              <a:buChar char="ü"/>
            </a:pPr>
            <a:r>
              <a:rPr lang="it-IT" sz="1600" b="1" dirty="0">
                <a:solidFill>
                  <a:srgbClr val="002060"/>
                </a:solidFill>
                <a:cs typeface="Times New Roman" panose="02020603050405020304" pitchFamily="18" charset="0"/>
              </a:rPr>
              <a:t>Maggiori oneri per il rimborso all’Agente della riscossione delle spese per le cartelle contenenti debiti annullati fino a €1.000;</a:t>
            </a:r>
          </a:p>
          <a:p>
            <a:pPr marL="1257300" lvl="2" indent="-342900" algn="just">
              <a:spcAft>
                <a:spcPts val="800"/>
              </a:spcAft>
              <a:buFont typeface="Wingdings" panose="05000000000000000000" pitchFamily="2" charset="2"/>
              <a:buChar char="ü"/>
            </a:pPr>
            <a:r>
              <a:rPr lang="it-IT" sz="1600" b="1" dirty="0">
                <a:solidFill>
                  <a:srgbClr val="002060"/>
                </a:solidFill>
                <a:cs typeface="Times New Roman" panose="02020603050405020304" pitchFamily="18" charset="0"/>
              </a:rPr>
              <a:t>Estensione misura compensativa per il minor gettito da compartecipazione all’IRPEF – Autonomie speciali</a:t>
            </a:r>
          </a:p>
          <a:p>
            <a:pPr marL="742950" lvl="1" indent="-285750">
              <a:buFont typeface="Wingdings" panose="05000000000000000000" pitchFamily="2" charset="2"/>
              <a:buChar char="Ø"/>
            </a:pPr>
            <a:endParaRPr lang="it-IT" sz="1600" dirty="0"/>
          </a:p>
          <a:p>
            <a:pPr marL="735330" indent="-285750">
              <a:buClr>
                <a:srgbClr val="C00000"/>
              </a:buClr>
              <a:buSzPct val="140000"/>
              <a:buFont typeface="Wingdings" panose="05000000000000000000" pitchFamily="2" charset="2"/>
              <a:buChar char="Ø"/>
            </a:pPr>
            <a:r>
              <a:rPr lang="it-IT" sz="1600" b="1" dirty="0">
                <a:solidFill>
                  <a:srgbClr val="C00000"/>
                </a:solidFill>
                <a:cs typeface="Times New Roman" panose="02020603050405020304" pitchFamily="18" charset="0"/>
              </a:rPr>
              <a:t>Trasporto Pubblico Locale</a:t>
            </a:r>
          </a:p>
          <a:p>
            <a:pPr marL="1000125" indent="-285750">
              <a:buClr>
                <a:srgbClr val="C00000"/>
              </a:buClr>
              <a:buFont typeface="Wingdings" panose="05000000000000000000" pitchFamily="2" charset="2"/>
              <a:buChar char="Ø"/>
            </a:pPr>
            <a:endParaRPr lang="it-IT" sz="1600" dirty="0">
              <a:ea typeface="Calibri" panose="020F0502020204030204" pitchFamily="34" charset="0"/>
              <a:cs typeface="Times New Roman" panose="02020603050405020304" pitchFamily="18" charset="0"/>
            </a:endParaRPr>
          </a:p>
          <a:p>
            <a:pPr marL="735330" indent="-285750">
              <a:buClr>
                <a:srgbClr val="C00000"/>
              </a:buClr>
              <a:buSzPct val="140000"/>
              <a:buFont typeface="Wingdings" panose="05000000000000000000" pitchFamily="2" charset="2"/>
              <a:buChar char="Ø"/>
            </a:pPr>
            <a:r>
              <a:rPr lang="it-IT" sz="1600" b="1" dirty="0">
                <a:solidFill>
                  <a:srgbClr val="C00000"/>
                </a:solidFill>
                <a:cs typeface="Times New Roman" panose="02020603050405020304" pitchFamily="18" charset="0"/>
              </a:rPr>
              <a:t>Sanità</a:t>
            </a:r>
          </a:p>
          <a:p>
            <a:pPr marL="735330" indent="-285750">
              <a:buClr>
                <a:srgbClr val="C00000"/>
              </a:buClr>
              <a:buSzPct val="140000"/>
              <a:buFont typeface="Wingdings" panose="05000000000000000000" pitchFamily="2" charset="2"/>
              <a:buChar char="Ø"/>
            </a:pPr>
            <a:endParaRPr lang="it-IT" sz="1600" b="1" dirty="0">
              <a:solidFill>
                <a:srgbClr val="C00000"/>
              </a:solidFill>
              <a:cs typeface="Times New Roman" panose="02020603050405020304" pitchFamily="18" charset="0"/>
            </a:endParaRPr>
          </a:p>
          <a:p>
            <a:pPr marL="735330" indent="-285750">
              <a:buClr>
                <a:srgbClr val="C00000"/>
              </a:buClr>
              <a:buSzPct val="140000"/>
              <a:buFont typeface="Wingdings" panose="05000000000000000000" pitchFamily="2" charset="2"/>
              <a:buChar char="Ø"/>
            </a:pPr>
            <a:r>
              <a:rPr lang="it-IT" sz="1600" b="1" dirty="0">
                <a:solidFill>
                  <a:srgbClr val="C00000"/>
                </a:solidFill>
                <a:cs typeface="Times New Roman" panose="02020603050405020304" pitchFamily="18" charset="0"/>
              </a:rPr>
              <a:t>Investimenti territoriali</a:t>
            </a:r>
            <a:r>
              <a:rPr lang="it-IT" sz="1600" dirty="0"/>
              <a:t> </a:t>
            </a:r>
          </a:p>
          <a:p>
            <a:pPr marL="735330" indent="-285750">
              <a:buClr>
                <a:srgbClr val="C00000"/>
              </a:buClr>
              <a:buSzPct val="140000"/>
              <a:buFont typeface="Wingdings" panose="05000000000000000000" pitchFamily="2" charset="2"/>
              <a:buChar char="Ø"/>
            </a:pPr>
            <a:endParaRPr lang="it-IT" sz="1600" dirty="0"/>
          </a:p>
          <a:p>
            <a:pPr marL="735330" indent="-285750">
              <a:buClr>
                <a:srgbClr val="C00000"/>
              </a:buClr>
              <a:buSzPct val="140000"/>
              <a:buFont typeface="Wingdings" panose="05000000000000000000" pitchFamily="2" charset="2"/>
              <a:buChar char="Ø"/>
            </a:pPr>
            <a:r>
              <a:rPr lang="it-IT" sz="1600" b="1" dirty="0">
                <a:solidFill>
                  <a:srgbClr val="C00000"/>
                </a:solidFill>
                <a:cs typeface="Times New Roman" panose="02020603050405020304" pitchFamily="18" charset="0"/>
              </a:rPr>
              <a:t>Diritto allo studio universitario</a:t>
            </a:r>
          </a:p>
        </p:txBody>
      </p:sp>
      <p:sp>
        <p:nvSpPr>
          <p:cNvPr id="5" name="Segnaposto numero diapositiva 4">
            <a:extLst>
              <a:ext uri="{FF2B5EF4-FFF2-40B4-BE49-F238E27FC236}">
                <a16:creationId xmlns:a16="http://schemas.microsoft.com/office/drawing/2014/main" id="{BE534E19-DF50-A50A-352A-16937E54A1CA}"/>
              </a:ext>
            </a:extLst>
          </p:cNvPr>
          <p:cNvSpPr>
            <a:spLocks noGrp="1"/>
          </p:cNvSpPr>
          <p:nvPr>
            <p:ph type="sldNum" sz="quarter" idx="12"/>
          </p:nvPr>
        </p:nvSpPr>
        <p:spPr/>
        <p:txBody>
          <a:bodyPr/>
          <a:lstStyle/>
          <a:p>
            <a:fld id="{379ED703-62B4-4FE4-85CB-53D2A8FC95B0}" type="slidenum">
              <a:rPr lang="it-IT" smtClean="0"/>
              <a:t>2</a:t>
            </a:fld>
            <a:endParaRPr lang="it-IT"/>
          </a:p>
        </p:txBody>
      </p:sp>
    </p:spTree>
    <p:extLst>
      <p:ext uri="{BB962C8B-B14F-4D97-AF65-F5344CB8AC3E}">
        <p14:creationId xmlns:p14="http://schemas.microsoft.com/office/powerpoint/2010/main" val="727935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4" name="CasellaDiTesto 3">
            <a:extLst>
              <a:ext uri="{FF2B5EF4-FFF2-40B4-BE49-F238E27FC236}">
                <a16:creationId xmlns:a16="http://schemas.microsoft.com/office/drawing/2014/main" id="{9C5324E2-AB3B-B7E3-A9B4-A804556159FE}"/>
              </a:ext>
            </a:extLst>
          </p:cNvPr>
          <p:cNvSpPr txBox="1"/>
          <p:nvPr/>
        </p:nvSpPr>
        <p:spPr>
          <a:xfrm>
            <a:off x="301556" y="998965"/>
            <a:ext cx="11482754" cy="5740739"/>
          </a:xfrm>
          <a:prstGeom prst="rect">
            <a:avLst/>
          </a:prstGeom>
          <a:noFill/>
          <a:ln>
            <a:solidFill>
              <a:srgbClr val="002060"/>
            </a:solidFill>
          </a:ln>
        </p:spPr>
        <p:txBody>
          <a:bodyPr wrap="square">
            <a:spAutoFit/>
          </a:bodyPr>
          <a:lstStyle/>
          <a:p>
            <a:pPr marL="792163" indent="-342900" algn="just">
              <a:buClr>
                <a:srgbClr val="C00000"/>
              </a:buClr>
              <a:buFont typeface="Wingdings" panose="05000000000000000000" pitchFamily="2" charset="2"/>
              <a:buChar char="§"/>
            </a:pPr>
            <a:r>
              <a:rPr lang="it-IT" sz="2400" b="1" dirty="0">
                <a:solidFill>
                  <a:srgbClr val="C00000"/>
                </a:solidFill>
                <a:cs typeface="Times New Roman" panose="02020603050405020304" pitchFamily="18" charset="0"/>
              </a:rPr>
              <a:t>Maggiori costi prodotti energetici </a:t>
            </a:r>
            <a:r>
              <a:rPr lang="it-IT" sz="2400" b="1" dirty="0">
                <a:solidFill>
                  <a:srgbClr val="C00000"/>
                </a:solidFill>
                <a:ea typeface="Calibri" panose="020F0502020204030204" pitchFamily="34" charset="0"/>
                <a:cs typeface="Times New Roman" panose="02020603050405020304" pitchFamily="18" charset="0"/>
              </a:rPr>
              <a:t>per il funzionamento dell’organizzazione delle Regioni e delle Province autonome </a:t>
            </a:r>
            <a:r>
              <a:rPr lang="it-IT" sz="2400" b="1" dirty="0">
                <a:solidFill>
                  <a:srgbClr val="C00000"/>
                </a:solidFill>
                <a:cs typeface="Times New Roman" panose="02020603050405020304" pitchFamily="18" charset="0"/>
              </a:rPr>
              <a:t>e concorso del contributo alla finanza pubblica di cui al comma 850 della legge 178/2020; </a:t>
            </a:r>
          </a:p>
          <a:p>
            <a:pPr marL="792163" indent="-342900" algn="just">
              <a:buClr>
                <a:srgbClr val="C00000"/>
              </a:buClr>
              <a:buFont typeface="Wingdings" panose="05000000000000000000" pitchFamily="2" charset="2"/>
              <a:buChar char="§"/>
            </a:pPr>
            <a:r>
              <a:rPr lang="it-IT" sz="2400" b="1" dirty="0">
                <a:solidFill>
                  <a:srgbClr val="C00000"/>
                </a:solidFill>
                <a:cs typeface="Times New Roman" panose="02020603050405020304" pitchFamily="18" charset="0"/>
              </a:rPr>
              <a:t>norma per le regolazioni finanziarie della tassa automobilistica da riservare allo Stato, relativi agli anni dal 2014 al 2022</a:t>
            </a:r>
          </a:p>
          <a:p>
            <a:pPr marL="449580" algn="just"/>
            <a:endParaRPr lang="it-IT" sz="1800" dirty="0">
              <a:effectLst/>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it-IT" sz="1400" b="1" dirty="0">
                <a:effectLst/>
                <a:ea typeface="Calibri" panose="020F0502020204030204" pitchFamily="34" charset="0"/>
                <a:cs typeface="Times New Roman" panose="02020603050405020304" pitchFamily="18" charset="0"/>
              </a:rPr>
              <a:t>L’impennata dei prezzi delle fonti energetiche colpisce anche il comparto regioni. In analogia con quanto già avvenuto per gli enti locali e per il settore “sanitario” si ritiene indispensabile un contributo a sostegno anche delle amministrazioni regionali per garantire la continuità dell’esercizio delle altre funzioni proprie regionali almeno a decorrere dall’anno 2023.</a:t>
            </a:r>
          </a:p>
          <a:p>
            <a:pPr marL="285750" indent="-285750" algn="just">
              <a:lnSpc>
                <a:spcPct val="107000"/>
              </a:lnSpc>
              <a:spcAft>
                <a:spcPts val="800"/>
              </a:spcAft>
              <a:buFont typeface="Wingdings" panose="05000000000000000000" pitchFamily="2" charset="2"/>
              <a:buChar char="Ø"/>
            </a:pPr>
            <a:r>
              <a:rPr lang="it-IT" sz="1400" dirty="0">
                <a:effectLst/>
                <a:ea typeface="Calibri" panose="020F0502020204030204" pitchFamily="34" charset="0"/>
                <a:cs typeface="Times New Roman" panose="02020603050405020304" pitchFamily="18" charset="0"/>
              </a:rPr>
              <a:t>Paradossalmente le Regioni e le Province autonome </a:t>
            </a:r>
            <a:r>
              <a:rPr lang="it-IT" sz="1400" b="1" dirty="0">
                <a:effectLst/>
                <a:ea typeface="Calibri" panose="020F0502020204030204" pitchFamily="34" charset="0"/>
                <a:cs typeface="Times New Roman" panose="02020603050405020304" pitchFamily="18" charset="0"/>
              </a:rPr>
              <a:t>sono chiamate ad assolvere un contributo di finanza pubblica per il triennio 2023 – 2025 relativo a </a:t>
            </a:r>
            <a:r>
              <a:rPr lang="it-IT" sz="1400" b="1" i="1" dirty="0">
                <a:effectLst/>
                <a:ea typeface="Calibri" panose="020F0502020204030204" pitchFamily="34" charset="0"/>
                <a:cs typeface="Times New Roman" panose="02020603050405020304" pitchFamily="18" charset="0"/>
              </a:rPr>
              <a:t>“risparmi per riorganizzazione, digitalizzazione, potenziamento lavoro agile”</a:t>
            </a:r>
            <a:r>
              <a:rPr lang="it-IT" sz="1400" b="1" dirty="0">
                <a:effectLst/>
                <a:ea typeface="Calibri" panose="020F0502020204030204" pitchFamily="34" charset="0"/>
                <a:cs typeface="Times New Roman" panose="02020603050405020304" pitchFamily="18" charset="0"/>
              </a:rPr>
              <a:t>, per 200 milioni di euro annui </a:t>
            </a:r>
            <a:r>
              <a:rPr lang="it-IT" sz="1400" dirty="0">
                <a:effectLst/>
                <a:ea typeface="Calibri" panose="020F0502020204030204" pitchFamily="34" charset="0"/>
                <a:cs typeface="Times New Roman" panose="02020603050405020304" pitchFamily="18" charset="0"/>
              </a:rPr>
              <a:t>riversando risorse allo Stato secondo gli importi del riparto del contributo previsti in sede di auto-coordinamento dalla Conferenza delle Regioni e Province autonome, </a:t>
            </a:r>
            <a:r>
              <a:rPr lang="it-IT" sz="1400" b="1" dirty="0">
                <a:effectLst/>
                <a:ea typeface="Calibri" panose="020F0502020204030204" pitchFamily="34" charset="0"/>
                <a:cs typeface="Times New Roman" panose="02020603050405020304" pitchFamily="18" charset="0"/>
              </a:rPr>
              <a:t>si propone di sospendere l’applicazione della norma nel periodo 2023 – 2025 per liberare risorse nei bilanci delle regioni e far fronte al caro prezzi energetico. </a:t>
            </a:r>
          </a:p>
          <a:p>
            <a:pPr marL="285750" indent="-285750" algn="just">
              <a:lnSpc>
                <a:spcPct val="107000"/>
              </a:lnSpc>
              <a:spcAft>
                <a:spcPts val="800"/>
              </a:spcAft>
              <a:buFont typeface="Wingdings" panose="05000000000000000000" pitchFamily="2" charset="2"/>
              <a:buChar char="Ø"/>
            </a:pPr>
            <a:r>
              <a:rPr lang="it-IT" sz="1400" dirty="0">
                <a:effectLst/>
                <a:ea typeface="Calibri" panose="020F0502020204030204" pitchFamily="34" charset="0"/>
                <a:cs typeface="Times New Roman" panose="02020603050405020304" pitchFamily="18" charset="0"/>
              </a:rPr>
              <a:t>A copertura delle minori entrate per il mancato versamento del contributo di finanza pubblica, si propone di ridurre il contributo per gli investimenti territoriali di cui alla tabella 1, allegata alla legge 30 dicembre 2018, n. 145 che è corrispondentemente ridotto per gli anni 2023 - 2025 dell'importo previsto per ciascuna regione secondo il riparto del contributo di finanza pubblica previsto dalla Conferenza delle Regioni e delle Province autonome nella seduta del 12 ottobre 2022 (Prot. n. 6530/C2FIN) ovvero attraverso la riduzione di altri trasferimenti a qualsiasi titolo spettanti alle regioni sia per le Regioni ordinarie che per le speciali. </a:t>
            </a:r>
          </a:p>
          <a:p>
            <a:pPr marL="285750" indent="-285750" algn="just">
              <a:lnSpc>
                <a:spcPct val="107000"/>
              </a:lnSpc>
              <a:spcAft>
                <a:spcPts val="800"/>
              </a:spcAft>
              <a:buFont typeface="Wingdings" panose="05000000000000000000" pitchFamily="2" charset="2"/>
              <a:buChar char="Ø"/>
            </a:pPr>
            <a:r>
              <a:rPr lang="it-IT" sz="1400" b="1" dirty="0">
                <a:effectLst/>
                <a:ea typeface="Calibri" panose="020F0502020204030204" pitchFamily="34" charset="0"/>
                <a:cs typeface="Times New Roman" panose="02020603050405020304" pitchFamily="18" charset="0"/>
              </a:rPr>
              <a:t>D’altro canto, il Governo nazionale ha utilizzato i rimborsi connessi ai versamenti della compensazione della tassa automobilistica da parte delle Regioni pari a circa 1,28 miliardi di euro con effetti positivi sui saldi di finanza pubblica</a:t>
            </a:r>
          </a:p>
        </p:txBody>
      </p:sp>
      <p:sp>
        <p:nvSpPr>
          <p:cNvPr id="3" name="Segnaposto numero diapositiva 2">
            <a:extLst>
              <a:ext uri="{FF2B5EF4-FFF2-40B4-BE49-F238E27FC236}">
                <a16:creationId xmlns:a16="http://schemas.microsoft.com/office/drawing/2014/main" id="{C1C01990-DEF5-6C13-EE08-BAD7A5916B00}"/>
              </a:ext>
            </a:extLst>
          </p:cNvPr>
          <p:cNvSpPr>
            <a:spLocks noGrp="1"/>
          </p:cNvSpPr>
          <p:nvPr>
            <p:ph type="sldNum" sz="quarter" idx="12"/>
          </p:nvPr>
        </p:nvSpPr>
        <p:spPr>
          <a:xfrm>
            <a:off x="8976360" y="6497456"/>
            <a:ext cx="2743200" cy="365125"/>
          </a:xfrm>
        </p:spPr>
        <p:txBody>
          <a:bodyPr/>
          <a:lstStyle/>
          <a:p>
            <a:fld id="{379ED703-62B4-4FE4-85CB-53D2A8FC95B0}" type="slidenum">
              <a:rPr lang="it-IT" smtClean="0"/>
              <a:t>3</a:t>
            </a:fld>
            <a:endParaRPr lang="it-IT" dirty="0"/>
          </a:p>
        </p:txBody>
      </p:sp>
    </p:spTree>
    <p:extLst>
      <p:ext uri="{BB962C8B-B14F-4D97-AF65-F5344CB8AC3E}">
        <p14:creationId xmlns:p14="http://schemas.microsoft.com/office/powerpoint/2010/main" val="340397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4" name="CasellaDiTesto 3">
            <a:extLst>
              <a:ext uri="{FF2B5EF4-FFF2-40B4-BE49-F238E27FC236}">
                <a16:creationId xmlns:a16="http://schemas.microsoft.com/office/drawing/2014/main" id="{9C5324E2-AB3B-B7E3-A9B4-A804556159FE}"/>
              </a:ext>
            </a:extLst>
          </p:cNvPr>
          <p:cNvSpPr txBox="1"/>
          <p:nvPr/>
        </p:nvSpPr>
        <p:spPr>
          <a:xfrm>
            <a:off x="163111" y="1381540"/>
            <a:ext cx="11003120" cy="865173"/>
          </a:xfrm>
          <a:prstGeom prst="rect">
            <a:avLst/>
          </a:prstGeom>
          <a:noFill/>
          <a:ln>
            <a:noFill/>
          </a:ln>
        </p:spPr>
        <p:txBody>
          <a:bodyPr wrap="square">
            <a:spAutoFit/>
          </a:bodyPr>
          <a:lstStyle/>
          <a:p>
            <a:pPr lvl="2" algn="just">
              <a:lnSpc>
                <a:spcPct val="107000"/>
              </a:lnSpc>
              <a:spcAft>
                <a:spcPts val="800"/>
              </a:spcAft>
            </a:pPr>
            <a:r>
              <a:rPr lang="it-IT" sz="2400" b="1" dirty="0">
                <a:solidFill>
                  <a:srgbClr val="C00000"/>
                </a:solidFill>
                <a:cs typeface="Times New Roman" panose="02020603050405020304" pitchFamily="18" charset="0"/>
              </a:rPr>
              <a:t>Maggiori oneri per il rimborso all’Agente della riscossione delle spese per le cartelle contenenti debiti annullati fino a €1.000</a:t>
            </a:r>
          </a:p>
        </p:txBody>
      </p:sp>
      <p:sp>
        <p:nvSpPr>
          <p:cNvPr id="3" name="Segnaposto numero diapositiva 2">
            <a:extLst>
              <a:ext uri="{FF2B5EF4-FFF2-40B4-BE49-F238E27FC236}">
                <a16:creationId xmlns:a16="http://schemas.microsoft.com/office/drawing/2014/main" id="{C1C01990-DEF5-6C13-EE08-BAD7A5916B00}"/>
              </a:ext>
            </a:extLst>
          </p:cNvPr>
          <p:cNvSpPr>
            <a:spLocks noGrp="1"/>
          </p:cNvSpPr>
          <p:nvPr>
            <p:ph type="sldNum" sz="quarter" idx="12"/>
          </p:nvPr>
        </p:nvSpPr>
        <p:spPr>
          <a:xfrm>
            <a:off x="8976360" y="6497456"/>
            <a:ext cx="2743200" cy="365125"/>
          </a:xfrm>
        </p:spPr>
        <p:txBody>
          <a:bodyPr/>
          <a:lstStyle/>
          <a:p>
            <a:fld id="{379ED703-62B4-4FE4-85CB-53D2A8FC95B0}" type="slidenum">
              <a:rPr lang="it-IT" smtClean="0"/>
              <a:t>4</a:t>
            </a:fld>
            <a:endParaRPr lang="it-IT" dirty="0"/>
          </a:p>
        </p:txBody>
      </p:sp>
      <p:sp>
        <p:nvSpPr>
          <p:cNvPr id="6" name="CasellaDiTesto 5">
            <a:extLst>
              <a:ext uri="{FF2B5EF4-FFF2-40B4-BE49-F238E27FC236}">
                <a16:creationId xmlns:a16="http://schemas.microsoft.com/office/drawing/2014/main" id="{8FD25173-FAEF-077D-038B-0AB1FBBBAA41}"/>
              </a:ext>
            </a:extLst>
          </p:cNvPr>
          <p:cNvSpPr txBox="1"/>
          <p:nvPr/>
        </p:nvSpPr>
        <p:spPr>
          <a:xfrm>
            <a:off x="307571" y="2685048"/>
            <a:ext cx="11298659" cy="3489160"/>
          </a:xfrm>
          <a:prstGeom prst="rect">
            <a:avLst/>
          </a:prstGeom>
          <a:noFill/>
          <a:ln>
            <a:solidFill>
              <a:srgbClr val="002060"/>
            </a:solidFill>
          </a:ln>
        </p:spPr>
        <p:txBody>
          <a:bodyPr wrap="square">
            <a:spAutoFit/>
          </a:bodyPr>
          <a:lstStyle/>
          <a:p>
            <a:pPr marL="285750" indent="-285750" algn="just">
              <a:lnSpc>
                <a:spcPct val="107000"/>
              </a:lnSpc>
              <a:spcAft>
                <a:spcPts val="800"/>
              </a:spcAft>
              <a:buFont typeface="Wingdings" panose="05000000000000000000" pitchFamily="2" charset="2"/>
              <a:buChar char="ü"/>
            </a:pPr>
            <a:r>
              <a:rPr lang="it-IT" sz="1400" dirty="0">
                <a:effectLst/>
                <a:ea typeface="Calibri" panose="020F0502020204030204" pitchFamily="34" charset="0"/>
                <a:cs typeface="Times New Roman" panose="02020603050405020304" pitchFamily="18" charset="0"/>
              </a:rPr>
              <a:t>L’annullamento dei debiti di importo fino a €1.000,00, contenuti nelle cartelle affidate all’agente della riscossione dal 2000 al 2015 </a:t>
            </a:r>
            <a:r>
              <a:rPr lang="it-IT" sz="1400" b="1" dirty="0">
                <a:effectLst/>
                <a:ea typeface="Calibri" panose="020F0502020204030204" pitchFamily="34" charset="0"/>
                <a:cs typeface="Times New Roman" panose="02020603050405020304" pitchFamily="18" charset="0"/>
              </a:rPr>
              <a:t>determinano la quasi totale cancellazione di crediti regionali a titolo di tassa automobilistica </a:t>
            </a:r>
            <a:r>
              <a:rPr lang="it-IT" sz="1400" dirty="0">
                <a:effectLst/>
                <a:ea typeface="Calibri" panose="020F0502020204030204" pitchFamily="34" charset="0"/>
                <a:cs typeface="Times New Roman" panose="02020603050405020304" pitchFamily="18" charset="0"/>
              </a:rPr>
              <a:t>in quanto l’importo medio della stessa è inferiore a €200,00. </a:t>
            </a:r>
          </a:p>
          <a:p>
            <a:pPr marL="285750" indent="-285750" algn="just">
              <a:lnSpc>
                <a:spcPct val="107000"/>
              </a:lnSpc>
              <a:spcAft>
                <a:spcPts val="800"/>
              </a:spcAft>
              <a:buFont typeface="Wingdings" panose="05000000000000000000" pitchFamily="2" charset="2"/>
              <a:buChar char="ü"/>
            </a:pPr>
            <a:r>
              <a:rPr lang="it-IT" sz="1400" dirty="0">
                <a:effectLst/>
                <a:ea typeface="Calibri" panose="020F0502020204030204" pitchFamily="34" charset="0"/>
                <a:cs typeface="Times New Roman" panose="02020603050405020304" pitchFamily="18" charset="0"/>
              </a:rPr>
              <a:t>Lo Stato, nel legiferare, non ha previsto né la compensazione per queste minori entrate per gli enti territoriali né si è fatto carico del rimborso di queste spese legali e di notifica che sono, al contrario, poste in carico agli enti per provvedimento di legge. </a:t>
            </a:r>
          </a:p>
          <a:p>
            <a:pPr marL="285750" indent="-285750" algn="just">
              <a:lnSpc>
                <a:spcPct val="107000"/>
              </a:lnSpc>
              <a:spcAft>
                <a:spcPts val="800"/>
              </a:spcAft>
              <a:buFont typeface="Wingdings" panose="05000000000000000000" pitchFamily="2" charset="2"/>
              <a:buChar char="ü"/>
            </a:pPr>
            <a:r>
              <a:rPr lang="it-IT" sz="1400" dirty="0">
                <a:effectLst/>
                <a:ea typeface="Calibri" panose="020F0502020204030204" pitchFamily="34" charset="0"/>
                <a:cs typeface="Times New Roman" panose="02020603050405020304" pitchFamily="18" charset="0"/>
              </a:rPr>
              <a:t>Questa problematica è già stata sollevata in occasione dei pareri di altri provvedimenti con analoghe norme es.: art.4, ai commi 4-11 del DL 41/2021; art. 4 del D.L. 23/10/2018, n. 119.</a:t>
            </a:r>
          </a:p>
          <a:p>
            <a:pPr marL="285750" indent="-285750" algn="just">
              <a:lnSpc>
                <a:spcPct val="107000"/>
              </a:lnSpc>
              <a:spcAft>
                <a:spcPts val="800"/>
              </a:spcAft>
              <a:buFont typeface="Wingdings" panose="05000000000000000000" pitchFamily="2" charset="2"/>
              <a:buChar char="ü"/>
            </a:pPr>
            <a:r>
              <a:rPr lang="it-IT" sz="1400" b="1" dirty="0">
                <a:effectLst/>
                <a:ea typeface="Calibri" panose="020F0502020204030204" pitchFamily="34" charset="0"/>
                <a:cs typeface="Times New Roman" panose="02020603050405020304" pitchFamily="18" charset="0"/>
              </a:rPr>
              <a:t>Si ricorda che le ricadute per gli enti territoriali sono minori entrate per i crediti annullati e maggiori spese dovute all’Agente della Riscossione e all’interno della disciplina dell’equilibrio di bilancio di competenza a cui gli enti territoriali sono tenuti, tali norme determinano un aggravio della spesa senza entrate correlate</a:t>
            </a:r>
            <a:r>
              <a:rPr lang="it-IT" sz="1400" dirty="0">
                <a:effectLst/>
                <a:ea typeface="Calibri" panose="020F0502020204030204" pitchFamily="34" charset="0"/>
                <a:cs typeface="Times New Roman" panose="02020603050405020304" pitchFamily="18" charset="0"/>
              </a:rPr>
              <a:t> da sommarsi alle maggiori spese sanitarie covid non rimborsate, alle minori entrate che gli enti hanno subito a causa della pandemia e non completamente compensate per alcune regioni dal fondo per l’esercizio delle funzioni delle Regioni e Province autonome, di cui all’art.111 del DL 34/2020, alla maggiorazione dei costi dei prodotti energetici.</a:t>
            </a:r>
          </a:p>
          <a:p>
            <a:pPr marL="285750" indent="-285750" algn="just">
              <a:lnSpc>
                <a:spcPct val="107000"/>
              </a:lnSpc>
              <a:spcAft>
                <a:spcPts val="800"/>
              </a:spcAft>
              <a:buFont typeface="Wingdings" panose="05000000000000000000" pitchFamily="2" charset="2"/>
              <a:buChar char="ü"/>
            </a:pPr>
            <a:r>
              <a:rPr lang="it-IT" sz="1400" dirty="0">
                <a:effectLst/>
                <a:ea typeface="Calibri" panose="020F0502020204030204" pitchFamily="34" charset="0"/>
                <a:cs typeface="Times New Roman" panose="02020603050405020304" pitchFamily="18" charset="0"/>
              </a:rPr>
              <a:t>Si propone, pertanto, un emendamento per mitigare gli effetti per le Regioni escludendo, dal rimborso dovuto all’Agente della riscossione le spese relative ai carichi affidati nello stesso periodo a titolo di tassa automobilistica. </a:t>
            </a:r>
          </a:p>
        </p:txBody>
      </p:sp>
    </p:spTree>
    <p:extLst>
      <p:ext uri="{BB962C8B-B14F-4D97-AF65-F5344CB8AC3E}">
        <p14:creationId xmlns:p14="http://schemas.microsoft.com/office/powerpoint/2010/main" val="2775365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7590F-FDF3-1EA2-55AF-8236CAB2C2E3}"/>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5" name="Segnaposto numero diapositiva 4">
            <a:extLst>
              <a:ext uri="{FF2B5EF4-FFF2-40B4-BE49-F238E27FC236}">
                <a16:creationId xmlns:a16="http://schemas.microsoft.com/office/drawing/2014/main" id="{BE534E19-DF50-A50A-352A-16937E54A1CA}"/>
              </a:ext>
            </a:extLst>
          </p:cNvPr>
          <p:cNvSpPr>
            <a:spLocks noGrp="1"/>
          </p:cNvSpPr>
          <p:nvPr>
            <p:ph type="sldNum" sz="quarter" idx="12"/>
          </p:nvPr>
        </p:nvSpPr>
        <p:spPr/>
        <p:txBody>
          <a:bodyPr/>
          <a:lstStyle/>
          <a:p>
            <a:fld id="{379ED703-62B4-4FE4-85CB-53D2A8FC95B0}" type="slidenum">
              <a:rPr lang="it-IT" smtClean="0"/>
              <a:t>5</a:t>
            </a:fld>
            <a:endParaRPr lang="it-IT"/>
          </a:p>
        </p:txBody>
      </p:sp>
      <p:sp>
        <p:nvSpPr>
          <p:cNvPr id="3" name="CasellaDiTesto 2">
            <a:extLst>
              <a:ext uri="{FF2B5EF4-FFF2-40B4-BE49-F238E27FC236}">
                <a16:creationId xmlns:a16="http://schemas.microsoft.com/office/drawing/2014/main" id="{51BAACC5-8EDB-2BDF-E2F7-4B611D68B133}"/>
              </a:ext>
            </a:extLst>
          </p:cNvPr>
          <p:cNvSpPr txBox="1"/>
          <p:nvPr/>
        </p:nvSpPr>
        <p:spPr>
          <a:xfrm>
            <a:off x="123478" y="1402726"/>
            <a:ext cx="11482754" cy="470000"/>
          </a:xfrm>
          <a:prstGeom prst="rect">
            <a:avLst/>
          </a:prstGeom>
          <a:noFill/>
          <a:ln>
            <a:noFill/>
          </a:ln>
        </p:spPr>
        <p:txBody>
          <a:bodyPr wrap="square">
            <a:spAutoFit/>
          </a:bodyPr>
          <a:lstStyle/>
          <a:p>
            <a:pPr lvl="2" algn="just">
              <a:lnSpc>
                <a:spcPct val="107000"/>
              </a:lnSpc>
              <a:spcAft>
                <a:spcPts val="800"/>
              </a:spcAft>
            </a:pPr>
            <a:r>
              <a:rPr lang="it-IT" sz="2400" b="1" dirty="0">
                <a:solidFill>
                  <a:srgbClr val="C00000"/>
                </a:solidFill>
                <a:cs typeface="Times New Roman" panose="02020603050405020304" pitchFamily="18" charset="0"/>
              </a:rPr>
              <a:t>Minor gettito </a:t>
            </a:r>
            <a:r>
              <a:rPr lang="it-IT" sz="2400" b="1" dirty="0" err="1">
                <a:solidFill>
                  <a:srgbClr val="C00000"/>
                </a:solidFill>
                <a:cs typeface="Times New Roman" panose="02020603050405020304" pitchFamily="18" charset="0"/>
              </a:rPr>
              <a:t>add</a:t>
            </a:r>
            <a:r>
              <a:rPr lang="it-IT" sz="2400" b="1" dirty="0">
                <a:solidFill>
                  <a:srgbClr val="C00000"/>
                </a:solidFill>
                <a:cs typeface="Times New Roman" panose="02020603050405020304" pitchFamily="18" charset="0"/>
              </a:rPr>
              <a:t>. Irpef per riforma fiscale 2022  - Autonomie speciali</a:t>
            </a:r>
          </a:p>
        </p:txBody>
      </p:sp>
      <p:sp>
        <p:nvSpPr>
          <p:cNvPr id="6" name="CasellaDiTesto 5">
            <a:extLst>
              <a:ext uri="{FF2B5EF4-FFF2-40B4-BE49-F238E27FC236}">
                <a16:creationId xmlns:a16="http://schemas.microsoft.com/office/drawing/2014/main" id="{F97A96EE-ACBC-F867-1224-0A798BF59354}"/>
              </a:ext>
            </a:extLst>
          </p:cNvPr>
          <p:cNvSpPr txBox="1"/>
          <p:nvPr/>
        </p:nvSpPr>
        <p:spPr>
          <a:xfrm>
            <a:off x="479634" y="2824661"/>
            <a:ext cx="10758487" cy="1627818"/>
          </a:xfrm>
          <a:prstGeom prst="rect">
            <a:avLst/>
          </a:prstGeom>
          <a:noFill/>
          <a:ln>
            <a:solidFill>
              <a:srgbClr val="002060"/>
            </a:solidFill>
          </a:ln>
        </p:spPr>
        <p:txBody>
          <a:bodyPr wrap="square">
            <a:spAutoFit/>
          </a:bodyPr>
          <a:lstStyle/>
          <a:p>
            <a:pPr lvl="0">
              <a:lnSpc>
                <a:spcPct val="105000"/>
              </a:lnSpc>
              <a:spcAft>
                <a:spcPts val="800"/>
              </a:spcAft>
            </a:pPr>
            <a:r>
              <a:rPr lang="it-IT" sz="2400" b="1" dirty="0">
                <a:solidFill>
                  <a:srgbClr val="002060"/>
                </a:solidFill>
                <a:effectLst/>
                <a:ea typeface="Times New Roman" panose="02020603050405020304" pitchFamily="18" charset="0"/>
              </a:rPr>
              <a:t>Le regioni a statuto speciale e le province autonome sono preoccupate a causa del minor gettito derivante dalla riforma fiscale del 2022  anche per il periodo successivo al triennio 2022-2024 e chiedono l’estensione della misura compensativa per il minor gettito da compartecipazione all’IRPEF a decorrere dal 2025.</a:t>
            </a:r>
            <a:endParaRPr lang="it-IT" sz="2400" dirty="0">
              <a:solidFill>
                <a:srgbClr val="002060"/>
              </a:solidFill>
              <a:effectLst/>
              <a:ea typeface="Times New Roman" panose="02020603050405020304" pitchFamily="18" charset="0"/>
            </a:endParaRPr>
          </a:p>
        </p:txBody>
      </p:sp>
    </p:spTree>
    <p:extLst>
      <p:ext uri="{BB962C8B-B14F-4D97-AF65-F5344CB8AC3E}">
        <p14:creationId xmlns:p14="http://schemas.microsoft.com/office/powerpoint/2010/main" val="1566867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Segnaposto contenuto 3">
            <a:extLst>
              <a:ext uri="{FF2B5EF4-FFF2-40B4-BE49-F238E27FC236}">
                <a16:creationId xmlns:a16="http://schemas.microsoft.com/office/drawing/2014/main" id="{9336250E-A5FB-77C2-26FC-FD30E14404CD}"/>
              </a:ext>
            </a:extLst>
          </p:cNvPr>
          <p:cNvSpPr txBox="1">
            <a:spLocks/>
          </p:cNvSpPr>
          <p:nvPr/>
        </p:nvSpPr>
        <p:spPr>
          <a:xfrm>
            <a:off x="302974" y="2006084"/>
            <a:ext cx="11369760" cy="4594221"/>
          </a:xfrm>
          <a:prstGeom prst="rect">
            <a:avLst/>
          </a:prstGeom>
          <a:ln>
            <a:solidFill>
              <a:srgbClr val="002060"/>
            </a:solidFill>
          </a:ln>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buFont typeface="Wingdings" panose="05000000000000000000" pitchFamily="2" charset="2"/>
              <a:buChar char="Ø"/>
            </a:pPr>
            <a:r>
              <a:rPr lang="it-IT" sz="1400" b="1" dirty="0">
                <a:solidFill>
                  <a:srgbClr val="C00000"/>
                </a:solidFill>
                <a:effectLst/>
                <a:ea typeface="Times New Roman" panose="02020603050405020304" pitchFamily="18" charset="0"/>
                <a:cs typeface="Times New Roman" panose="02020603050405020304" pitchFamily="18" charset="0"/>
              </a:rPr>
              <a:t>Risorse straordinarie per la compensazione mancati introiti tariffari 2021 - 2022</a:t>
            </a:r>
            <a:r>
              <a:rPr lang="it-IT" sz="1400" dirty="0">
                <a:solidFill>
                  <a:srgbClr val="C00000"/>
                </a:solidFill>
                <a:effectLst/>
                <a:ea typeface="Times New Roman" panose="02020603050405020304" pitchFamily="18" charset="0"/>
                <a:cs typeface="Times New Roman" panose="02020603050405020304" pitchFamily="18" charset="0"/>
              </a:rPr>
              <a:t>: </a:t>
            </a:r>
            <a:r>
              <a:rPr lang="it-IT" sz="1400" dirty="0">
                <a:effectLst/>
                <a:ea typeface="Times New Roman" panose="02020603050405020304" pitchFamily="18" charset="0"/>
                <a:cs typeface="Times New Roman" panose="02020603050405020304" pitchFamily="18" charset="0"/>
              </a:rPr>
              <a:t>si ricorda che il Fondo </a:t>
            </a:r>
            <a:r>
              <a:rPr lang="it-IT" sz="1400" i="1" dirty="0">
                <a:effectLst/>
                <a:ea typeface="Times New Roman" panose="02020603050405020304" pitchFamily="18" charset="0"/>
                <a:cs typeface="Times New Roman" panose="02020603050405020304" pitchFamily="18" charset="0"/>
              </a:rPr>
              <a:t>ad h</a:t>
            </a:r>
            <a:r>
              <a:rPr lang="it-IT" sz="1400" dirty="0">
                <a:effectLst/>
                <a:ea typeface="Times New Roman" panose="02020603050405020304" pitchFamily="18" charset="0"/>
                <a:cs typeface="Times New Roman" panose="02020603050405020304" pitchFamily="18" charset="0"/>
              </a:rPr>
              <a:t>oc istituito al fine di far fronte al crollo degli introiti tariffari conseguente alla crisi sanitaria ex-Covid, ad oggi, copre integralmente solo i</a:t>
            </a:r>
            <a:r>
              <a:rPr lang="it-IT" sz="1400" b="1" dirty="0">
                <a:effectLst/>
                <a:ea typeface="Times New Roman" panose="02020603050405020304" pitchFamily="18" charset="0"/>
                <a:cs typeface="Times New Roman" panose="02020603050405020304" pitchFamily="18" charset="0"/>
              </a:rPr>
              <a:t> </a:t>
            </a:r>
            <a:r>
              <a:rPr lang="it-IT" sz="1400" dirty="0">
                <a:effectLst/>
                <a:ea typeface="Times New Roman" panose="02020603050405020304" pitchFamily="18" charset="0"/>
                <a:cs typeface="Times New Roman" panose="02020603050405020304" pitchFamily="18" charset="0"/>
              </a:rPr>
              <a:t>mancati introiti registrati dal 23 febbraio 2020 al 31 gennaio 2021, pari a circa 1,6 miliardi di euro. </a:t>
            </a:r>
            <a:r>
              <a:rPr lang="it-IT" sz="1400" b="1" u="sng" dirty="0">
                <a:effectLst/>
                <a:ea typeface="Times New Roman" panose="02020603050405020304" pitchFamily="18" charset="0"/>
                <a:cs typeface="Times New Roman" panose="02020603050405020304" pitchFamily="18" charset="0"/>
              </a:rPr>
              <a:t>Si ribadisce la necessità di una copertura integrale dei mancati introiti tariffari 2021-2022 (almeno gennaio-marzo). </a:t>
            </a:r>
          </a:p>
          <a:p>
            <a:pPr marL="0" indent="0" algn="just">
              <a:lnSpc>
                <a:spcPct val="100000"/>
              </a:lnSpc>
              <a:spcBef>
                <a:spcPts val="0"/>
              </a:spcBef>
              <a:buNone/>
            </a:pPr>
            <a:endParaRPr lang="it-IT" sz="14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it-IT" sz="1400" dirty="0">
                <a:cs typeface="Times New Roman" panose="02020603050405020304" pitchFamily="18" charset="0"/>
              </a:rPr>
              <a:t>L’art. 81 del </a:t>
            </a:r>
            <a:r>
              <a:rPr lang="it-IT" sz="1400" dirty="0" err="1">
                <a:cs typeface="Times New Roman" panose="02020603050405020304" pitchFamily="18" charset="0"/>
              </a:rPr>
              <a:t>ddl</a:t>
            </a:r>
            <a:r>
              <a:rPr lang="it-IT" sz="1400" dirty="0">
                <a:cs typeface="Times New Roman" panose="02020603050405020304" pitchFamily="18" charset="0"/>
              </a:rPr>
              <a:t> legge di bilancio 2023 prevede per la compensazione della riduzione dei ricavi tariffari relativi ai passeggeri per le aziende del TPL, nel periodo dell’emergenza da Covid-19 fino al termine dell'applicazione delle limitazioni relative alla capienza massima dei mezzi adibiti ai servizi di trasporto pubblico fissata al 31 marzo 2022, uno stanziamento di 100 milioni di euro per il 2023 e di 250 milioni per il 2024.</a:t>
            </a:r>
          </a:p>
          <a:p>
            <a:pPr algn="just">
              <a:lnSpc>
                <a:spcPct val="107000"/>
              </a:lnSpc>
            </a:pPr>
            <a:r>
              <a:rPr lang="it-IT" sz="1400" b="1" dirty="0">
                <a:cs typeface="Times New Roman" panose="02020603050405020304" pitchFamily="18" charset="0"/>
              </a:rPr>
              <a:t>Il fabbisogno per assicurare </a:t>
            </a:r>
            <a:r>
              <a:rPr lang="it-IT" sz="1400" dirty="0">
                <a:cs typeface="Times New Roman" panose="02020603050405020304" pitchFamily="18" charset="0"/>
              </a:rPr>
              <a:t>nel 2022</a:t>
            </a:r>
            <a:r>
              <a:rPr lang="it-IT" sz="1400" b="1" dirty="0">
                <a:cs typeface="Times New Roman" panose="02020603050405020304" pitchFamily="18" charset="0"/>
              </a:rPr>
              <a:t> la compensazione dei minori ricavi tariffari inerenti all’esercizio 2021 è pari a circa 1.626 mln di euro </a:t>
            </a:r>
            <a:r>
              <a:rPr lang="it-IT" sz="1400" dirty="0">
                <a:cs typeface="Times New Roman" panose="02020603050405020304" pitchFamily="18" charset="0"/>
              </a:rPr>
              <a:t>definito sulla base dell’analogo fabbisogno accertato per l’esercizio 2020. Allo stato attuale, a fronte di un fabbisogno per il 2021 di circa 1.569 milioni di euro, risultante dai dati certificati trasmessi dalle aziende di settore alla Banca dati dell’Osservatorio nazionale per il supporto alla programmazione e per il monitoraggio della mobilità pubblica locale sostenibile </a:t>
            </a:r>
            <a:r>
              <a:rPr lang="it-IT" sz="1400" b="1" dirty="0">
                <a:cs typeface="Times New Roman" panose="02020603050405020304" pitchFamily="18" charset="0"/>
              </a:rPr>
              <a:t>è garantita una copertura di circa 724 milioni di euro con una necessità residua di circa 845 milioni di euro.</a:t>
            </a:r>
          </a:p>
          <a:p>
            <a:pPr algn="just">
              <a:lnSpc>
                <a:spcPct val="100000"/>
              </a:lnSpc>
              <a:spcBef>
                <a:spcPts val="0"/>
              </a:spcBef>
              <a:buSzPct val="130000"/>
              <a:buFont typeface="Wingdings" panose="05000000000000000000" pitchFamily="2" charset="2"/>
              <a:buChar char="à"/>
            </a:pPr>
            <a:endParaRPr lang="it-IT" sz="1400" dirty="0">
              <a:effectLst/>
              <a:ea typeface="Calibri" panose="020F0502020204030204" pitchFamily="34" charset="0"/>
              <a:cs typeface="Times New Roman" panose="02020603050405020304" pitchFamily="18" charset="0"/>
            </a:endParaRPr>
          </a:p>
          <a:p>
            <a:pPr algn="just">
              <a:lnSpc>
                <a:spcPct val="100000"/>
              </a:lnSpc>
              <a:spcBef>
                <a:spcPts val="0"/>
              </a:spcBef>
              <a:buSzPct val="130000"/>
            </a:pPr>
            <a:r>
              <a:rPr lang="it-IT" sz="1400" dirty="0">
                <a:effectLst/>
                <a:ea typeface="Calibri" panose="020F0502020204030204" pitchFamily="34" charset="0"/>
                <a:cs typeface="Times New Roman" panose="02020603050405020304" pitchFamily="18" charset="0"/>
              </a:rPr>
              <a:t>A tali risorse andrebbero aggiunte quelle per l’esercizio 2022 circa 450 ml per il primo trimestre dell’anno 2022 fino al termine emergenza Covid, a cui si aggiungono minori ricavi per il periodo </a:t>
            </a:r>
            <a:r>
              <a:rPr lang="it-IT" sz="1400" dirty="0">
                <a:effectLst/>
                <a:ea typeface="Calibri" panose="020F0502020204030204" pitchFamily="34" charset="0"/>
              </a:rPr>
              <a:t>1° aprile 2022 al 31 luglio 2022</a:t>
            </a:r>
            <a:r>
              <a:rPr lang="it-IT" sz="1400" dirty="0">
                <a:ea typeface="Calibri" panose="020F0502020204030204" pitchFamily="34" charset="0"/>
                <a:cs typeface="Times New Roman" panose="02020603050405020304" pitchFamily="18" charset="0"/>
              </a:rPr>
              <a:t> per </a:t>
            </a:r>
            <a:r>
              <a:rPr lang="it-IT" sz="1400" b="1" dirty="0">
                <a:ea typeface="Calibri" panose="020F0502020204030204" pitchFamily="34" charset="0"/>
                <a:cs typeface="Times New Roman" panose="02020603050405020304" pitchFamily="18" charset="0"/>
              </a:rPr>
              <a:t>430  ml </a:t>
            </a:r>
            <a:r>
              <a:rPr lang="it-IT" sz="1400" dirty="0">
                <a:ea typeface="Calibri" panose="020F0502020204030204" pitchFamily="34" charset="0"/>
                <a:cs typeface="Times New Roman" panose="02020603050405020304" pitchFamily="18" charset="0"/>
              </a:rPr>
              <a:t>al </a:t>
            </a:r>
            <a:r>
              <a:rPr lang="it-IT" sz="1400" dirty="0">
                <a:effectLst/>
                <a:ea typeface="Calibri" panose="020F0502020204030204" pitchFamily="34" charset="0"/>
                <a:cs typeface="Times New Roman" panose="02020603050405020304" pitchFamily="18" charset="0"/>
              </a:rPr>
              <a:t>fine di accelerare le azioni di ripresa del trasporto pubblico calcolando il contributo ipotizzando un calo fisiologico della domanda di trasporto pari almeno al 20%.)</a:t>
            </a:r>
          </a:p>
          <a:p>
            <a:pPr marL="0" lvl="0" indent="0" algn="just">
              <a:lnSpc>
                <a:spcPct val="100000"/>
              </a:lnSpc>
              <a:spcBef>
                <a:spcPts val="0"/>
              </a:spcBef>
              <a:buNone/>
            </a:pPr>
            <a:endParaRPr lang="it-IT" sz="1400" dirty="0">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D4501001-A4BD-0C70-1AB2-5EE40B12B543}"/>
              </a:ext>
            </a:extLst>
          </p:cNvPr>
          <p:cNvSpPr txBox="1"/>
          <p:nvPr/>
        </p:nvSpPr>
        <p:spPr>
          <a:xfrm>
            <a:off x="703385" y="1125415"/>
            <a:ext cx="5196253" cy="523220"/>
          </a:xfrm>
          <a:prstGeom prst="rect">
            <a:avLst/>
          </a:prstGeom>
          <a:noFill/>
        </p:spPr>
        <p:txBody>
          <a:bodyPr wrap="square" rtlCol="0">
            <a:spAutoFit/>
          </a:bodyPr>
          <a:lstStyle/>
          <a:p>
            <a:r>
              <a:rPr lang="it-IT" sz="2800" b="1" dirty="0">
                <a:solidFill>
                  <a:srgbClr val="C00000"/>
                </a:solidFill>
              </a:rPr>
              <a:t>Trasporto pubblico locale  </a:t>
            </a:r>
            <a:r>
              <a:rPr lang="it-IT" sz="2800" i="1" dirty="0">
                <a:solidFill>
                  <a:srgbClr val="C00000"/>
                </a:solidFill>
              </a:rPr>
              <a:t>(1/2)</a:t>
            </a:r>
          </a:p>
        </p:txBody>
      </p:sp>
      <p:sp>
        <p:nvSpPr>
          <p:cNvPr id="4" name="Segnaposto numero diapositiva 3">
            <a:extLst>
              <a:ext uri="{FF2B5EF4-FFF2-40B4-BE49-F238E27FC236}">
                <a16:creationId xmlns:a16="http://schemas.microsoft.com/office/drawing/2014/main" id="{461ADA37-CCEE-D49D-2852-D47E21100694}"/>
              </a:ext>
            </a:extLst>
          </p:cNvPr>
          <p:cNvSpPr>
            <a:spLocks noGrp="1"/>
          </p:cNvSpPr>
          <p:nvPr>
            <p:ph type="sldNum" sz="quarter" idx="12"/>
          </p:nvPr>
        </p:nvSpPr>
        <p:spPr>
          <a:xfrm>
            <a:off x="8577349" y="6492875"/>
            <a:ext cx="2743200" cy="365125"/>
          </a:xfrm>
        </p:spPr>
        <p:txBody>
          <a:bodyPr/>
          <a:lstStyle/>
          <a:p>
            <a:fld id="{379ED703-62B4-4FE4-85CB-53D2A8FC95B0}" type="slidenum">
              <a:rPr lang="it-IT" smtClean="0"/>
              <a:t>6</a:t>
            </a:fld>
            <a:endParaRPr lang="it-IT"/>
          </a:p>
        </p:txBody>
      </p:sp>
    </p:spTree>
    <p:extLst>
      <p:ext uri="{BB962C8B-B14F-4D97-AF65-F5344CB8AC3E}">
        <p14:creationId xmlns:p14="http://schemas.microsoft.com/office/powerpoint/2010/main" val="2712558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Segnaposto contenuto 3">
            <a:extLst>
              <a:ext uri="{FF2B5EF4-FFF2-40B4-BE49-F238E27FC236}">
                <a16:creationId xmlns:a16="http://schemas.microsoft.com/office/drawing/2014/main" id="{9336250E-A5FB-77C2-26FC-FD30E14404CD}"/>
              </a:ext>
            </a:extLst>
          </p:cNvPr>
          <p:cNvSpPr txBox="1">
            <a:spLocks/>
          </p:cNvSpPr>
          <p:nvPr/>
        </p:nvSpPr>
        <p:spPr>
          <a:xfrm>
            <a:off x="214758" y="2004646"/>
            <a:ext cx="11369760" cy="3809229"/>
          </a:xfrm>
          <a:prstGeom prst="rect">
            <a:avLst/>
          </a:prstGeom>
          <a:ln>
            <a:solidFill>
              <a:srgbClr val="002060"/>
            </a:solidFill>
          </a:ln>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just">
              <a:lnSpc>
                <a:spcPct val="100000"/>
              </a:lnSpc>
              <a:spcBef>
                <a:spcPts val="0"/>
              </a:spcBef>
              <a:buNone/>
            </a:pPr>
            <a:endParaRPr lang="it-IT" sz="1800" dirty="0">
              <a:ea typeface="Calibri" panose="020F0502020204030204" pitchFamily="34" charset="0"/>
              <a:cs typeface="Times New Roman" panose="02020603050405020304" pitchFamily="18" charset="0"/>
            </a:endParaRPr>
          </a:p>
          <a:p>
            <a:pPr marL="0" lvl="0" indent="0" algn="just">
              <a:lnSpc>
                <a:spcPct val="100000"/>
              </a:lnSpc>
              <a:spcBef>
                <a:spcPts val="0"/>
              </a:spcBef>
              <a:buNone/>
            </a:pPr>
            <a:endParaRPr lang="it-IT" sz="1800" dirty="0">
              <a:effectLst/>
              <a:ea typeface="Calibri" panose="020F0502020204030204" pitchFamily="34" charset="0"/>
              <a:cs typeface="Times New Roman" panose="02020603050405020304" pitchFamily="18" charset="0"/>
            </a:endParaRPr>
          </a:p>
          <a:p>
            <a:pPr algn="just">
              <a:lnSpc>
                <a:spcPct val="100000"/>
              </a:lnSpc>
              <a:spcBef>
                <a:spcPts val="0"/>
              </a:spcBef>
              <a:buFont typeface="Wingdings" panose="05000000000000000000" pitchFamily="2" charset="2"/>
              <a:buChar char="Ø"/>
            </a:pPr>
            <a:r>
              <a:rPr lang="it-IT" sz="1800" b="1" dirty="0">
                <a:solidFill>
                  <a:srgbClr val="C00000"/>
                </a:solidFill>
                <a:cs typeface="Times New Roman" panose="02020603050405020304" pitchFamily="18" charset="0"/>
              </a:rPr>
              <a:t>Maggiori costi energetici /carburanti </a:t>
            </a: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Il fondo per </a:t>
            </a:r>
            <a:r>
              <a:rPr lang="it-IT" sz="180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fronteggiare gli aumenti eccezionali dei prezzi dei carburanti e dei prodotti energetici in relazione all'erogazione di servizi di trasporto pubblico locale e regionale è stato incrementato da ultimo dal DL 179/2022. Si prende atto positivamente </a:t>
            </a:r>
            <a:r>
              <a:rPr lang="it-IT" sz="1800" b="1"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e si auspica analogo finanziamento anche per l’esercizio 2023.</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p>
            <a:pPr marL="0" lvl="1" indent="0">
              <a:lnSpc>
                <a:spcPct val="100000"/>
              </a:lnSpc>
              <a:buNone/>
            </a:pPr>
            <a:endParaRPr lang="it-IT" sz="1800" dirty="0">
              <a:cs typeface="Times New Roman" panose="02020603050405020304" pitchFamily="18" charset="0"/>
            </a:endParaRPr>
          </a:p>
          <a:p>
            <a:pPr marL="0" lvl="1" indent="0">
              <a:lnSpc>
                <a:spcPct val="100000"/>
              </a:lnSpc>
              <a:buNone/>
            </a:pPr>
            <a:endParaRPr lang="it-IT" sz="1800" dirty="0">
              <a:ea typeface="Calibri" panose="020F0502020204030204" pitchFamily="34" charset="0"/>
              <a:cs typeface="Times New Roman" panose="02020603050405020304" pitchFamily="18" charset="0"/>
            </a:endParaRPr>
          </a:p>
          <a:p>
            <a:pPr marL="0" lvl="1" indent="0">
              <a:lnSpc>
                <a:spcPct val="100000"/>
              </a:lnSpc>
              <a:buNone/>
            </a:pPr>
            <a:endParaRPr lang="it-IT" sz="1800" dirty="0">
              <a:effectLst/>
              <a:ea typeface="Calibri" panose="020F0502020204030204" pitchFamily="34" charset="0"/>
              <a:cs typeface="Times New Roman" panose="02020603050405020304" pitchFamily="18" charset="0"/>
            </a:endParaRPr>
          </a:p>
          <a:p>
            <a:pPr lvl="0" algn="just">
              <a:lnSpc>
                <a:spcPct val="100000"/>
              </a:lnSpc>
              <a:spcBef>
                <a:spcPts val="0"/>
              </a:spcBef>
              <a:spcAft>
                <a:spcPts val="800"/>
              </a:spcAft>
              <a:buFont typeface="Wingdings" panose="05000000000000000000" pitchFamily="2" charset="2"/>
              <a:buChar char="Ø"/>
            </a:pPr>
            <a:r>
              <a:rPr lang="it-IT" sz="1800" b="1" dirty="0">
                <a:solidFill>
                  <a:srgbClr val="C00000"/>
                </a:solidFill>
                <a:cs typeface="Times New Roman" panose="02020603050405020304" pitchFamily="18" charset="0"/>
              </a:rPr>
              <a:t>Adeguamento dei corrispettivi di servizio al tasso inflazione programmato</a:t>
            </a:r>
          </a:p>
          <a:p>
            <a:pPr marL="0" indent="0" algn="just">
              <a:lnSpc>
                <a:spcPct val="100000"/>
              </a:lnSpc>
              <a:spcAft>
                <a:spcPts val="800"/>
              </a:spcAft>
              <a:buNone/>
            </a:pPr>
            <a:r>
              <a:rPr lang="it-IT" sz="1800" dirty="0">
                <a:cs typeface="Times New Roman" panose="02020603050405020304" pitchFamily="18" charset="0"/>
              </a:rPr>
              <a:t>Si ricorda l’obbligo da parte delle Regioni e delle Province autonome di adempiere all’adeguamento del corrispettivo che si traduce in una spesa obbligatoria per i bilanci regionali.</a:t>
            </a:r>
          </a:p>
          <a:p>
            <a:pPr marL="0" lvl="1" indent="0">
              <a:lnSpc>
                <a:spcPct val="100000"/>
              </a:lnSpc>
              <a:buNone/>
            </a:pPr>
            <a:endParaRPr lang="it-IT" sz="1800" dirty="0">
              <a:effectLst/>
              <a:ea typeface="Calibri" panose="020F0502020204030204" pitchFamily="34" charset="0"/>
            </a:endParaRPr>
          </a:p>
        </p:txBody>
      </p:sp>
      <p:sp>
        <p:nvSpPr>
          <p:cNvPr id="5" name="CasellaDiTesto 4">
            <a:extLst>
              <a:ext uri="{FF2B5EF4-FFF2-40B4-BE49-F238E27FC236}">
                <a16:creationId xmlns:a16="http://schemas.microsoft.com/office/drawing/2014/main" id="{D4501001-A4BD-0C70-1AB2-5EE40B12B543}"/>
              </a:ext>
            </a:extLst>
          </p:cNvPr>
          <p:cNvSpPr txBox="1"/>
          <p:nvPr/>
        </p:nvSpPr>
        <p:spPr>
          <a:xfrm>
            <a:off x="703385" y="1125415"/>
            <a:ext cx="5196253" cy="523220"/>
          </a:xfrm>
          <a:prstGeom prst="rect">
            <a:avLst/>
          </a:prstGeom>
          <a:noFill/>
        </p:spPr>
        <p:txBody>
          <a:bodyPr wrap="square" rtlCol="0">
            <a:spAutoFit/>
          </a:bodyPr>
          <a:lstStyle/>
          <a:p>
            <a:r>
              <a:rPr lang="it-IT" sz="2800" b="1" dirty="0">
                <a:solidFill>
                  <a:srgbClr val="C00000"/>
                </a:solidFill>
              </a:rPr>
              <a:t>Trasporto pubblico locale </a:t>
            </a:r>
            <a:r>
              <a:rPr lang="it-IT" sz="2800" i="1" dirty="0">
                <a:solidFill>
                  <a:srgbClr val="C00000"/>
                </a:solidFill>
              </a:rPr>
              <a:t>(2/2)</a:t>
            </a:r>
          </a:p>
        </p:txBody>
      </p:sp>
      <p:sp>
        <p:nvSpPr>
          <p:cNvPr id="4" name="Segnaposto numero diapositiva 3">
            <a:extLst>
              <a:ext uri="{FF2B5EF4-FFF2-40B4-BE49-F238E27FC236}">
                <a16:creationId xmlns:a16="http://schemas.microsoft.com/office/drawing/2014/main" id="{461ADA37-CCEE-D49D-2852-D47E21100694}"/>
              </a:ext>
            </a:extLst>
          </p:cNvPr>
          <p:cNvSpPr>
            <a:spLocks noGrp="1"/>
          </p:cNvSpPr>
          <p:nvPr>
            <p:ph type="sldNum" sz="quarter" idx="12"/>
          </p:nvPr>
        </p:nvSpPr>
        <p:spPr>
          <a:xfrm>
            <a:off x="8577349" y="6492875"/>
            <a:ext cx="2743200" cy="365125"/>
          </a:xfrm>
        </p:spPr>
        <p:txBody>
          <a:bodyPr/>
          <a:lstStyle/>
          <a:p>
            <a:fld id="{379ED703-62B4-4FE4-85CB-53D2A8FC95B0}" type="slidenum">
              <a:rPr lang="it-IT" smtClean="0"/>
              <a:t>7</a:t>
            </a:fld>
            <a:endParaRPr lang="it-IT"/>
          </a:p>
        </p:txBody>
      </p:sp>
    </p:spTree>
    <p:extLst>
      <p:ext uri="{BB962C8B-B14F-4D97-AF65-F5344CB8AC3E}">
        <p14:creationId xmlns:p14="http://schemas.microsoft.com/office/powerpoint/2010/main" val="2056424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Segnaposto contenuto 3">
            <a:extLst>
              <a:ext uri="{FF2B5EF4-FFF2-40B4-BE49-F238E27FC236}">
                <a16:creationId xmlns:a16="http://schemas.microsoft.com/office/drawing/2014/main" id="{9336250E-A5FB-77C2-26FC-FD30E14404CD}"/>
              </a:ext>
            </a:extLst>
          </p:cNvPr>
          <p:cNvSpPr txBox="1">
            <a:spLocks/>
          </p:cNvSpPr>
          <p:nvPr/>
        </p:nvSpPr>
        <p:spPr>
          <a:xfrm>
            <a:off x="236472" y="2006084"/>
            <a:ext cx="11369760" cy="4715391"/>
          </a:xfrm>
          <a:prstGeom prst="rect">
            <a:avLst/>
          </a:prstGeom>
          <a:ln>
            <a:solidFill>
              <a:srgbClr val="002060"/>
            </a:solidFill>
          </a:ln>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144145" indent="-171450" algn="just">
              <a:lnSpc>
                <a:spcPct val="107000"/>
              </a:lnSpc>
              <a:spcBef>
                <a:spcPts val="0"/>
              </a:spcBef>
              <a:buFont typeface="Wingdings" panose="05000000000000000000" pitchFamily="2" charset="2"/>
              <a:buChar char="Ø"/>
            </a:pPr>
            <a:r>
              <a:rPr lang="it-IT" sz="1800" b="1" dirty="0">
                <a:solidFill>
                  <a:srgbClr val="C00000"/>
                </a:solidFill>
                <a:cs typeface="Times New Roman" panose="02020603050405020304" pitchFamily="18" charset="0"/>
              </a:rPr>
              <a:t>Livello del fabbisogno sanitario nazionale;</a:t>
            </a:r>
          </a:p>
          <a:p>
            <a:pPr marL="0" marR="144145" indent="-171450" algn="just">
              <a:lnSpc>
                <a:spcPct val="107000"/>
              </a:lnSpc>
              <a:spcBef>
                <a:spcPts val="0"/>
              </a:spcBef>
              <a:buFont typeface="Wingdings" panose="05000000000000000000" pitchFamily="2" charset="2"/>
              <a:buChar char="Ø"/>
            </a:pPr>
            <a:r>
              <a:rPr lang="it-IT" sz="1800" b="1" dirty="0">
                <a:solidFill>
                  <a:srgbClr val="C00000"/>
                </a:solidFill>
                <a:cs typeface="Times New Roman" panose="02020603050405020304" pitchFamily="18" charset="0"/>
              </a:rPr>
              <a:t>Maggiori costi fonti energetiche</a:t>
            </a:r>
          </a:p>
          <a:p>
            <a:pPr marL="0" marR="144145" indent="0" algn="just">
              <a:lnSpc>
                <a:spcPct val="107000"/>
              </a:lnSpc>
              <a:spcBef>
                <a:spcPts val="0"/>
              </a:spcBef>
              <a:buNone/>
            </a:pPr>
            <a:endParaRPr lang="it-IT" sz="1200" b="1" dirty="0">
              <a:solidFill>
                <a:srgbClr val="C00000"/>
              </a:solidFill>
              <a:ea typeface="Calibri" panose="020F0502020204030204" pitchFamily="34" charset="0"/>
              <a:cs typeface="Times New Roman" panose="02020603050405020304" pitchFamily="18" charset="0"/>
            </a:endParaRPr>
          </a:p>
          <a:p>
            <a:pPr algn="just">
              <a:lnSpc>
                <a:spcPct val="107000"/>
              </a:lnSpc>
              <a:spcAft>
                <a:spcPts val="800"/>
              </a:spcAft>
            </a:pPr>
            <a:r>
              <a:rPr lang="it-IT" sz="1400" dirty="0">
                <a:effectLst/>
                <a:ea typeface="Calibri" panose="020F0502020204030204" pitchFamily="34" charset="0"/>
                <a:cs typeface="Times New Roman" panose="02020603050405020304" pitchFamily="18" charset="0"/>
              </a:rPr>
              <a:t>L’articolo 96, del </a:t>
            </a:r>
            <a:r>
              <a:rPr lang="it-IT" sz="1400" dirty="0" err="1">
                <a:effectLst/>
                <a:ea typeface="Calibri" panose="020F0502020204030204" pitchFamily="34" charset="0"/>
                <a:cs typeface="Times New Roman" panose="02020603050405020304" pitchFamily="18" charset="0"/>
              </a:rPr>
              <a:t>ddl</a:t>
            </a:r>
            <a:r>
              <a:rPr lang="it-IT" sz="1400" dirty="0">
                <a:effectLst/>
                <a:ea typeface="Calibri" panose="020F0502020204030204" pitchFamily="34" charset="0"/>
                <a:cs typeface="Times New Roman" panose="02020603050405020304" pitchFamily="18" charset="0"/>
              </a:rPr>
              <a:t> legge di bilancio 2023, prevede un adeguamento del livello del finanziamento del SSN pari a 2.150 milioni di euro per l’anno 2023, 2.300 milioni di euro per l’anno 2024 e 2.500 milioni di euro a decorrere dall’anno 2025. Esclusivamente per l’anno 2023, una quota delle suddette risorse, pari a 1.400 milioni di euro, è destinata alla copertura dei maggiori costi derivanti dall’incremento dei prezzi delle fonti energetiche.</a:t>
            </a:r>
          </a:p>
          <a:p>
            <a:pPr marL="0" marR="144145" indent="0" algn="just">
              <a:lnSpc>
                <a:spcPct val="107000"/>
              </a:lnSpc>
              <a:spcBef>
                <a:spcPts val="0"/>
              </a:spcBef>
              <a:buNone/>
            </a:pPr>
            <a:r>
              <a:rPr lang="it-IT" sz="1600" b="1" dirty="0">
                <a:solidFill>
                  <a:srgbClr val="002060"/>
                </a:solidFill>
                <a:ea typeface="Calibri" panose="020F0502020204030204" pitchFamily="34" charset="0"/>
                <a:cs typeface="Times New Roman" panose="02020603050405020304" pitchFamily="18" charset="0"/>
              </a:rPr>
              <a:t>Si segnala che il sistema necessita di ulteriori risorse nell’esercizio 2022 a seguito di una </a:t>
            </a:r>
            <a:r>
              <a:rPr lang="it-IT" sz="1600" b="1" dirty="0">
                <a:solidFill>
                  <a:srgbClr val="002060"/>
                </a:solidFill>
                <a:effectLst/>
                <a:ea typeface="Calibri" panose="020F0502020204030204" pitchFamily="34" charset="0"/>
                <a:cs typeface="Times New Roman" panose="02020603050405020304" pitchFamily="18" charset="0"/>
              </a:rPr>
              <a:t>verifica puntuale sugli effettivi costi sostenuti dalle aziende sanitarie. </a:t>
            </a:r>
            <a:endParaRPr lang="it-IT" sz="1200" dirty="0">
              <a:ea typeface="Calibri" panose="020F0502020204030204" pitchFamily="34" charset="0"/>
              <a:cs typeface="Times New Roman" panose="02020603050405020304" pitchFamily="18" charset="0"/>
            </a:endParaRPr>
          </a:p>
          <a:p>
            <a:pPr marR="144145" algn="just">
              <a:lnSpc>
                <a:spcPct val="107000"/>
              </a:lnSpc>
              <a:spcBef>
                <a:spcPts val="0"/>
              </a:spcBef>
              <a:buSzPct val="130000"/>
              <a:buFont typeface="Wingdings" panose="05000000000000000000" pitchFamily="2" charset="2"/>
              <a:buChar char="à"/>
            </a:pPr>
            <a:r>
              <a:rPr lang="it-IT" sz="1400" b="1" dirty="0">
                <a:solidFill>
                  <a:srgbClr val="002060"/>
                </a:solidFill>
                <a:effectLst/>
                <a:ea typeface="Calibri" panose="020F0502020204030204" pitchFamily="34" charset="0"/>
                <a:cs typeface="Times New Roman" panose="02020603050405020304" pitchFamily="18" charset="0"/>
              </a:rPr>
              <a:t>Rischio di mancato raggiungimento degli equilibri in sanità per il 2022</a:t>
            </a:r>
          </a:p>
          <a:p>
            <a:pPr marL="0" indent="0" algn="just">
              <a:lnSpc>
                <a:spcPct val="107000"/>
              </a:lnSpc>
              <a:spcAft>
                <a:spcPts val="800"/>
              </a:spcAft>
              <a:buNone/>
            </a:pPr>
            <a:endParaRPr lang="it-IT" sz="1200" b="1"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2000" b="1" dirty="0">
                <a:solidFill>
                  <a:srgbClr val="C00000"/>
                </a:solidFill>
                <a:effectLst/>
                <a:ea typeface="Calibri" panose="020F0502020204030204" pitchFamily="34" charset="0"/>
                <a:cs typeface="Times New Roman" panose="02020603050405020304" pitchFamily="18" charset="0"/>
              </a:rPr>
              <a:t>Rimane da condividere una soluzione per consentire il rispetto di almeno queste due priorità:</a:t>
            </a:r>
          </a:p>
          <a:p>
            <a:pPr marL="342900" lvl="0" indent="-342900" algn="just">
              <a:lnSpc>
                <a:spcPct val="107000"/>
              </a:lnSpc>
              <a:buSzPct val="120000"/>
              <a:buFont typeface="Times New Roman" panose="02020603050405020304" pitchFamily="18" charset="0"/>
              <a:buAutoNum type="arabicPeriod"/>
            </a:pPr>
            <a:r>
              <a:rPr lang="it-IT" sz="2000" b="1" dirty="0">
                <a:solidFill>
                  <a:srgbClr val="C00000"/>
                </a:solidFill>
                <a:effectLst/>
                <a:ea typeface="Calibri" panose="020F0502020204030204" pitchFamily="34" charset="0"/>
                <a:cs typeface="Times New Roman" panose="02020603050405020304" pitchFamily="18" charset="0"/>
              </a:rPr>
              <a:t>Riforma della medicina territoriale;</a:t>
            </a:r>
            <a:endParaRPr lang="it-IT" sz="2000" dirty="0">
              <a:solidFill>
                <a:srgbClr val="C00000"/>
              </a:solidFill>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ct val="120000"/>
              <a:buFont typeface="Times New Roman" panose="02020603050405020304" pitchFamily="18" charset="0"/>
              <a:buAutoNum type="arabicPeriod"/>
            </a:pPr>
            <a:r>
              <a:rPr lang="it-IT" sz="2000" b="1" dirty="0">
                <a:solidFill>
                  <a:srgbClr val="C00000"/>
                </a:solidFill>
                <a:effectLst/>
                <a:ea typeface="Calibri" panose="020F0502020204030204" pitchFamily="34" charset="0"/>
                <a:cs typeface="Times New Roman" panose="02020603050405020304" pitchFamily="18" charset="0"/>
              </a:rPr>
              <a:t>Investimenti.</a:t>
            </a:r>
            <a:endParaRPr lang="it-IT" sz="2000" i="1" dirty="0">
              <a:solidFill>
                <a:srgbClr val="C00000"/>
              </a:solidFill>
              <a:effectLs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D4501001-A4BD-0C70-1AB2-5EE40B12B543}"/>
              </a:ext>
            </a:extLst>
          </p:cNvPr>
          <p:cNvSpPr txBox="1"/>
          <p:nvPr/>
        </p:nvSpPr>
        <p:spPr>
          <a:xfrm>
            <a:off x="703385" y="1125415"/>
            <a:ext cx="5196253" cy="523220"/>
          </a:xfrm>
          <a:prstGeom prst="rect">
            <a:avLst/>
          </a:prstGeom>
          <a:noFill/>
        </p:spPr>
        <p:txBody>
          <a:bodyPr wrap="square" rtlCol="0">
            <a:spAutoFit/>
          </a:bodyPr>
          <a:lstStyle/>
          <a:p>
            <a:r>
              <a:rPr lang="it-IT" sz="2800" b="1" dirty="0">
                <a:solidFill>
                  <a:srgbClr val="C00000"/>
                </a:solidFill>
              </a:rPr>
              <a:t>Sanità</a:t>
            </a:r>
          </a:p>
        </p:txBody>
      </p:sp>
      <p:sp>
        <p:nvSpPr>
          <p:cNvPr id="4" name="Segnaposto numero diapositiva 3">
            <a:extLst>
              <a:ext uri="{FF2B5EF4-FFF2-40B4-BE49-F238E27FC236}">
                <a16:creationId xmlns:a16="http://schemas.microsoft.com/office/drawing/2014/main" id="{75A6057B-D372-A6C8-8BA4-8F2680DE2AD7}"/>
              </a:ext>
            </a:extLst>
          </p:cNvPr>
          <p:cNvSpPr>
            <a:spLocks noGrp="1"/>
          </p:cNvSpPr>
          <p:nvPr>
            <p:ph type="sldNum" sz="quarter" idx="12"/>
          </p:nvPr>
        </p:nvSpPr>
        <p:spPr/>
        <p:txBody>
          <a:bodyPr/>
          <a:lstStyle/>
          <a:p>
            <a:fld id="{379ED703-62B4-4FE4-85CB-53D2A8FC95B0}" type="slidenum">
              <a:rPr lang="it-IT" smtClean="0"/>
              <a:t>8</a:t>
            </a:fld>
            <a:endParaRPr lang="it-IT"/>
          </a:p>
        </p:txBody>
      </p:sp>
    </p:spTree>
    <p:extLst>
      <p:ext uri="{BB962C8B-B14F-4D97-AF65-F5344CB8AC3E}">
        <p14:creationId xmlns:p14="http://schemas.microsoft.com/office/powerpoint/2010/main" val="3070727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7590F-FDF3-1EA2-55AF-8236CAB2C2E3}"/>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CasellaDiTesto 2">
            <a:extLst>
              <a:ext uri="{FF2B5EF4-FFF2-40B4-BE49-F238E27FC236}">
                <a16:creationId xmlns:a16="http://schemas.microsoft.com/office/drawing/2014/main" id="{93FADF2B-F48C-D615-72BE-748EE2169D3D}"/>
              </a:ext>
            </a:extLst>
          </p:cNvPr>
          <p:cNvSpPr txBox="1"/>
          <p:nvPr/>
        </p:nvSpPr>
        <p:spPr>
          <a:xfrm>
            <a:off x="423948" y="1446415"/>
            <a:ext cx="11348951" cy="1200329"/>
          </a:xfrm>
          <a:prstGeom prst="rect">
            <a:avLst/>
          </a:prstGeom>
          <a:noFill/>
        </p:spPr>
        <p:txBody>
          <a:bodyPr wrap="square" rtlCol="0">
            <a:spAutoFit/>
          </a:bodyPr>
          <a:lstStyle>
            <a:defPPr>
              <a:defRPr lang="it-IT"/>
            </a:defPPr>
            <a:lvl1pPr>
              <a:defRPr sz="2800" b="1">
                <a:solidFill>
                  <a:srgbClr val="C00000"/>
                </a:solidFill>
              </a:defRPr>
            </a:lvl1pPr>
          </a:lstStyle>
          <a:p>
            <a:r>
              <a:rPr lang="it-IT" dirty="0"/>
              <a:t>Investimenti territoriali: in sinergia istituzionale con gli Enti locali.</a:t>
            </a:r>
          </a:p>
          <a:p>
            <a:endParaRPr lang="it-IT" dirty="0"/>
          </a:p>
          <a:p>
            <a:endParaRPr lang="it-IT" dirty="0"/>
          </a:p>
          <a:p>
            <a:r>
              <a:rPr lang="it-IT" dirty="0"/>
              <a:t> </a:t>
            </a:r>
          </a:p>
        </p:txBody>
      </p:sp>
      <p:sp>
        <p:nvSpPr>
          <p:cNvPr id="5" name="Segnaposto numero diapositiva 4">
            <a:extLst>
              <a:ext uri="{FF2B5EF4-FFF2-40B4-BE49-F238E27FC236}">
                <a16:creationId xmlns:a16="http://schemas.microsoft.com/office/drawing/2014/main" id="{BE534E19-DF50-A50A-352A-16937E54A1CA}"/>
              </a:ext>
            </a:extLst>
          </p:cNvPr>
          <p:cNvSpPr>
            <a:spLocks noGrp="1"/>
          </p:cNvSpPr>
          <p:nvPr>
            <p:ph type="sldNum" sz="quarter" idx="12"/>
          </p:nvPr>
        </p:nvSpPr>
        <p:spPr/>
        <p:txBody>
          <a:bodyPr/>
          <a:lstStyle/>
          <a:p>
            <a:fld id="{379ED703-62B4-4FE4-85CB-53D2A8FC95B0}" type="slidenum">
              <a:rPr lang="it-IT" smtClean="0"/>
              <a:t>9</a:t>
            </a:fld>
            <a:endParaRPr lang="it-IT"/>
          </a:p>
        </p:txBody>
      </p:sp>
      <p:sp>
        <p:nvSpPr>
          <p:cNvPr id="7" name="CasellaDiTesto 6">
            <a:extLst>
              <a:ext uri="{FF2B5EF4-FFF2-40B4-BE49-F238E27FC236}">
                <a16:creationId xmlns:a16="http://schemas.microsoft.com/office/drawing/2014/main" id="{187E3FDB-7F6E-6182-0429-7190F2D7AB13}"/>
              </a:ext>
            </a:extLst>
          </p:cNvPr>
          <p:cNvSpPr txBox="1"/>
          <p:nvPr/>
        </p:nvSpPr>
        <p:spPr>
          <a:xfrm>
            <a:off x="290945" y="2398462"/>
            <a:ext cx="11293264" cy="1069395"/>
          </a:xfrm>
          <a:prstGeom prst="rect">
            <a:avLst/>
          </a:prstGeom>
          <a:noFill/>
          <a:ln>
            <a:solidFill>
              <a:srgbClr val="002060"/>
            </a:solidFill>
          </a:ln>
        </p:spPr>
        <p:txBody>
          <a:bodyPr wrap="square">
            <a:spAutoFit/>
          </a:bodyPr>
          <a:lstStyle/>
          <a:p>
            <a:pPr algn="just">
              <a:lnSpc>
                <a:spcPct val="107000"/>
              </a:lnSpc>
              <a:spcAft>
                <a:spcPts val="800"/>
              </a:spcAft>
            </a:pPr>
            <a:r>
              <a:rPr lang="it-IT" sz="1800" b="1" dirty="0">
                <a:effectLst/>
                <a:ea typeface="Calibri" panose="020F0502020204030204" pitchFamily="34" charset="0"/>
                <a:cs typeface="Times New Roman" panose="02020603050405020304" pitchFamily="18" charset="0"/>
              </a:rPr>
              <a:t>Non sono previste risorse per gli investimenti delle Regioni da destinare, per almeno il 70%, ai comuni del proprio territorio. (rifinanziamento legge 145/2018, art. 1, c. 134 e 135)</a:t>
            </a:r>
            <a:endParaRPr lang="it-IT" sz="1600" b="1" dirty="0">
              <a:effectLst/>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effectLst/>
                <a:ea typeface="Calibri" panose="020F0502020204030204" pitchFamily="34" charset="0"/>
                <a:cs typeface="Times New Roman" panose="02020603050405020304" pitchFamily="18" charset="0"/>
              </a:rPr>
              <a:t> </a:t>
            </a:r>
            <a:endParaRPr lang="it-IT" sz="16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522700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1914</Words>
  <Application>Microsoft Office PowerPoint</Application>
  <PresentationFormat>Widescreen</PresentationFormat>
  <Paragraphs>95</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Times New Roman</vt:lpstr>
      <vt:lpstr>Wingdings</vt:lpstr>
      <vt:lpstr>Tema di Office</vt:lpstr>
      <vt:lpstr>Audizione della Conferenza delle Regioni e delle Province autonome, ddl “Bilancio di previsione dello stato per l’anno finanziario 2023 e bilancio pluriennale per il triennio 2023-2025” – atto Camera 643</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Audizione della Conferenza delle Regioni e delle Province autonome, sul decreto-legge 18 novembre 2022, n. 176, recante: ‘Misure urgenti di sostegno nel settore energetico e di finanza pubblica (S 345)’.</dc:title>
  <dc:creator>Simona Comolli</dc:creator>
  <cp:lastModifiedBy>Cdd</cp:lastModifiedBy>
  <cp:revision>26</cp:revision>
  <cp:lastPrinted>2022-12-02T12:58:23Z</cp:lastPrinted>
  <dcterms:created xsi:type="dcterms:W3CDTF">2022-11-25T09:16:04Z</dcterms:created>
  <dcterms:modified xsi:type="dcterms:W3CDTF">2022-12-02T14:54:59Z</dcterms:modified>
</cp:coreProperties>
</file>