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849" r:id="rId5"/>
    <p:sldMasterId id="2147483791" r:id="rId6"/>
    <p:sldMasterId id="2147489574" r:id="rId7"/>
  </p:sldMasterIdLst>
  <p:notesMasterIdLst>
    <p:notesMasterId r:id="rId29"/>
  </p:notesMasterIdLst>
  <p:handoutMasterIdLst>
    <p:handoutMasterId r:id="rId30"/>
  </p:handoutMasterIdLst>
  <p:sldIdLst>
    <p:sldId id="497" r:id="rId8"/>
    <p:sldId id="489" r:id="rId9"/>
    <p:sldId id="479" r:id="rId10"/>
    <p:sldId id="480" r:id="rId11"/>
    <p:sldId id="481" r:id="rId12"/>
    <p:sldId id="490" r:id="rId13"/>
    <p:sldId id="478" r:id="rId14"/>
    <p:sldId id="483" r:id="rId15"/>
    <p:sldId id="471" r:id="rId16"/>
    <p:sldId id="486" r:id="rId17"/>
    <p:sldId id="470" r:id="rId18"/>
    <p:sldId id="487" r:id="rId19"/>
    <p:sldId id="472" r:id="rId20"/>
    <p:sldId id="356" r:id="rId21"/>
    <p:sldId id="492" r:id="rId22"/>
    <p:sldId id="493" r:id="rId23"/>
    <p:sldId id="494" r:id="rId24"/>
    <p:sldId id="495" r:id="rId25"/>
    <p:sldId id="496" r:id="rId26"/>
    <p:sldId id="475" r:id="rId27"/>
    <p:sldId id="498" r:id="rId28"/>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Sezione predefinita" id="{DF400215-03C4-514B-8C3D-FFC01CEAAE18}">
          <p14:sldIdLst>
            <p14:sldId id="497"/>
            <p14:sldId id="489"/>
            <p14:sldId id="479"/>
            <p14:sldId id="480"/>
            <p14:sldId id="481"/>
            <p14:sldId id="490"/>
            <p14:sldId id="478"/>
            <p14:sldId id="483"/>
            <p14:sldId id="471"/>
            <p14:sldId id="486"/>
            <p14:sldId id="470"/>
            <p14:sldId id="487"/>
            <p14:sldId id="472"/>
            <p14:sldId id="356"/>
            <p14:sldId id="492"/>
            <p14:sldId id="493"/>
            <p14:sldId id="494"/>
            <p14:sldId id="495"/>
            <p14:sldId id="496"/>
            <p14:sldId id="475"/>
            <p14:sldId id="498"/>
          </p14:sldIdLst>
        </p14:section>
      </p14:sectionLst>
    </p:ex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EC51F-A1B5-6B61-2148-65190DC7AF17}" name="Giulia Airaghi" initials="GA" userId="S::giulia.airaghi@redpublic.com::c8be3671-3d77-49a7-bc21-da7f7c2a2e60" providerId="AD"/>
  <p188:author id="{1F8BD369-BA4D-B0AF-58D8-531C7A70E9DF}" name="Collesi Daniela" initials="CD" userId="S::Daniela.Collesi@rgs.tesoro.it::31ce8f5a-8baa-4bdf-bb3f-1333d4f11614" providerId="AD"/>
  <p188:author id="{295289CA-7E97-AD56-4BFD-4F2DEFB45176}" name="Lisa Segarini" initials="LS" userId="S::lisa.segarini@redpublic.com::222ca4a7-e927-4f91-ac20-8e587702b4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 Lellis Alessandra" initials="" lastIdx="22" clrIdx="0"/>
  <p:cmAuthor id="2" name="Collesi Daniela" initials="" lastIdx="19" clrIdx="1"/>
  <p:cmAuthor id="3" name="Silvi Francesco ALM"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00"/>
    <a:srgbClr val="4E81BD"/>
    <a:srgbClr val="FFCC01"/>
    <a:srgbClr val="010101"/>
    <a:srgbClr val="2C4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34" autoAdjust="0"/>
    <p:restoredTop sz="95775" autoAdjust="0"/>
  </p:normalViewPr>
  <p:slideViewPr>
    <p:cSldViewPr showGuides="1">
      <p:cViewPr varScale="1">
        <p:scale>
          <a:sx n="111" d="100"/>
          <a:sy n="111" d="100"/>
        </p:scale>
        <p:origin x="516" y="108"/>
      </p:cViewPr>
      <p:guideLst>
        <p:guide orient="horz" pos="2115"/>
        <p:guide pos="2880"/>
      </p:guideLst>
    </p:cSldViewPr>
  </p:slideViewPr>
  <p:outlineViewPr>
    <p:cViewPr>
      <p:scale>
        <a:sx n="33" d="100"/>
        <a:sy n="33" d="100"/>
      </p:scale>
      <p:origin x="54" y="81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5" d="100"/>
          <a:sy n="85" d="100"/>
        </p:scale>
        <p:origin x="-38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3D1A5C4-1584-83ED-0D2A-9E8EE47F90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92" charset="-128"/>
              </a:defRPr>
            </a:lvl1pPr>
          </a:lstStyle>
          <a:p>
            <a:pPr>
              <a:defRPr/>
            </a:pPr>
            <a:endParaRPr lang="it-IT" dirty="0"/>
          </a:p>
        </p:txBody>
      </p:sp>
      <p:sp>
        <p:nvSpPr>
          <p:cNvPr id="3" name="Segnaposto data 2">
            <a:extLst>
              <a:ext uri="{FF2B5EF4-FFF2-40B4-BE49-F238E27FC236}">
                <a16:creationId xmlns:a16="http://schemas.microsoft.com/office/drawing/2014/main" id="{9D842A96-4326-8F20-6CA2-EC2049C62F4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92" charset="-128"/>
              </a:defRPr>
            </a:lvl1pPr>
          </a:lstStyle>
          <a:p>
            <a:pPr>
              <a:defRPr/>
            </a:pPr>
            <a:fld id="{70307726-D246-4E4E-8D31-19667A8C149D}" type="datetimeFigureOut">
              <a:rPr lang="it-IT"/>
              <a:pPr>
                <a:defRPr/>
              </a:pPr>
              <a:t>26/04/2023</a:t>
            </a:fld>
            <a:endParaRPr lang="it-IT" dirty="0"/>
          </a:p>
        </p:txBody>
      </p:sp>
      <p:sp>
        <p:nvSpPr>
          <p:cNvPr id="4" name="Segnaposto piè di pagina 3">
            <a:extLst>
              <a:ext uri="{FF2B5EF4-FFF2-40B4-BE49-F238E27FC236}">
                <a16:creationId xmlns:a16="http://schemas.microsoft.com/office/drawing/2014/main" id="{D6AD78F2-859F-8685-2782-D8F982266C6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92" charset="-128"/>
              </a:defRPr>
            </a:lvl1pPr>
          </a:lstStyle>
          <a:p>
            <a:pPr>
              <a:defRPr/>
            </a:pPr>
            <a:endParaRPr lang="it-IT" dirty="0"/>
          </a:p>
        </p:txBody>
      </p:sp>
      <p:sp>
        <p:nvSpPr>
          <p:cNvPr id="5" name="Segnaposto numero diapositiva 4">
            <a:extLst>
              <a:ext uri="{FF2B5EF4-FFF2-40B4-BE49-F238E27FC236}">
                <a16:creationId xmlns:a16="http://schemas.microsoft.com/office/drawing/2014/main" id="{53895D4A-581D-F9C0-9F12-3C6F64FCF96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8031C0-867B-3242-9554-7F4B3844D800}" type="slidenum">
              <a:rPr lang="it-IT" altLang="it-IT"/>
              <a:pPr/>
              <a:t>‹N›</a:t>
            </a:fld>
            <a:endParaRPr lang="it-IT" altLang="it-IT"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00AA4CF-6A0E-FBB2-454A-E25A050C6A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50000"/>
              </a:spcBef>
              <a:defRPr sz="1200">
                <a:latin typeface="Arial" charset="0"/>
                <a:ea typeface="ＭＳ Ｐゴシック" charset="-128"/>
              </a:defRPr>
            </a:lvl1pPr>
          </a:lstStyle>
          <a:p>
            <a:pPr>
              <a:defRPr/>
            </a:pPr>
            <a:endParaRPr lang="it-IT" dirty="0"/>
          </a:p>
        </p:txBody>
      </p:sp>
      <p:sp>
        <p:nvSpPr>
          <p:cNvPr id="3" name="Segnaposto data 2">
            <a:extLst>
              <a:ext uri="{FF2B5EF4-FFF2-40B4-BE49-F238E27FC236}">
                <a16:creationId xmlns:a16="http://schemas.microsoft.com/office/drawing/2014/main" id="{E794E8BA-727C-E14B-DD65-827A2CF3BB2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50000"/>
              </a:spcBef>
              <a:defRPr sz="1200">
                <a:latin typeface="Arial" charset="0"/>
                <a:ea typeface="ＭＳ Ｐゴシック" charset="-128"/>
              </a:defRPr>
            </a:lvl1pPr>
          </a:lstStyle>
          <a:p>
            <a:pPr>
              <a:defRPr/>
            </a:pPr>
            <a:fld id="{A1E4DD29-808D-2B49-9747-C0E818D2AB7B}" type="datetimeFigureOut">
              <a:rPr lang="it-IT"/>
              <a:pPr>
                <a:defRPr/>
              </a:pPr>
              <a:t>26/04/2023</a:t>
            </a:fld>
            <a:endParaRPr lang="it-IT" dirty="0"/>
          </a:p>
        </p:txBody>
      </p:sp>
      <p:sp>
        <p:nvSpPr>
          <p:cNvPr id="4" name="Segnaposto immagine diapositiva 3">
            <a:extLst>
              <a:ext uri="{FF2B5EF4-FFF2-40B4-BE49-F238E27FC236}">
                <a16:creationId xmlns:a16="http://schemas.microsoft.com/office/drawing/2014/main" id="{E2C5E210-9162-D017-7507-0856F217B7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id="{F573FA04-E572-E98B-AD0E-5B5D2B02F5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204F2E52-8D00-F1A7-9CC7-1685C58647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50000"/>
              </a:spcBef>
              <a:defRPr sz="1200">
                <a:latin typeface="Arial" charset="0"/>
                <a:ea typeface="ＭＳ Ｐゴシック" charset="-128"/>
              </a:defRPr>
            </a:lvl1pPr>
          </a:lstStyle>
          <a:p>
            <a:pPr>
              <a:defRPr/>
            </a:pPr>
            <a:endParaRPr lang="it-IT" dirty="0"/>
          </a:p>
        </p:txBody>
      </p:sp>
      <p:sp>
        <p:nvSpPr>
          <p:cNvPr id="7" name="Segnaposto numero diapositiva 6">
            <a:extLst>
              <a:ext uri="{FF2B5EF4-FFF2-40B4-BE49-F238E27FC236}">
                <a16:creationId xmlns:a16="http://schemas.microsoft.com/office/drawing/2014/main" id="{8DEC136A-8377-0184-C153-505C949A390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50000"/>
              </a:spcBef>
              <a:defRPr sz="1200"/>
            </a:lvl1pPr>
          </a:lstStyle>
          <a:p>
            <a:fld id="{2DF5BE38-E282-1143-8DC7-4D90DA8A2CEA}" type="slidenum">
              <a:rPr lang="it-IT" altLang="it-IT"/>
              <a:pPr/>
              <a:t>‹N›</a:t>
            </a:fld>
            <a:endParaRPr lang="it-IT" altLang="it-IT"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a:extLst>
              <a:ext uri="{FF2B5EF4-FFF2-40B4-BE49-F238E27FC236}">
                <a16:creationId xmlns:a16="http://schemas.microsoft.com/office/drawing/2014/main" id="{8C7FB9E5-0194-23F6-1E88-5658A4F5DD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a:extLst>
              <a:ext uri="{FF2B5EF4-FFF2-40B4-BE49-F238E27FC236}">
                <a16:creationId xmlns:a16="http://schemas.microsoft.com/office/drawing/2014/main" id="{67BB9831-7682-9189-29E4-DA920E793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27652" name="Segnaposto numero diapositiva 3">
            <a:extLst>
              <a:ext uri="{FF2B5EF4-FFF2-40B4-BE49-F238E27FC236}">
                <a16:creationId xmlns:a16="http://schemas.microsoft.com/office/drawing/2014/main" id="{B025BDB3-28A3-77C2-DD71-AC2D59E88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963B0A-D966-7A42-AF5E-9341A1AB49FC}" type="slidenum">
              <a:rPr lang="it-IT" altLang="it-IT" sz="1200"/>
              <a:pPr/>
              <a:t>1</a:t>
            </a:fld>
            <a:endParaRPr lang="it-IT" altLang="it-IT" sz="1200"/>
          </a:p>
        </p:txBody>
      </p:sp>
      <p:sp>
        <p:nvSpPr>
          <p:cNvPr id="27653" name="Segnaposto piè di pagina 1">
            <a:extLst>
              <a:ext uri="{FF2B5EF4-FFF2-40B4-BE49-F238E27FC236}">
                <a16:creationId xmlns:a16="http://schemas.microsoft.com/office/drawing/2014/main" id="{E1C3CA55-3D0D-5A1B-6C9B-6CF384A313B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t-IT" altLang="it-IT" sz="1200"/>
          </a:p>
        </p:txBody>
      </p:sp>
    </p:spTree>
    <p:extLst>
      <p:ext uri="{BB962C8B-B14F-4D97-AF65-F5344CB8AC3E}">
        <p14:creationId xmlns:p14="http://schemas.microsoft.com/office/powerpoint/2010/main" val="202918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pPr>
              <a:defRPr/>
            </a:pPr>
            <a:endParaRPr lang="it-IT" dirty="0"/>
          </a:p>
        </p:txBody>
      </p:sp>
      <p:sp>
        <p:nvSpPr>
          <p:cNvPr id="5" name="Segnaposto numero diapositiva 4"/>
          <p:cNvSpPr>
            <a:spLocks noGrp="1"/>
          </p:cNvSpPr>
          <p:nvPr>
            <p:ph type="sldNum" sz="quarter" idx="5"/>
          </p:nvPr>
        </p:nvSpPr>
        <p:spPr/>
        <p:txBody>
          <a:bodyPr/>
          <a:lstStyle/>
          <a:p>
            <a:fld id="{2DF5BE38-E282-1143-8DC7-4D90DA8A2CEA}" type="slidenum">
              <a:rPr lang="it-IT" altLang="it-IT" smtClean="0"/>
              <a:pPr/>
              <a:t>3</a:t>
            </a:fld>
            <a:endParaRPr lang="it-IT" altLang="it-IT" dirty="0"/>
          </a:p>
        </p:txBody>
      </p:sp>
    </p:spTree>
    <p:extLst>
      <p:ext uri="{BB962C8B-B14F-4D97-AF65-F5344CB8AC3E}">
        <p14:creationId xmlns:p14="http://schemas.microsoft.com/office/powerpoint/2010/main" val="70453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38062BCB-5908-EB70-5366-4F2D4BC4F8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a:extLst>
              <a:ext uri="{FF2B5EF4-FFF2-40B4-BE49-F238E27FC236}">
                <a16:creationId xmlns:a16="http://schemas.microsoft.com/office/drawing/2014/main" id="{6AEF28C6-9EFD-8DC3-A559-92D874A245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egnaposto intestazione 3">
            <a:extLst>
              <a:ext uri="{FF2B5EF4-FFF2-40B4-BE49-F238E27FC236}">
                <a16:creationId xmlns:a16="http://schemas.microsoft.com/office/drawing/2014/main" id="{FCD0FBA8-128C-F2D7-7476-4A483EB764D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200">
              <a:solidFill>
                <a:srgbClr val="000000"/>
              </a:solidFill>
            </a:endParaRPr>
          </a:p>
        </p:txBody>
      </p:sp>
      <p:sp>
        <p:nvSpPr>
          <p:cNvPr id="31749" name="Segnaposto numero diapositiva 4">
            <a:extLst>
              <a:ext uri="{FF2B5EF4-FFF2-40B4-BE49-F238E27FC236}">
                <a16:creationId xmlns:a16="http://schemas.microsoft.com/office/drawing/2014/main" id="{3065D1B3-F93A-96B3-7449-C2F6AFCA9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16D6015-18F3-7B40-A0AF-26C85459E8B8}" type="slidenum">
              <a:rPr lang="it-IT" altLang="en-US" sz="1200">
                <a:solidFill>
                  <a:srgbClr val="000000"/>
                </a:solidFill>
              </a:rPr>
              <a:pPr/>
              <a:t>5</a:t>
            </a:fld>
            <a:endParaRPr lang="it-IT"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pPr>
              <a:defRPr/>
            </a:pPr>
            <a:endParaRPr lang="it-IT" dirty="0"/>
          </a:p>
        </p:txBody>
      </p:sp>
      <p:sp>
        <p:nvSpPr>
          <p:cNvPr id="5" name="Segnaposto numero diapositiva 4"/>
          <p:cNvSpPr>
            <a:spLocks noGrp="1"/>
          </p:cNvSpPr>
          <p:nvPr>
            <p:ph type="sldNum" sz="quarter" idx="5"/>
          </p:nvPr>
        </p:nvSpPr>
        <p:spPr/>
        <p:txBody>
          <a:bodyPr/>
          <a:lstStyle/>
          <a:p>
            <a:fld id="{2DF5BE38-E282-1143-8DC7-4D90DA8A2CEA}" type="slidenum">
              <a:rPr lang="it-IT" altLang="it-IT" smtClean="0"/>
              <a:pPr/>
              <a:t>7</a:t>
            </a:fld>
            <a:endParaRPr lang="it-IT" altLang="it-IT" dirty="0"/>
          </a:p>
        </p:txBody>
      </p:sp>
    </p:spTree>
    <p:extLst>
      <p:ext uri="{BB962C8B-B14F-4D97-AF65-F5344CB8AC3E}">
        <p14:creationId xmlns:p14="http://schemas.microsoft.com/office/powerpoint/2010/main" val="231888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a:extLst>
              <a:ext uri="{FF2B5EF4-FFF2-40B4-BE49-F238E27FC236}">
                <a16:creationId xmlns:a16="http://schemas.microsoft.com/office/drawing/2014/main" id="{1A83E740-2E11-0B33-B0C0-3D89C5340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a:extLst>
              <a:ext uri="{FF2B5EF4-FFF2-40B4-BE49-F238E27FC236}">
                <a16:creationId xmlns:a16="http://schemas.microsoft.com/office/drawing/2014/main" id="{363E6951-325A-D416-6C94-B09C59C4F1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820" name="Segnaposto piè di pagina 3">
            <a:extLst>
              <a:ext uri="{FF2B5EF4-FFF2-40B4-BE49-F238E27FC236}">
                <a16:creationId xmlns:a16="http://schemas.microsoft.com/office/drawing/2014/main" id="{B72D6FB9-E7C5-F2D3-7015-FB2F305D986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it-IT" altLang="it-IT" sz="1200"/>
          </a:p>
        </p:txBody>
      </p:sp>
      <p:sp>
        <p:nvSpPr>
          <p:cNvPr id="34821" name="Segnaposto numero diapositiva 4">
            <a:extLst>
              <a:ext uri="{FF2B5EF4-FFF2-40B4-BE49-F238E27FC236}">
                <a16:creationId xmlns:a16="http://schemas.microsoft.com/office/drawing/2014/main" id="{5E9B8186-DA23-BEA8-9FE3-4E796A4A0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E48F0F-60A7-1542-B1E5-2159927FC1D4}" type="slidenum">
              <a:rPr lang="it-IT" altLang="it-IT" sz="1200"/>
              <a:pPr/>
              <a:t>8</a:t>
            </a:fld>
            <a:endParaRPr lang="it-IT"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pPr>
              <a:defRPr/>
            </a:pPr>
            <a:endParaRPr lang="it-IT" dirty="0"/>
          </a:p>
        </p:txBody>
      </p:sp>
      <p:sp>
        <p:nvSpPr>
          <p:cNvPr id="5" name="Segnaposto numero diapositiva 4"/>
          <p:cNvSpPr>
            <a:spLocks noGrp="1"/>
          </p:cNvSpPr>
          <p:nvPr>
            <p:ph type="sldNum" sz="quarter" idx="5"/>
          </p:nvPr>
        </p:nvSpPr>
        <p:spPr/>
        <p:txBody>
          <a:bodyPr/>
          <a:lstStyle/>
          <a:p>
            <a:fld id="{2DF5BE38-E282-1143-8DC7-4D90DA8A2CEA}" type="slidenum">
              <a:rPr lang="it-IT" altLang="it-IT" smtClean="0"/>
              <a:pPr/>
              <a:t>9</a:t>
            </a:fld>
            <a:endParaRPr lang="it-IT" altLang="it-IT" dirty="0"/>
          </a:p>
        </p:txBody>
      </p:sp>
    </p:spTree>
    <p:extLst>
      <p:ext uri="{BB962C8B-B14F-4D97-AF65-F5344CB8AC3E}">
        <p14:creationId xmlns:p14="http://schemas.microsoft.com/office/powerpoint/2010/main" val="81303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2" name="Immagine 8">
            <a:extLst>
              <a:ext uri="{FF2B5EF4-FFF2-40B4-BE49-F238E27FC236}">
                <a16:creationId xmlns:a16="http://schemas.microsoft.com/office/drawing/2014/main" id="{8166D40F-A410-5D32-AD61-96EFBBF62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04206E08-63B6-3D48-9C4E-FD6DE02729C1}"/>
              </a:ext>
            </a:extLst>
          </p:cNvPr>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Connettore 1 3">
            <a:extLst>
              <a:ext uri="{FF2B5EF4-FFF2-40B4-BE49-F238E27FC236}">
                <a16:creationId xmlns:a16="http://schemas.microsoft.com/office/drawing/2014/main" id="{ABB3EC22-2141-7C4D-793C-C02C8F095C9B}"/>
              </a:ext>
            </a:extLst>
          </p:cNvPr>
          <p:cNvCxnSpPr/>
          <p:nvPr userDrawn="1"/>
        </p:nvCxnSpPr>
        <p:spPr bwMode="auto">
          <a:xfrm flipV="1">
            <a:off x="2484438" y="2879725"/>
            <a:ext cx="0" cy="900113"/>
          </a:xfrm>
          <a:prstGeom prst="line">
            <a:avLst/>
          </a:prstGeom>
          <a:noFill/>
          <a:ln w="9525" cap="flat" cmpd="sng" algn="ctr">
            <a:solidFill>
              <a:schemeClr val="bg1">
                <a:lumMod val="75000"/>
              </a:schemeClr>
            </a:solidFill>
            <a:prstDash val="solid"/>
            <a:round/>
            <a:headEnd type="none" w="med" len="med"/>
            <a:tailEnd type="none" w="med" len="med"/>
          </a:ln>
          <a:effectLst/>
        </p:spPr>
      </p:cxnSp>
      <p:pic>
        <p:nvPicPr>
          <p:cNvPr id="5" name="Immagine 13">
            <a:extLst>
              <a:ext uri="{FF2B5EF4-FFF2-40B4-BE49-F238E27FC236}">
                <a16:creationId xmlns:a16="http://schemas.microsoft.com/office/drawing/2014/main" id="{C6101EE8-0FDC-C485-374D-ED6B8DAAC7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3950" y="6218238"/>
            <a:ext cx="181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4">
            <a:extLst>
              <a:ext uri="{FF2B5EF4-FFF2-40B4-BE49-F238E27FC236}">
                <a16:creationId xmlns:a16="http://schemas.microsoft.com/office/drawing/2014/main" id="{C1B7742D-6746-01DA-D7C4-5C10D721A48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2879725"/>
            <a:ext cx="22637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2663430" y="2880000"/>
            <a:ext cx="6120208" cy="540000"/>
          </a:xfrm>
          <a:prstGeom prst="rect">
            <a:avLst/>
          </a:prstGeom>
        </p:spPr>
        <p:txBody>
          <a:bodyPr/>
          <a:lstStyle>
            <a:lvl1pPr algn="l">
              <a:defRPr sz="2800" baseline="0">
                <a:solidFill>
                  <a:schemeClr val="tx1">
                    <a:lumMod val="50000"/>
                  </a:schemeClr>
                </a:solidFill>
                <a:latin typeface="+mj-lt"/>
              </a:defRPr>
            </a:lvl1pPr>
          </a:lstStyle>
          <a:p>
            <a:r>
              <a:rPr lang="it-IT" dirty="0"/>
              <a:t>Fare clic per modificare lo stile del titolo</a:t>
            </a:r>
          </a:p>
        </p:txBody>
      </p:sp>
      <p:sp>
        <p:nvSpPr>
          <p:cNvPr id="11" name="Rectangle 4"/>
          <p:cNvSpPr>
            <a:spLocks noGrp="1" noChangeArrowheads="1"/>
          </p:cNvSpPr>
          <p:nvPr>
            <p:ph type="subTitle" idx="1"/>
          </p:nvPr>
        </p:nvSpPr>
        <p:spPr>
          <a:xfrm>
            <a:off x="2663430" y="3501009"/>
            <a:ext cx="6120208" cy="360039"/>
          </a:xfrm>
          <a:prstGeom prst="rect">
            <a:avLst/>
          </a:prstGeom>
        </p:spPr>
        <p:txBody>
          <a:bodyPr/>
          <a:lstStyle>
            <a:lvl1pPr marL="0" indent="0" algn="l">
              <a:defRPr sz="1500">
                <a:solidFill>
                  <a:schemeClr val="bg1">
                    <a:lumMod val="50000"/>
                  </a:schemeClr>
                </a:solidFill>
                <a:latin typeface="Frutiger LT 45 Light" pitchFamily="34" charset="0"/>
              </a:defRPr>
            </a:lvl1pPr>
          </a:lstStyle>
          <a:p>
            <a:r>
              <a:rPr lang="it-IT" dirty="0"/>
              <a:t>Fare clic per modificare lo stile del sottotitolo dello schema</a:t>
            </a:r>
          </a:p>
        </p:txBody>
      </p:sp>
    </p:spTree>
    <p:extLst>
      <p:ext uri="{BB962C8B-B14F-4D97-AF65-F5344CB8AC3E}">
        <p14:creationId xmlns:p14="http://schemas.microsoft.com/office/powerpoint/2010/main" val="11199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FE22DCAE-3049-62A3-A375-37D34C6957B6}"/>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7DAC56C7-68F0-EEB7-E594-CECFEBA75D12}"/>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7482F092-B93B-907C-9371-DC9ED4A2BBA0}"/>
              </a:ext>
            </a:extLst>
          </p:cNvPr>
          <p:cNvSpPr>
            <a:spLocks noGrp="1"/>
          </p:cNvSpPr>
          <p:nvPr>
            <p:ph type="sldNum" sz="quarter" idx="12"/>
          </p:nvPr>
        </p:nvSpPr>
        <p:spPr/>
        <p:txBody>
          <a:bodyPr/>
          <a:lstStyle>
            <a:lvl1pPr>
              <a:defRPr/>
            </a:lvl1pPr>
          </a:lstStyle>
          <a:p>
            <a:fld id="{1D299385-18CF-5447-B4B6-9590B71A6296}" type="slidenum">
              <a:rPr lang="it-IT" altLang="it-IT"/>
              <a:pPr/>
              <a:t>‹N›</a:t>
            </a:fld>
            <a:endParaRPr lang="it-IT" altLang="it-IT" dirty="0"/>
          </a:p>
        </p:txBody>
      </p:sp>
    </p:spTree>
    <p:extLst>
      <p:ext uri="{BB962C8B-B14F-4D97-AF65-F5344CB8AC3E}">
        <p14:creationId xmlns:p14="http://schemas.microsoft.com/office/powerpoint/2010/main" val="335445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D179A96-E594-D9AD-9FEC-1AF07C830679}"/>
              </a:ext>
            </a:extLst>
          </p:cNvPr>
          <p:cNvSpPr>
            <a:spLocks noGrp="1"/>
          </p:cNvSpPr>
          <p:nvPr>
            <p:ph type="dt" sz="half" idx="10"/>
          </p:nvPr>
        </p:nvSpPr>
        <p:spPr/>
        <p:txBody>
          <a:bodyPr/>
          <a:lstStyle>
            <a:lvl1pPr>
              <a:defRPr/>
            </a:lvl1pPr>
          </a:lstStyle>
          <a:p>
            <a:pPr>
              <a:defRPr/>
            </a:pPr>
            <a:endParaRPr lang="it-IT" dirty="0"/>
          </a:p>
        </p:txBody>
      </p:sp>
      <p:sp>
        <p:nvSpPr>
          <p:cNvPr id="8" name="Segnaposto piè di pagina 4">
            <a:extLst>
              <a:ext uri="{FF2B5EF4-FFF2-40B4-BE49-F238E27FC236}">
                <a16:creationId xmlns:a16="http://schemas.microsoft.com/office/drawing/2014/main" id="{3F1DF591-01A1-7A26-EDB6-EF7E5436B1C5}"/>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9" name="Segnaposto numero diapositiva 5">
            <a:extLst>
              <a:ext uri="{FF2B5EF4-FFF2-40B4-BE49-F238E27FC236}">
                <a16:creationId xmlns:a16="http://schemas.microsoft.com/office/drawing/2014/main" id="{7F7959D3-F1E0-D8DE-BF90-39B0B1F6054E}"/>
              </a:ext>
            </a:extLst>
          </p:cNvPr>
          <p:cNvSpPr>
            <a:spLocks noGrp="1"/>
          </p:cNvSpPr>
          <p:nvPr>
            <p:ph type="sldNum" sz="quarter" idx="12"/>
          </p:nvPr>
        </p:nvSpPr>
        <p:spPr/>
        <p:txBody>
          <a:bodyPr/>
          <a:lstStyle>
            <a:lvl1pPr>
              <a:defRPr/>
            </a:lvl1pPr>
          </a:lstStyle>
          <a:p>
            <a:fld id="{DE2CE654-F1B8-254E-969B-AA659A9C44E9}" type="slidenum">
              <a:rPr lang="it-IT" altLang="it-IT"/>
              <a:pPr/>
              <a:t>‹N›</a:t>
            </a:fld>
            <a:endParaRPr lang="it-IT" altLang="it-IT" dirty="0"/>
          </a:p>
        </p:txBody>
      </p:sp>
    </p:spTree>
    <p:extLst>
      <p:ext uri="{BB962C8B-B14F-4D97-AF65-F5344CB8AC3E}">
        <p14:creationId xmlns:p14="http://schemas.microsoft.com/office/powerpoint/2010/main" val="314628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073F8B14-6327-6B78-39D7-FA213D00ECE3}"/>
              </a:ext>
            </a:extLst>
          </p:cNvPr>
          <p:cNvSpPr>
            <a:spLocks noGrp="1"/>
          </p:cNvSpPr>
          <p:nvPr>
            <p:ph type="dt" sz="half" idx="10"/>
          </p:nvPr>
        </p:nvSpPr>
        <p:spPr/>
        <p:txBody>
          <a:bodyPr/>
          <a:lstStyle>
            <a:lvl1pPr>
              <a:defRPr/>
            </a:lvl1pPr>
          </a:lstStyle>
          <a:p>
            <a:pPr>
              <a:defRPr/>
            </a:pPr>
            <a:endParaRPr lang="it-IT" dirty="0"/>
          </a:p>
        </p:txBody>
      </p:sp>
      <p:sp>
        <p:nvSpPr>
          <p:cNvPr id="4" name="Segnaposto piè di pagina 4">
            <a:extLst>
              <a:ext uri="{FF2B5EF4-FFF2-40B4-BE49-F238E27FC236}">
                <a16:creationId xmlns:a16="http://schemas.microsoft.com/office/drawing/2014/main" id="{A3E796A1-D9E7-546E-68A2-7CF5373F2E54}"/>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5" name="Segnaposto numero diapositiva 5">
            <a:extLst>
              <a:ext uri="{FF2B5EF4-FFF2-40B4-BE49-F238E27FC236}">
                <a16:creationId xmlns:a16="http://schemas.microsoft.com/office/drawing/2014/main" id="{A1DF07D4-1EE1-6B1A-022B-AED4C2DF9117}"/>
              </a:ext>
            </a:extLst>
          </p:cNvPr>
          <p:cNvSpPr>
            <a:spLocks noGrp="1"/>
          </p:cNvSpPr>
          <p:nvPr>
            <p:ph type="sldNum" sz="quarter" idx="12"/>
          </p:nvPr>
        </p:nvSpPr>
        <p:spPr/>
        <p:txBody>
          <a:bodyPr/>
          <a:lstStyle>
            <a:lvl1pPr>
              <a:defRPr/>
            </a:lvl1pPr>
          </a:lstStyle>
          <a:p>
            <a:fld id="{EEAA5A02-423E-1D4C-A885-E1BBE4C07761}" type="slidenum">
              <a:rPr lang="it-IT" altLang="it-IT"/>
              <a:pPr/>
              <a:t>‹N›</a:t>
            </a:fld>
            <a:endParaRPr lang="it-IT" altLang="it-IT" dirty="0"/>
          </a:p>
        </p:txBody>
      </p:sp>
    </p:spTree>
    <p:extLst>
      <p:ext uri="{BB962C8B-B14F-4D97-AF65-F5344CB8AC3E}">
        <p14:creationId xmlns:p14="http://schemas.microsoft.com/office/powerpoint/2010/main" val="395684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1D3250F-3E7D-6020-B55E-27E152A5E274}"/>
              </a:ext>
            </a:extLst>
          </p:cNvPr>
          <p:cNvSpPr>
            <a:spLocks noGrp="1"/>
          </p:cNvSpPr>
          <p:nvPr>
            <p:ph type="dt" sz="half" idx="10"/>
          </p:nvPr>
        </p:nvSpPr>
        <p:spPr/>
        <p:txBody>
          <a:bodyPr/>
          <a:lstStyle>
            <a:lvl1pPr>
              <a:defRPr/>
            </a:lvl1pPr>
          </a:lstStyle>
          <a:p>
            <a:pPr>
              <a:defRPr/>
            </a:pPr>
            <a:endParaRPr lang="it-IT" dirty="0"/>
          </a:p>
        </p:txBody>
      </p:sp>
      <p:sp>
        <p:nvSpPr>
          <p:cNvPr id="3" name="Segnaposto piè di pagina 4">
            <a:extLst>
              <a:ext uri="{FF2B5EF4-FFF2-40B4-BE49-F238E27FC236}">
                <a16:creationId xmlns:a16="http://schemas.microsoft.com/office/drawing/2014/main" id="{B3C73FD1-19C2-7A42-6CC4-D4425C70F72F}"/>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4" name="Segnaposto numero diapositiva 5">
            <a:extLst>
              <a:ext uri="{FF2B5EF4-FFF2-40B4-BE49-F238E27FC236}">
                <a16:creationId xmlns:a16="http://schemas.microsoft.com/office/drawing/2014/main" id="{FD4EC5DC-5759-A82D-94D4-25533572082F}"/>
              </a:ext>
            </a:extLst>
          </p:cNvPr>
          <p:cNvSpPr>
            <a:spLocks noGrp="1"/>
          </p:cNvSpPr>
          <p:nvPr>
            <p:ph type="sldNum" sz="quarter" idx="12"/>
          </p:nvPr>
        </p:nvSpPr>
        <p:spPr/>
        <p:txBody>
          <a:bodyPr/>
          <a:lstStyle>
            <a:lvl1pPr>
              <a:defRPr/>
            </a:lvl1pPr>
          </a:lstStyle>
          <a:p>
            <a:fld id="{C207E097-6788-E14A-B1C3-655F2CB0D5C0}" type="slidenum">
              <a:rPr lang="it-IT" altLang="it-IT"/>
              <a:pPr/>
              <a:t>‹N›</a:t>
            </a:fld>
            <a:endParaRPr lang="it-IT" altLang="it-IT" dirty="0"/>
          </a:p>
        </p:txBody>
      </p:sp>
    </p:spTree>
    <p:extLst>
      <p:ext uri="{BB962C8B-B14F-4D97-AF65-F5344CB8AC3E}">
        <p14:creationId xmlns:p14="http://schemas.microsoft.com/office/powerpoint/2010/main" val="92067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A02EC8FA-C34C-DB76-6C27-E2DCDDBF19EF}"/>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698E0C63-E9A3-8E10-5082-89AB37C752E6}"/>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E7AE1432-4B02-CFAD-A644-CE07D1851B1B}"/>
              </a:ext>
            </a:extLst>
          </p:cNvPr>
          <p:cNvSpPr>
            <a:spLocks noGrp="1"/>
          </p:cNvSpPr>
          <p:nvPr>
            <p:ph type="sldNum" sz="quarter" idx="12"/>
          </p:nvPr>
        </p:nvSpPr>
        <p:spPr/>
        <p:txBody>
          <a:bodyPr/>
          <a:lstStyle>
            <a:lvl1pPr>
              <a:defRPr/>
            </a:lvl1pPr>
          </a:lstStyle>
          <a:p>
            <a:fld id="{EB2ABE36-CF30-734A-8DB8-40DE56107187}" type="slidenum">
              <a:rPr lang="it-IT" altLang="it-IT"/>
              <a:pPr/>
              <a:t>‹N›</a:t>
            </a:fld>
            <a:endParaRPr lang="it-IT" altLang="it-IT" dirty="0"/>
          </a:p>
        </p:txBody>
      </p:sp>
    </p:spTree>
    <p:extLst>
      <p:ext uri="{BB962C8B-B14F-4D97-AF65-F5344CB8AC3E}">
        <p14:creationId xmlns:p14="http://schemas.microsoft.com/office/powerpoint/2010/main" val="25715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26231451-76A0-6BA1-62F3-B5A5F768747E}"/>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A08376C8-3EF5-7EC8-14A9-C9E019B61FFB}"/>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A4A77CF5-F791-506C-5B45-DCB01A03F11C}"/>
              </a:ext>
            </a:extLst>
          </p:cNvPr>
          <p:cNvSpPr>
            <a:spLocks noGrp="1"/>
          </p:cNvSpPr>
          <p:nvPr>
            <p:ph type="sldNum" sz="quarter" idx="12"/>
          </p:nvPr>
        </p:nvSpPr>
        <p:spPr/>
        <p:txBody>
          <a:bodyPr/>
          <a:lstStyle>
            <a:lvl1pPr>
              <a:defRPr/>
            </a:lvl1pPr>
          </a:lstStyle>
          <a:p>
            <a:fld id="{A8E56599-5AE6-694E-AE47-CF8A3B4B6184}" type="slidenum">
              <a:rPr lang="it-IT" altLang="it-IT"/>
              <a:pPr/>
              <a:t>‹N›</a:t>
            </a:fld>
            <a:endParaRPr lang="it-IT" altLang="it-IT" dirty="0"/>
          </a:p>
        </p:txBody>
      </p:sp>
    </p:spTree>
    <p:extLst>
      <p:ext uri="{BB962C8B-B14F-4D97-AF65-F5344CB8AC3E}">
        <p14:creationId xmlns:p14="http://schemas.microsoft.com/office/powerpoint/2010/main" val="418723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39AEFF-5082-E749-4E98-95BAF2FF7CD8}"/>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66520BCF-251D-01C6-CF52-3A4C669BBB90}"/>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80DEDFE6-5A72-7F94-4EEE-CA2453384F06}"/>
              </a:ext>
            </a:extLst>
          </p:cNvPr>
          <p:cNvSpPr>
            <a:spLocks noGrp="1"/>
          </p:cNvSpPr>
          <p:nvPr>
            <p:ph type="sldNum" sz="quarter" idx="12"/>
          </p:nvPr>
        </p:nvSpPr>
        <p:spPr/>
        <p:txBody>
          <a:bodyPr/>
          <a:lstStyle>
            <a:lvl1pPr>
              <a:defRPr/>
            </a:lvl1pPr>
          </a:lstStyle>
          <a:p>
            <a:fld id="{CD5CEE54-CAD4-4C46-835C-5619F74DF6DF}" type="slidenum">
              <a:rPr lang="it-IT" altLang="it-IT"/>
              <a:pPr/>
              <a:t>‹N›</a:t>
            </a:fld>
            <a:endParaRPr lang="it-IT" altLang="it-IT" dirty="0"/>
          </a:p>
        </p:txBody>
      </p:sp>
    </p:spTree>
    <p:extLst>
      <p:ext uri="{BB962C8B-B14F-4D97-AF65-F5344CB8AC3E}">
        <p14:creationId xmlns:p14="http://schemas.microsoft.com/office/powerpoint/2010/main" val="2655132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B686FF-C44F-B69F-6CA2-7B6FF3EA3294}"/>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6F001B89-8CAE-713D-71AA-F274759FFF69}"/>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960996CF-868B-0E90-D6AE-004674056071}"/>
              </a:ext>
            </a:extLst>
          </p:cNvPr>
          <p:cNvSpPr>
            <a:spLocks noGrp="1"/>
          </p:cNvSpPr>
          <p:nvPr>
            <p:ph type="sldNum" sz="quarter" idx="12"/>
          </p:nvPr>
        </p:nvSpPr>
        <p:spPr/>
        <p:txBody>
          <a:bodyPr/>
          <a:lstStyle>
            <a:lvl1pPr>
              <a:defRPr/>
            </a:lvl1pPr>
          </a:lstStyle>
          <a:p>
            <a:fld id="{44A5AF1F-5CF4-1B49-BA6A-755BD6D682AF}" type="slidenum">
              <a:rPr lang="it-IT" altLang="it-IT"/>
              <a:pPr/>
              <a:t>‹N›</a:t>
            </a:fld>
            <a:endParaRPr lang="it-IT" altLang="it-IT" dirty="0"/>
          </a:p>
        </p:txBody>
      </p:sp>
    </p:spTree>
    <p:extLst>
      <p:ext uri="{BB962C8B-B14F-4D97-AF65-F5344CB8AC3E}">
        <p14:creationId xmlns:p14="http://schemas.microsoft.com/office/powerpoint/2010/main" val="494294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C0FDD8A-5E1F-4192-72EC-41668A564D8D}"/>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60221BEE-0E73-E15C-4271-14524C9919A0}"/>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5E50B380-7CFB-CFA0-A550-F7F368387431}"/>
              </a:ext>
            </a:extLst>
          </p:cNvPr>
          <p:cNvSpPr>
            <a:spLocks noGrp="1"/>
          </p:cNvSpPr>
          <p:nvPr>
            <p:ph type="sldNum" sz="quarter" idx="12"/>
          </p:nvPr>
        </p:nvSpPr>
        <p:spPr/>
        <p:txBody>
          <a:bodyPr/>
          <a:lstStyle>
            <a:lvl1pPr>
              <a:defRPr/>
            </a:lvl1pPr>
          </a:lstStyle>
          <a:p>
            <a:fld id="{AD4B2B0E-CF18-574B-886F-7E6E8A124CFF}" type="slidenum">
              <a:rPr lang="it-IT" altLang="it-IT"/>
              <a:pPr/>
              <a:t>‹N›</a:t>
            </a:fld>
            <a:endParaRPr lang="it-IT" altLang="it-IT" dirty="0"/>
          </a:p>
        </p:txBody>
      </p:sp>
    </p:spTree>
    <p:extLst>
      <p:ext uri="{BB962C8B-B14F-4D97-AF65-F5344CB8AC3E}">
        <p14:creationId xmlns:p14="http://schemas.microsoft.com/office/powerpoint/2010/main" val="266335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4929E0-AE48-3F8C-4D2A-F5F727DE3559}"/>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2D2F4543-BB26-6AD5-0E88-347952C74C4D}"/>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F4FA6031-A4DD-8214-23D0-16A9107545A2}"/>
              </a:ext>
            </a:extLst>
          </p:cNvPr>
          <p:cNvSpPr>
            <a:spLocks noGrp="1"/>
          </p:cNvSpPr>
          <p:nvPr>
            <p:ph type="sldNum" sz="quarter" idx="12"/>
          </p:nvPr>
        </p:nvSpPr>
        <p:spPr/>
        <p:txBody>
          <a:bodyPr/>
          <a:lstStyle>
            <a:lvl1pPr>
              <a:defRPr/>
            </a:lvl1pPr>
          </a:lstStyle>
          <a:p>
            <a:fld id="{EB131183-70A9-D64B-812B-9409C02E653D}" type="slidenum">
              <a:rPr lang="it-IT" altLang="it-IT"/>
              <a:pPr/>
              <a:t>‹N›</a:t>
            </a:fld>
            <a:endParaRPr lang="it-IT" altLang="it-IT" dirty="0"/>
          </a:p>
        </p:txBody>
      </p:sp>
    </p:spTree>
    <p:extLst>
      <p:ext uri="{BB962C8B-B14F-4D97-AF65-F5344CB8AC3E}">
        <p14:creationId xmlns:p14="http://schemas.microsoft.com/office/powerpoint/2010/main" val="397363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3" name="Segnaposto contenuto 2"/>
          <p:cNvSpPr>
            <a:spLocks noGrp="1"/>
          </p:cNvSpPr>
          <p:nvPr>
            <p:ph idx="1"/>
          </p:nvPr>
        </p:nvSpPr>
        <p:spPr>
          <a:xfrm>
            <a:off x="360000" y="1800000"/>
            <a:ext cx="8384798" cy="4144292"/>
          </a:xfrm>
          <a:prstGeom prst="rect">
            <a:avLst/>
          </a:prstGeom>
        </p:spPr>
        <p:txBody>
          <a:bodyPr/>
          <a:lstStyle>
            <a:lvl1pPr>
              <a:defRPr/>
            </a:lvl1pPr>
          </a:lstStyle>
          <a:p>
            <a:pPr lvl="0"/>
            <a:r>
              <a:rPr lang="it-IT" dirty="0"/>
              <a:t>Fare clic per modificare stili del testo dello schema</a:t>
            </a:r>
          </a:p>
        </p:txBody>
      </p:sp>
      <p:sp>
        <p:nvSpPr>
          <p:cNvPr id="4" name="Rectangle 5">
            <a:extLst>
              <a:ext uri="{FF2B5EF4-FFF2-40B4-BE49-F238E27FC236}">
                <a16:creationId xmlns:a16="http://schemas.microsoft.com/office/drawing/2014/main" id="{3E688ADF-C7E2-C9ED-3723-C1C6644E455C}"/>
              </a:ext>
            </a:extLst>
          </p:cNvPr>
          <p:cNvSpPr>
            <a:spLocks noGrp="1" noChangeArrowheads="1"/>
          </p:cNvSpPr>
          <p:nvPr>
            <p:ph type="ftr" sz="quarter" idx="10"/>
          </p:nvPr>
        </p:nvSpPr>
        <p:spPr>
          <a:xfrm>
            <a:off x="6053138" y="6227763"/>
            <a:ext cx="2840037" cy="190500"/>
          </a:xfrm>
        </p:spPr>
        <p:txBody>
          <a:bodyPr/>
          <a:lstStyle>
            <a:lvl1pPr algn="r">
              <a:defRPr/>
            </a:lvl1pPr>
          </a:lstStyle>
          <a:p>
            <a:pPr>
              <a:defRPr/>
            </a:pPr>
            <a:r>
              <a:rPr lang="en-US" dirty="0"/>
              <a:t>OECD Gender Experts meeting</a:t>
            </a:r>
          </a:p>
          <a:p>
            <a:pPr>
              <a:defRPr/>
            </a:pPr>
            <a:r>
              <a:rPr lang="it-IT" dirty="0"/>
              <a:t>Reykjavik, Iceland May 18, 2017    </a:t>
            </a:r>
          </a:p>
          <a:p>
            <a:pPr>
              <a:defRPr/>
            </a:pPr>
            <a:endParaRPr lang="it-IT" dirty="0"/>
          </a:p>
        </p:txBody>
      </p:sp>
      <p:sp>
        <p:nvSpPr>
          <p:cNvPr id="5" name="Rectangle 6">
            <a:extLst>
              <a:ext uri="{FF2B5EF4-FFF2-40B4-BE49-F238E27FC236}">
                <a16:creationId xmlns:a16="http://schemas.microsoft.com/office/drawing/2014/main" id="{CE333F04-E82D-314F-CAF7-A1DB6581E3D3}"/>
              </a:ext>
            </a:extLst>
          </p:cNvPr>
          <p:cNvSpPr>
            <a:spLocks noGrp="1" noChangeArrowheads="1"/>
          </p:cNvSpPr>
          <p:nvPr>
            <p:ph type="sldNum" sz="quarter" idx="11"/>
          </p:nvPr>
        </p:nvSpPr>
        <p:spPr>
          <a:xfrm>
            <a:off x="6053138" y="6608763"/>
            <a:ext cx="2840037" cy="179387"/>
          </a:xfrm>
        </p:spPr>
        <p:txBody>
          <a:bodyPr/>
          <a:lstStyle>
            <a:lvl1pPr algn="r">
              <a:defRPr/>
            </a:lvl1pPr>
          </a:lstStyle>
          <a:p>
            <a:fld id="{72ADBC27-22F1-1043-A39E-062B55C4BE0B}" type="slidenum">
              <a:rPr lang="it-IT" altLang="it-IT"/>
              <a:pPr/>
              <a:t>‹N›</a:t>
            </a:fld>
            <a:endParaRPr lang="it-IT" altLang="it-IT" dirty="0"/>
          </a:p>
        </p:txBody>
      </p:sp>
    </p:spTree>
    <p:extLst>
      <p:ext uri="{BB962C8B-B14F-4D97-AF65-F5344CB8AC3E}">
        <p14:creationId xmlns:p14="http://schemas.microsoft.com/office/powerpoint/2010/main" val="2668588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CEE550A0-33D3-1CEE-A745-5BB2762E0D0F}"/>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6D54A811-A941-C358-9890-97576397D0BE}"/>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3CE0F660-9C33-1111-C5FE-105810155FBD}"/>
              </a:ext>
            </a:extLst>
          </p:cNvPr>
          <p:cNvSpPr>
            <a:spLocks noGrp="1"/>
          </p:cNvSpPr>
          <p:nvPr>
            <p:ph type="sldNum" sz="quarter" idx="12"/>
          </p:nvPr>
        </p:nvSpPr>
        <p:spPr/>
        <p:txBody>
          <a:bodyPr/>
          <a:lstStyle>
            <a:lvl1pPr>
              <a:defRPr/>
            </a:lvl1pPr>
          </a:lstStyle>
          <a:p>
            <a:fld id="{B36A5D11-241A-C043-AD8F-FAA913162AB2}" type="slidenum">
              <a:rPr lang="it-IT" altLang="it-IT"/>
              <a:pPr/>
              <a:t>‹N›</a:t>
            </a:fld>
            <a:endParaRPr lang="it-IT" altLang="it-IT" dirty="0"/>
          </a:p>
        </p:txBody>
      </p:sp>
    </p:spTree>
    <p:extLst>
      <p:ext uri="{BB962C8B-B14F-4D97-AF65-F5344CB8AC3E}">
        <p14:creationId xmlns:p14="http://schemas.microsoft.com/office/powerpoint/2010/main" val="3010063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30B12775-B4EF-5A4D-AF0A-F69CD96647FB}"/>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4A2E9117-56D3-3472-5C67-F0149E2D7231}"/>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E4725A60-33B0-E0E2-11C9-F2D4D7D62CA8}"/>
              </a:ext>
            </a:extLst>
          </p:cNvPr>
          <p:cNvSpPr>
            <a:spLocks noGrp="1"/>
          </p:cNvSpPr>
          <p:nvPr>
            <p:ph type="sldNum" sz="quarter" idx="12"/>
          </p:nvPr>
        </p:nvSpPr>
        <p:spPr/>
        <p:txBody>
          <a:bodyPr/>
          <a:lstStyle>
            <a:lvl1pPr>
              <a:defRPr/>
            </a:lvl1pPr>
          </a:lstStyle>
          <a:p>
            <a:fld id="{43953032-8286-C742-9E56-CA873E11F793}" type="slidenum">
              <a:rPr lang="it-IT" altLang="it-IT"/>
              <a:pPr/>
              <a:t>‹N›</a:t>
            </a:fld>
            <a:endParaRPr lang="it-IT" altLang="it-IT" dirty="0"/>
          </a:p>
        </p:txBody>
      </p:sp>
    </p:spTree>
    <p:extLst>
      <p:ext uri="{BB962C8B-B14F-4D97-AF65-F5344CB8AC3E}">
        <p14:creationId xmlns:p14="http://schemas.microsoft.com/office/powerpoint/2010/main" val="268968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B84484CF-FC7C-2E86-8413-7EC747531227}"/>
              </a:ext>
            </a:extLst>
          </p:cNvPr>
          <p:cNvSpPr>
            <a:spLocks noGrp="1"/>
          </p:cNvSpPr>
          <p:nvPr>
            <p:ph type="dt" sz="half" idx="10"/>
          </p:nvPr>
        </p:nvSpPr>
        <p:spPr/>
        <p:txBody>
          <a:bodyPr/>
          <a:lstStyle>
            <a:lvl1pPr>
              <a:defRPr/>
            </a:lvl1pPr>
          </a:lstStyle>
          <a:p>
            <a:pPr>
              <a:defRPr/>
            </a:pPr>
            <a:endParaRPr lang="it-IT" dirty="0"/>
          </a:p>
        </p:txBody>
      </p:sp>
      <p:sp>
        <p:nvSpPr>
          <p:cNvPr id="8" name="Segnaposto piè di pagina 4">
            <a:extLst>
              <a:ext uri="{FF2B5EF4-FFF2-40B4-BE49-F238E27FC236}">
                <a16:creationId xmlns:a16="http://schemas.microsoft.com/office/drawing/2014/main" id="{910F9CA5-523E-92F3-28F7-CBC78F75CF14}"/>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9" name="Segnaposto numero diapositiva 5">
            <a:extLst>
              <a:ext uri="{FF2B5EF4-FFF2-40B4-BE49-F238E27FC236}">
                <a16:creationId xmlns:a16="http://schemas.microsoft.com/office/drawing/2014/main" id="{6D0109B6-D992-CD87-0AAD-5105D344628C}"/>
              </a:ext>
            </a:extLst>
          </p:cNvPr>
          <p:cNvSpPr>
            <a:spLocks noGrp="1"/>
          </p:cNvSpPr>
          <p:nvPr>
            <p:ph type="sldNum" sz="quarter" idx="12"/>
          </p:nvPr>
        </p:nvSpPr>
        <p:spPr/>
        <p:txBody>
          <a:bodyPr/>
          <a:lstStyle>
            <a:lvl1pPr>
              <a:defRPr/>
            </a:lvl1pPr>
          </a:lstStyle>
          <a:p>
            <a:fld id="{CA8A72CB-1E92-3F4E-AE02-B586209C9907}" type="slidenum">
              <a:rPr lang="it-IT" altLang="it-IT"/>
              <a:pPr/>
              <a:t>‹N›</a:t>
            </a:fld>
            <a:endParaRPr lang="it-IT" altLang="it-IT" dirty="0"/>
          </a:p>
        </p:txBody>
      </p:sp>
    </p:spTree>
    <p:extLst>
      <p:ext uri="{BB962C8B-B14F-4D97-AF65-F5344CB8AC3E}">
        <p14:creationId xmlns:p14="http://schemas.microsoft.com/office/powerpoint/2010/main" val="57468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FFCF0BF4-6A8E-4830-E94D-C51318500D80}"/>
              </a:ext>
            </a:extLst>
          </p:cNvPr>
          <p:cNvSpPr>
            <a:spLocks noGrp="1"/>
          </p:cNvSpPr>
          <p:nvPr>
            <p:ph type="dt" sz="half" idx="10"/>
          </p:nvPr>
        </p:nvSpPr>
        <p:spPr/>
        <p:txBody>
          <a:bodyPr/>
          <a:lstStyle>
            <a:lvl1pPr>
              <a:defRPr/>
            </a:lvl1pPr>
          </a:lstStyle>
          <a:p>
            <a:pPr>
              <a:defRPr/>
            </a:pPr>
            <a:endParaRPr lang="it-IT" dirty="0"/>
          </a:p>
        </p:txBody>
      </p:sp>
      <p:sp>
        <p:nvSpPr>
          <p:cNvPr id="4" name="Segnaposto piè di pagina 4">
            <a:extLst>
              <a:ext uri="{FF2B5EF4-FFF2-40B4-BE49-F238E27FC236}">
                <a16:creationId xmlns:a16="http://schemas.microsoft.com/office/drawing/2014/main" id="{716819FE-81FE-CE37-999A-91AD2369EA3D}"/>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5" name="Segnaposto numero diapositiva 5">
            <a:extLst>
              <a:ext uri="{FF2B5EF4-FFF2-40B4-BE49-F238E27FC236}">
                <a16:creationId xmlns:a16="http://schemas.microsoft.com/office/drawing/2014/main" id="{F2F57B95-7BDF-3C9D-7A2A-569F3E366969}"/>
              </a:ext>
            </a:extLst>
          </p:cNvPr>
          <p:cNvSpPr>
            <a:spLocks noGrp="1"/>
          </p:cNvSpPr>
          <p:nvPr>
            <p:ph type="sldNum" sz="quarter" idx="12"/>
          </p:nvPr>
        </p:nvSpPr>
        <p:spPr/>
        <p:txBody>
          <a:bodyPr/>
          <a:lstStyle>
            <a:lvl1pPr>
              <a:defRPr/>
            </a:lvl1pPr>
          </a:lstStyle>
          <a:p>
            <a:fld id="{1CD56EC0-70BC-AE4B-8B3E-506206563CA1}" type="slidenum">
              <a:rPr lang="it-IT" altLang="it-IT"/>
              <a:pPr/>
              <a:t>‹N›</a:t>
            </a:fld>
            <a:endParaRPr lang="it-IT" altLang="it-IT" dirty="0"/>
          </a:p>
        </p:txBody>
      </p:sp>
    </p:spTree>
    <p:extLst>
      <p:ext uri="{BB962C8B-B14F-4D97-AF65-F5344CB8AC3E}">
        <p14:creationId xmlns:p14="http://schemas.microsoft.com/office/powerpoint/2010/main" val="295999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A0FDD9DB-B564-2B9C-FDBD-0FC4B05B2336}"/>
              </a:ext>
            </a:extLst>
          </p:cNvPr>
          <p:cNvSpPr>
            <a:spLocks noGrp="1"/>
          </p:cNvSpPr>
          <p:nvPr>
            <p:ph type="dt" sz="half" idx="10"/>
          </p:nvPr>
        </p:nvSpPr>
        <p:spPr/>
        <p:txBody>
          <a:bodyPr/>
          <a:lstStyle>
            <a:lvl1pPr>
              <a:defRPr/>
            </a:lvl1pPr>
          </a:lstStyle>
          <a:p>
            <a:pPr>
              <a:defRPr/>
            </a:pPr>
            <a:endParaRPr lang="it-IT" dirty="0"/>
          </a:p>
        </p:txBody>
      </p:sp>
      <p:sp>
        <p:nvSpPr>
          <p:cNvPr id="3" name="Segnaposto piè di pagina 4">
            <a:extLst>
              <a:ext uri="{FF2B5EF4-FFF2-40B4-BE49-F238E27FC236}">
                <a16:creationId xmlns:a16="http://schemas.microsoft.com/office/drawing/2014/main" id="{4D5E53BE-F2C1-E175-6E7E-48B850423147}"/>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4" name="Segnaposto numero diapositiva 5">
            <a:extLst>
              <a:ext uri="{FF2B5EF4-FFF2-40B4-BE49-F238E27FC236}">
                <a16:creationId xmlns:a16="http://schemas.microsoft.com/office/drawing/2014/main" id="{57465CD1-B240-DE38-31C1-D1D927EA6377}"/>
              </a:ext>
            </a:extLst>
          </p:cNvPr>
          <p:cNvSpPr>
            <a:spLocks noGrp="1"/>
          </p:cNvSpPr>
          <p:nvPr>
            <p:ph type="sldNum" sz="quarter" idx="12"/>
          </p:nvPr>
        </p:nvSpPr>
        <p:spPr/>
        <p:txBody>
          <a:bodyPr/>
          <a:lstStyle>
            <a:lvl1pPr>
              <a:defRPr/>
            </a:lvl1pPr>
          </a:lstStyle>
          <a:p>
            <a:fld id="{5F5EE5E5-6507-C041-ACFF-D20A60BC14D7}" type="slidenum">
              <a:rPr lang="it-IT" altLang="it-IT"/>
              <a:pPr/>
              <a:t>‹N›</a:t>
            </a:fld>
            <a:endParaRPr lang="it-IT" altLang="it-IT" dirty="0"/>
          </a:p>
        </p:txBody>
      </p:sp>
    </p:spTree>
    <p:extLst>
      <p:ext uri="{BB962C8B-B14F-4D97-AF65-F5344CB8AC3E}">
        <p14:creationId xmlns:p14="http://schemas.microsoft.com/office/powerpoint/2010/main" val="1313749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173E5609-539D-FDDB-681B-2ABF9F04961E}"/>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AB8BB172-DB48-EB70-0F91-471E596BEB65}"/>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390A4CA3-F235-CDBA-526F-6A6C2966622B}"/>
              </a:ext>
            </a:extLst>
          </p:cNvPr>
          <p:cNvSpPr>
            <a:spLocks noGrp="1"/>
          </p:cNvSpPr>
          <p:nvPr>
            <p:ph type="sldNum" sz="quarter" idx="12"/>
          </p:nvPr>
        </p:nvSpPr>
        <p:spPr/>
        <p:txBody>
          <a:bodyPr/>
          <a:lstStyle>
            <a:lvl1pPr>
              <a:defRPr/>
            </a:lvl1pPr>
          </a:lstStyle>
          <a:p>
            <a:fld id="{C57E5B7A-33DE-3F4E-AB53-F9EE09EB7055}" type="slidenum">
              <a:rPr lang="it-IT" altLang="it-IT"/>
              <a:pPr/>
              <a:t>‹N›</a:t>
            </a:fld>
            <a:endParaRPr lang="it-IT" altLang="it-IT" dirty="0"/>
          </a:p>
        </p:txBody>
      </p:sp>
    </p:spTree>
    <p:extLst>
      <p:ext uri="{BB962C8B-B14F-4D97-AF65-F5344CB8AC3E}">
        <p14:creationId xmlns:p14="http://schemas.microsoft.com/office/powerpoint/2010/main" val="217214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482CAF9C-B09A-0DFD-ED87-B37C8FE1838A}"/>
              </a:ext>
            </a:extLst>
          </p:cNvPr>
          <p:cNvSpPr>
            <a:spLocks noGrp="1"/>
          </p:cNvSpPr>
          <p:nvPr>
            <p:ph type="dt" sz="half" idx="10"/>
          </p:nvPr>
        </p:nvSpPr>
        <p:spPr/>
        <p:txBody>
          <a:bodyPr/>
          <a:lstStyle>
            <a:lvl1pPr>
              <a:defRPr/>
            </a:lvl1pPr>
          </a:lstStyle>
          <a:p>
            <a:pPr>
              <a:defRPr/>
            </a:pPr>
            <a:endParaRPr lang="it-IT" dirty="0"/>
          </a:p>
        </p:txBody>
      </p:sp>
      <p:sp>
        <p:nvSpPr>
          <p:cNvPr id="6" name="Segnaposto piè di pagina 4">
            <a:extLst>
              <a:ext uri="{FF2B5EF4-FFF2-40B4-BE49-F238E27FC236}">
                <a16:creationId xmlns:a16="http://schemas.microsoft.com/office/drawing/2014/main" id="{81B04CAB-7972-0C33-F438-879C35F10D87}"/>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7" name="Segnaposto numero diapositiva 5">
            <a:extLst>
              <a:ext uri="{FF2B5EF4-FFF2-40B4-BE49-F238E27FC236}">
                <a16:creationId xmlns:a16="http://schemas.microsoft.com/office/drawing/2014/main" id="{33698AB9-24CD-0ED8-5A70-35DB83674046}"/>
              </a:ext>
            </a:extLst>
          </p:cNvPr>
          <p:cNvSpPr>
            <a:spLocks noGrp="1"/>
          </p:cNvSpPr>
          <p:nvPr>
            <p:ph type="sldNum" sz="quarter" idx="12"/>
          </p:nvPr>
        </p:nvSpPr>
        <p:spPr/>
        <p:txBody>
          <a:bodyPr/>
          <a:lstStyle>
            <a:lvl1pPr>
              <a:defRPr/>
            </a:lvl1pPr>
          </a:lstStyle>
          <a:p>
            <a:fld id="{8543AF01-7EB6-4B45-A946-197EE81AE54A}" type="slidenum">
              <a:rPr lang="it-IT" altLang="it-IT"/>
              <a:pPr/>
              <a:t>‹N›</a:t>
            </a:fld>
            <a:endParaRPr lang="it-IT" altLang="it-IT" dirty="0"/>
          </a:p>
        </p:txBody>
      </p:sp>
    </p:spTree>
    <p:extLst>
      <p:ext uri="{BB962C8B-B14F-4D97-AF65-F5344CB8AC3E}">
        <p14:creationId xmlns:p14="http://schemas.microsoft.com/office/powerpoint/2010/main" val="3732309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3ADDB2-F23D-D1C8-DC24-C45AA41E58B1}"/>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85FC8FD5-48C0-CB24-92B7-21848CD18F2B}"/>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ABD1FC98-D6CA-231B-9AD5-3FD97C216FE2}"/>
              </a:ext>
            </a:extLst>
          </p:cNvPr>
          <p:cNvSpPr>
            <a:spLocks noGrp="1"/>
          </p:cNvSpPr>
          <p:nvPr>
            <p:ph type="sldNum" sz="quarter" idx="12"/>
          </p:nvPr>
        </p:nvSpPr>
        <p:spPr/>
        <p:txBody>
          <a:bodyPr/>
          <a:lstStyle>
            <a:lvl1pPr>
              <a:defRPr/>
            </a:lvl1pPr>
          </a:lstStyle>
          <a:p>
            <a:fld id="{395D879C-DFA2-5248-84D0-71F9FC567B6B}" type="slidenum">
              <a:rPr lang="it-IT" altLang="it-IT"/>
              <a:pPr/>
              <a:t>‹N›</a:t>
            </a:fld>
            <a:endParaRPr lang="it-IT" altLang="it-IT" dirty="0"/>
          </a:p>
        </p:txBody>
      </p:sp>
    </p:spTree>
    <p:extLst>
      <p:ext uri="{BB962C8B-B14F-4D97-AF65-F5344CB8AC3E}">
        <p14:creationId xmlns:p14="http://schemas.microsoft.com/office/powerpoint/2010/main" val="699681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8D67AF-5E71-7D4E-1F25-FF57A85F5F66}"/>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7B560632-B040-CB2A-2445-9D18B0ADB72B}"/>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89213C7E-D642-A9A4-65BC-C787B990735F}"/>
              </a:ext>
            </a:extLst>
          </p:cNvPr>
          <p:cNvSpPr>
            <a:spLocks noGrp="1"/>
          </p:cNvSpPr>
          <p:nvPr>
            <p:ph type="sldNum" sz="quarter" idx="12"/>
          </p:nvPr>
        </p:nvSpPr>
        <p:spPr/>
        <p:txBody>
          <a:bodyPr/>
          <a:lstStyle>
            <a:lvl1pPr>
              <a:defRPr/>
            </a:lvl1pPr>
          </a:lstStyle>
          <a:p>
            <a:fld id="{591F03DD-5B3D-F34E-8FA2-FCFC29C302FA}" type="slidenum">
              <a:rPr lang="it-IT" altLang="it-IT"/>
              <a:pPr/>
              <a:t>‹N›</a:t>
            </a:fld>
            <a:endParaRPr lang="it-IT" altLang="it-IT" dirty="0"/>
          </a:p>
        </p:txBody>
      </p:sp>
    </p:spTree>
    <p:extLst>
      <p:ext uri="{BB962C8B-B14F-4D97-AF65-F5344CB8AC3E}">
        <p14:creationId xmlns:p14="http://schemas.microsoft.com/office/powerpoint/2010/main" val="4224653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2" name="Immagine 8">
            <a:extLst>
              <a:ext uri="{FF2B5EF4-FFF2-40B4-BE49-F238E27FC236}">
                <a16:creationId xmlns:a16="http://schemas.microsoft.com/office/drawing/2014/main" id="{5C8FA0BB-F648-DFCE-CA49-E61A06DF92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9BE5E804-A8E9-ADE5-0EAA-08E8B7D6331E}"/>
              </a:ext>
            </a:extLst>
          </p:cNvPr>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 name="Connettore 1 3">
            <a:extLst>
              <a:ext uri="{FF2B5EF4-FFF2-40B4-BE49-F238E27FC236}">
                <a16:creationId xmlns:a16="http://schemas.microsoft.com/office/drawing/2014/main" id="{847E1440-C0C6-FAE8-FB74-86CC7D19F537}"/>
              </a:ext>
            </a:extLst>
          </p:cNvPr>
          <p:cNvCxnSpPr/>
          <p:nvPr userDrawn="1"/>
        </p:nvCxnSpPr>
        <p:spPr bwMode="auto">
          <a:xfrm flipV="1">
            <a:off x="2484438" y="2879725"/>
            <a:ext cx="0" cy="900113"/>
          </a:xfrm>
          <a:prstGeom prst="line">
            <a:avLst/>
          </a:prstGeom>
          <a:noFill/>
          <a:ln w="9525" cap="flat" cmpd="sng" algn="ctr">
            <a:solidFill>
              <a:schemeClr val="bg1">
                <a:lumMod val="75000"/>
              </a:schemeClr>
            </a:solidFill>
            <a:prstDash val="solid"/>
            <a:round/>
            <a:headEnd type="none" w="med" len="med"/>
            <a:tailEnd type="none" w="med" len="med"/>
          </a:ln>
          <a:effectLst/>
        </p:spPr>
      </p:cxnSp>
      <p:pic>
        <p:nvPicPr>
          <p:cNvPr id="5" name="Immagine 13">
            <a:extLst>
              <a:ext uri="{FF2B5EF4-FFF2-40B4-BE49-F238E27FC236}">
                <a16:creationId xmlns:a16="http://schemas.microsoft.com/office/drawing/2014/main" id="{1501F3BA-C116-069E-817A-2091A59FC3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3950" y="6218238"/>
            <a:ext cx="18161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type="ctrTitle"/>
          </p:nvPr>
        </p:nvSpPr>
        <p:spPr>
          <a:xfrm>
            <a:off x="2663430" y="2880000"/>
            <a:ext cx="6120208" cy="540000"/>
          </a:xfrm>
          <a:prstGeom prst="rect">
            <a:avLst/>
          </a:prstGeom>
        </p:spPr>
        <p:txBody>
          <a:bodyPr/>
          <a:lstStyle>
            <a:lvl1pPr algn="l">
              <a:defRPr sz="2800" baseline="0">
                <a:solidFill>
                  <a:schemeClr val="tx1">
                    <a:lumMod val="50000"/>
                  </a:schemeClr>
                </a:solidFill>
                <a:latin typeface="+mj-lt"/>
              </a:defRPr>
            </a:lvl1pPr>
          </a:lstStyle>
          <a:p>
            <a:r>
              <a:rPr lang="it-IT" dirty="0"/>
              <a:t>Fare clic per modificare lo stile del titolo</a:t>
            </a:r>
          </a:p>
        </p:txBody>
      </p:sp>
      <p:sp>
        <p:nvSpPr>
          <p:cNvPr id="11" name="Rectangle 4"/>
          <p:cNvSpPr>
            <a:spLocks noGrp="1" noChangeArrowheads="1"/>
          </p:cNvSpPr>
          <p:nvPr>
            <p:ph type="subTitle" idx="1"/>
          </p:nvPr>
        </p:nvSpPr>
        <p:spPr>
          <a:xfrm>
            <a:off x="2663430" y="3501009"/>
            <a:ext cx="6120208" cy="360039"/>
          </a:xfrm>
          <a:prstGeom prst="rect">
            <a:avLst/>
          </a:prstGeom>
        </p:spPr>
        <p:txBody>
          <a:bodyPr/>
          <a:lstStyle>
            <a:lvl1pPr marL="0" indent="0" algn="l">
              <a:defRPr sz="1500">
                <a:solidFill>
                  <a:schemeClr val="bg1">
                    <a:lumMod val="50000"/>
                  </a:schemeClr>
                </a:solidFill>
                <a:latin typeface="Frutiger LT 45 Light" pitchFamily="34" charset="0"/>
              </a:defRPr>
            </a:lvl1pPr>
          </a:lstStyle>
          <a:p>
            <a:r>
              <a:rPr lang="it-IT" dirty="0"/>
              <a:t>Fare clic per modificare lo stile del sottotitolo dello schema</a:t>
            </a:r>
          </a:p>
        </p:txBody>
      </p:sp>
      <p:pic>
        <p:nvPicPr>
          <p:cNvPr id="1026" name="Picture 2" descr="MEF Logo PNG Vector (EPS) Free Download">
            <a:extLst>
              <a:ext uri="{FF2B5EF4-FFF2-40B4-BE49-F238E27FC236}">
                <a16:creationId xmlns:a16="http://schemas.microsoft.com/office/drawing/2014/main" id="{7A50BCE6-9EAE-EB36-FDDF-C3161A4F53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0716" y="2844252"/>
            <a:ext cx="1252352" cy="105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07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644008" y="1800000"/>
            <a:ext cx="4140000" cy="4143600"/>
          </a:xfrm>
          <a:prstGeom prst="rect">
            <a:avLst/>
          </a:prstGeom>
        </p:spPr>
        <p:txBody>
          <a:bodyPr/>
          <a:lstStyle>
            <a:lvl1pPr>
              <a:defRPr sz="1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a:t>
            </a:r>
          </a:p>
          <a:p>
            <a:pPr lvl="0"/>
            <a:r>
              <a:rPr lang="it-IT" dirty="0"/>
              <a:t>testo dello schema</a:t>
            </a:r>
          </a:p>
        </p:txBody>
      </p:sp>
      <p:sp>
        <p:nvSpPr>
          <p:cNvPr id="9" name="Segnaposto testo 2"/>
          <p:cNvSpPr>
            <a:spLocks noGrp="1"/>
          </p:cNvSpPr>
          <p:nvPr>
            <p:ph type="body" idx="13"/>
          </p:nvPr>
        </p:nvSpPr>
        <p:spPr>
          <a:xfrm>
            <a:off x="360000" y="1800000"/>
            <a:ext cx="4140000" cy="4143600"/>
          </a:xfrm>
          <a:prstGeom prst="rect">
            <a:avLst/>
          </a:prstGeom>
        </p:spPr>
        <p:txBody>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a:t>Fare clic per modificare stili del testo dello schema</a:t>
            </a:r>
          </a:p>
        </p:txBody>
      </p:sp>
      <p:sp>
        <p:nvSpPr>
          <p:cNvPr id="8"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2" name="Rectangle 6">
            <a:extLst>
              <a:ext uri="{FF2B5EF4-FFF2-40B4-BE49-F238E27FC236}">
                <a16:creationId xmlns:a16="http://schemas.microsoft.com/office/drawing/2014/main" id="{008934FB-97BA-0732-2DED-D6F86834B929}"/>
              </a:ext>
            </a:extLst>
          </p:cNvPr>
          <p:cNvSpPr>
            <a:spLocks noGrp="1" noChangeArrowheads="1"/>
          </p:cNvSpPr>
          <p:nvPr>
            <p:ph type="sldNum" sz="quarter" idx="14"/>
          </p:nvPr>
        </p:nvSpPr>
        <p:spPr>
          <a:xfrm>
            <a:off x="6053138" y="6608763"/>
            <a:ext cx="2840037" cy="179387"/>
          </a:xfrm>
        </p:spPr>
        <p:txBody>
          <a:bodyPr/>
          <a:lstStyle>
            <a:lvl1pPr algn="r">
              <a:defRPr/>
            </a:lvl1pPr>
          </a:lstStyle>
          <a:p>
            <a:fld id="{CB7B883D-E5E0-5146-9D9B-EB085A764A36}" type="slidenum">
              <a:rPr lang="it-IT" altLang="it-IT"/>
              <a:pPr/>
              <a:t>‹N›</a:t>
            </a:fld>
            <a:endParaRPr lang="it-IT" altLang="it-IT" dirty="0"/>
          </a:p>
        </p:txBody>
      </p:sp>
      <p:sp>
        <p:nvSpPr>
          <p:cNvPr id="4" name="Rectangle 10">
            <a:extLst>
              <a:ext uri="{FF2B5EF4-FFF2-40B4-BE49-F238E27FC236}">
                <a16:creationId xmlns:a16="http://schemas.microsoft.com/office/drawing/2014/main" id="{3EE28825-2050-9E3E-304A-407B4C1142E9}"/>
              </a:ext>
            </a:extLst>
          </p:cNvPr>
          <p:cNvSpPr>
            <a:spLocks noGrp="1" noChangeArrowheads="1"/>
          </p:cNvSpPr>
          <p:nvPr>
            <p:ph type="ftr" sz="quarter" idx="15"/>
          </p:nvPr>
        </p:nvSpPr>
        <p:spPr>
          <a:xfrm>
            <a:off x="6053138" y="6227763"/>
            <a:ext cx="2840037" cy="190500"/>
          </a:xfrm>
        </p:spPr>
        <p:txBody>
          <a:bodyPr/>
          <a:lstStyle>
            <a:lvl1pPr algn="r">
              <a:defRPr/>
            </a:lvl1pPr>
          </a:lstStyle>
          <a:p>
            <a:pPr>
              <a:defRPr/>
            </a:pPr>
            <a:r>
              <a:rPr lang="en-US" dirty="0"/>
              <a:t>OECD Gender Experts meeting Reykjavik, Iceland May 18, 2017     </a:t>
            </a:r>
            <a:endParaRPr lang="it-IT" dirty="0"/>
          </a:p>
        </p:txBody>
      </p:sp>
      <p:sp>
        <p:nvSpPr>
          <p:cNvPr id="5" name="Rectangle 4">
            <a:extLst>
              <a:ext uri="{FF2B5EF4-FFF2-40B4-BE49-F238E27FC236}">
                <a16:creationId xmlns:a16="http://schemas.microsoft.com/office/drawing/2014/main" id="{2CEAF1B9-F3EE-FB5F-3A26-A3B8278DA301}"/>
              </a:ext>
            </a:extLst>
          </p:cNvPr>
          <p:cNvSpPr>
            <a:spLocks noGrp="1" noChangeArrowheads="1"/>
          </p:cNvSpPr>
          <p:nvPr>
            <p:ph type="dt" sz="half" idx="16"/>
          </p:nvPr>
        </p:nvSpPr>
        <p:spPr>
          <a:xfrm>
            <a:off x="6053138" y="6456363"/>
            <a:ext cx="2840037" cy="141287"/>
          </a:xfrm>
        </p:spPr>
        <p:txBody>
          <a:bodyPr/>
          <a:lstStyle>
            <a:lvl1pPr algn="r">
              <a:defRPr/>
            </a:lvl1pPr>
          </a:lstStyle>
          <a:p>
            <a:pPr>
              <a:defRPr/>
            </a:pPr>
            <a:endParaRPr lang="it-IT" dirty="0"/>
          </a:p>
        </p:txBody>
      </p:sp>
    </p:spTree>
    <p:extLst>
      <p:ext uri="{BB962C8B-B14F-4D97-AF65-F5344CB8AC3E}">
        <p14:creationId xmlns:p14="http://schemas.microsoft.com/office/powerpoint/2010/main" val="4189088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3" name="Segnaposto contenuto 2"/>
          <p:cNvSpPr>
            <a:spLocks noGrp="1"/>
          </p:cNvSpPr>
          <p:nvPr>
            <p:ph idx="1"/>
          </p:nvPr>
        </p:nvSpPr>
        <p:spPr>
          <a:xfrm>
            <a:off x="360000" y="1800000"/>
            <a:ext cx="8384798" cy="4144292"/>
          </a:xfrm>
          <a:prstGeom prst="rect">
            <a:avLst/>
          </a:prstGeom>
        </p:spPr>
        <p:txBody>
          <a:bodyPr/>
          <a:lstStyle>
            <a:lvl1pPr>
              <a:defRPr/>
            </a:lvl1pPr>
          </a:lstStyle>
          <a:p>
            <a:pPr lvl="0"/>
            <a:r>
              <a:rPr lang="it-IT" dirty="0"/>
              <a:t>Fare clic per modificare stili del testo dello schema</a:t>
            </a:r>
          </a:p>
        </p:txBody>
      </p:sp>
      <p:sp>
        <p:nvSpPr>
          <p:cNvPr id="4" name="Rectangle 5">
            <a:extLst>
              <a:ext uri="{FF2B5EF4-FFF2-40B4-BE49-F238E27FC236}">
                <a16:creationId xmlns:a16="http://schemas.microsoft.com/office/drawing/2014/main" id="{8B12C98F-1AE1-2603-2849-E2C52A1F48D0}"/>
              </a:ext>
            </a:extLst>
          </p:cNvPr>
          <p:cNvSpPr>
            <a:spLocks noGrp="1" noChangeArrowheads="1"/>
          </p:cNvSpPr>
          <p:nvPr>
            <p:ph type="ftr" sz="quarter" idx="10"/>
          </p:nvPr>
        </p:nvSpPr>
        <p:spPr>
          <a:xfrm>
            <a:off x="6053138" y="6227763"/>
            <a:ext cx="2840037" cy="190500"/>
          </a:xfrm>
        </p:spPr>
        <p:txBody>
          <a:bodyPr/>
          <a:lstStyle>
            <a:lvl1pPr algn="r">
              <a:defRPr/>
            </a:lvl1pPr>
          </a:lstStyle>
          <a:p>
            <a:pPr>
              <a:defRPr/>
            </a:pPr>
            <a:r>
              <a:rPr lang="en-US" dirty="0"/>
              <a:t>OECD Gender Experts meeting</a:t>
            </a:r>
          </a:p>
          <a:p>
            <a:pPr>
              <a:defRPr/>
            </a:pPr>
            <a:r>
              <a:rPr lang="it-IT" dirty="0"/>
              <a:t>Reykjavik, Iceland May 18, 2017    </a:t>
            </a:r>
          </a:p>
          <a:p>
            <a:pPr>
              <a:defRPr/>
            </a:pPr>
            <a:endParaRPr lang="it-IT" dirty="0"/>
          </a:p>
        </p:txBody>
      </p:sp>
      <p:sp>
        <p:nvSpPr>
          <p:cNvPr id="5" name="Rectangle 6">
            <a:extLst>
              <a:ext uri="{FF2B5EF4-FFF2-40B4-BE49-F238E27FC236}">
                <a16:creationId xmlns:a16="http://schemas.microsoft.com/office/drawing/2014/main" id="{DE55CE89-A9F0-A126-1787-880916A977D6}"/>
              </a:ext>
            </a:extLst>
          </p:cNvPr>
          <p:cNvSpPr>
            <a:spLocks noGrp="1" noChangeArrowheads="1"/>
          </p:cNvSpPr>
          <p:nvPr>
            <p:ph type="sldNum" sz="quarter" idx="11"/>
          </p:nvPr>
        </p:nvSpPr>
        <p:spPr>
          <a:xfrm>
            <a:off x="6053138" y="6608763"/>
            <a:ext cx="2840037" cy="179387"/>
          </a:xfrm>
        </p:spPr>
        <p:txBody>
          <a:bodyPr/>
          <a:lstStyle>
            <a:lvl1pPr algn="r">
              <a:defRPr/>
            </a:lvl1pPr>
          </a:lstStyle>
          <a:p>
            <a:fld id="{807357CC-5E18-E946-8006-F08C60B0F99D}" type="slidenum">
              <a:rPr lang="it-IT" altLang="it-IT"/>
              <a:pPr/>
              <a:t>‹N›</a:t>
            </a:fld>
            <a:endParaRPr lang="it-IT" altLang="it-IT" dirty="0"/>
          </a:p>
        </p:txBody>
      </p:sp>
    </p:spTree>
    <p:extLst>
      <p:ext uri="{BB962C8B-B14F-4D97-AF65-F5344CB8AC3E}">
        <p14:creationId xmlns:p14="http://schemas.microsoft.com/office/powerpoint/2010/main" val="3146273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644008" y="1800000"/>
            <a:ext cx="4140000" cy="4143600"/>
          </a:xfrm>
          <a:prstGeom prst="rect">
            <a:avLst/>
          </a:prstGeom>
        </p:spPr>
        <p:txBody>
          <a:bodyPr/>
          <a:lstStyle>
            <a:lvl1pPr>
              <a:defRPr sz="1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a:t>Fare clic per modificare stili del</a:t>
            </a:r>
          </a:p>
          <a:p>
            <a:pPr lvl="0"/>
            <a:r>
              <a:rPr lang="it-IT" dirty="0"/>
              <a:t>testo dello schema</a:t>
            </a:r>
          </a:p>
        </p:txBody>
      </p:sp>
      <p:sp>
        <p:nvSpPr>
          <p:cNvPr id="9" name="Segnaposto testo 2"/>
          <p:cNvSpPr>
            <a:spLocks noGrp="1"/>
          </p:cNvSpPr>
          <p:nvPr>
            <p:ph type="body" idx="13"/>
          </p:nvPr>
        </p:nvSpPr>
        <p:spPr>
          <a:xfrm>
            <a:off x="360000" y="1800000"/>
            <a:ext cx="4140000" cy="4143600"/>
          </a:xfrm>
          <a:prstGeom prst="rect">
            <a:avLst/>
          </a:prstGeom>
        </p:spPr>
        <p:txBody>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a:t>Fare clic per modificare stili del testo dello schema</a:t>
            </a:r>
          </a:p>
        </p:txBody>
      </p:sp>
      <p:sp>
        <p:nvSpPr>
          <p:cNvPr id="8" name="Titolo 1"/>
          <p:cNvSpPr>
            <a:spLocks noGrp="1"/>
          </p:cNvSpPr>
          <p:nvPr>
            <p:ph type="title"/>
          </p:nvPr>
        </p:nvSpPr>
        <p:spPr>
          <a:xfrm>
            <a:off x="360000" y="360000"/>
            <a:ext cx="8384798" cy="1191344"/>
          </a:xfrm>
          <a:prstGeom prst="rect">
            <a:avLst/>
          </a:prstGeom>
        </p:spPr>
        <p:txBody>
          <a:bodyPr/>
          <a:lstStyle>
            <a:lvl1pPr>
              <a:defRPr sz="2400"/>
            </a:lvl1pPr>
          </a:lstStyle>
          <a:p>
            <a:r>
              <a:rPr lang="it-IT" dirty="0"/>
              <a:t>Fare clic per modificare lo stile del titolo</a:t>
            </a:r>
          </a:p>
        </p:txBody>
      </p:sp>
      <p:sp>
        <p:nvSpPr>
          <p:cNvPr id="2" name="Rectangle 6">
            <a:extLst>
              <a:ext uri="{FF2B5EF4-FFF2-40B4-BE49-F238E27FC236}">
                <a16:creationId xmlns:a16="http://schemas.microsoft.com/office/drawing/2014/main" id="{D93048C9-84CD-88FA-ABB7-20059B269AB6}"/>
              </a:ext>
            </a:extLst>
          </p:cNvPr>
          <p:cNvSpPr>
            <a:spLocks noGrp="1" noChangeArrowheads="1"/>
          </p:cNvSpPr>
          <p:nvPr>
            <p:ph type="sldNum" sz="quarter" idx="14"/>
          </p:nvPr>
        </p:nvSpPr>
        <p:spPr>
          <a:xfrm>
            <a:off x="6053138" y="6608763"/>
            <a:ext cx="2840037" cy="179387"/>
          </a:xfrm>
        </p:spPr>
        <p:txBody>
          <a:bodyPr/>
          <a:lstStyle>
            <a:lvl1pPr algn="r">
              <a:defRPr/>
            </a:lvl1pPr>
          </a:lstStyle>
          <a:p>
            <a:fld id="{5DF32EEE-BCBE-044E-B3AA-14DB881BC7A8}" type="slidenum">
              <a:rPr lang="it-IT" altLang="it-IT"/>
              <a:pPr/>
              <a:t>‹N›</a:t>
            </a:fld>
            <a:endParaRPr lang="it-IT" altLang="it-IT" dirty="0"/>
          </a:p>
        </p:txBody>
      </p:sp>
      <p:sp>
        <p:nvSpPr>
          <p:cNvPr id="4" name="Rectangle 10">
            <a:extLst>
              <a:ext uri="{FF2B5EF4-FFF2-40B4-BE49-F238E27FC236}">
                <a16:creationId xmlns:a16="http://schemas.microsoft.com/office/drawing/2014/main" id="{7D8CA5B5-2AA7-B980-BA64-A9A966262278}"/>
              </a:ext>
            </a:extLst>
          </p:cNvPr>
          <p:cNvSpPr>
            <a:spLocks noGrp="1" noChangeArrowheads="1"/>
          </p:cNvSpPr>
          <p:nvPr>
            <p:ph type="ftr" sz="quarter" idx="15"/>
          </p:nvPr>
        </p:nvSpPr>
        <p:spPr>
          <a:xfrm>
            <a:off x="6053138" y="6227763"/>
            <a:ext cx="2840037" cy="190500"/>
          </a:xfrm>
        </p:spPr>
        <p:txBody>
          <a:bodyPr/>
          <a:lstStyle>
            <a:lvl1pPr algn="r">
              <a:defRPr/>
            </a:lvl1pPr>
          </a:lstStyle>
          <a:p>
            <a:pPr>
              <a:defRPr/>
            </a:pPr>
            <a:r>
              <a:rPr lang="en-US" dirty="0"/>
              <a:t>OECD Gender Experts meeting Reykjavik, Iceland May 18, 2017     </a:t>
            </a:r>
            <a:endParaRPr lang="it-IT" dirty="0"/>
          </a:p>
        </p:txBody>
      </p:sp>
      <p:sp>
        <p:nvSpPr>
          <p:cNvPr id="5" name="Rectangle 4">
            <a:extLst>
              <a:ext uri="{FF2B5EF4-FFF2-40B4-BE49-F238E27FC236}">
                <a16:creationId xmlns:a16="http://schemas.microsoft.com/office/drawing/2014/main" id="{7B1C22D9-6DBE-33A8-6F6A-39A4B7FC0202}"/>
              </a:ext>
            </a:extLst>
          </p:cNvPr>
          <p:cNvSpPr>
            <a:spLocks noGrp="1" noChangeArrowheads="1"/>
          </p:cNvSpPr>
          <p:nvPr>
            <p:ph type="dt" sz="half" idx="16"/>
          </p:nvPr>
        </p:nvSpPr>
        <p:spPr>
          <a:xfrm>
            <a:off x="6053138" y="6456363"/>
            <a:ext cx="2840037" cy="141287"/>
          </a:xfrm>
        </p:spPr>
        <p:txBody>
          <a:bodyPr/>
          <a:lstStyle>
            <a:lvl1pPr algn="r">
              <a:defRPr/>
            </a:lvl1pPr>
          </a:lstStyle>
          <a:p>
            <a:pPr>
              <a:defRPr/>
            </a:pPr>
            <a:endParaRPr lang="it-IT" dirty="0"/>
          </a:p>
        </p:txBody>
      </p:sp>
    </p:spTree>
    <p:extLst>
      <p:ext uri="{BB962C8B-B14F-4D97-AF65-F5344CB8AC3E}">
        <p14:creationId xmlns:p14="http://schemas.microsoft.com/office/powerpoint/2010/main" val="1230251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F0DB96F-A390-FAC8-8559-086450E9AE63}"/>
              </a:ext>
            </a:extLst>
          </p:cNvPr>
          <p:cNvSpPr txBox="1">
            <a:spLocks noChangeArrowheads="1"/>
          </p:cNvSpPr>
          <p:nvPr userDrawn="1"/>
        </p:nvSpPr>
        <p:spPr bwMode="auto">
          <a:xfrm>
            <a:off x="6205538" y="6380163"/>
            <a:ext cx="2840037" cy="190500"/>
          </a:xfrm>
          <a:prstGeom prst="rect">
            <a:avLst/>
          </a:prstGeom>
          <a:noFill/>
          <a:ln w="9525">
            <a:noFill/>
            <a:miter lim="800000"/>
            <a:headEnd/>
            <a:tailEnd/>
          </a:ln>
        </p:spPr>
        <p:txBody>
          <a:bodyPr anchor="ctr"/>
          <a:lstStyle>
            <a:lvl1pPr algn="r">
              <a:defRPr/>
            </a:lvl1pPr>
          </a:lstStyle>
          <a:p>
            <a:pPr>
              <a:defRPr/>
            </a:pPr>
            <a:r>
              <a:rPr lang="en-US" sz="1000" dirty="0">
                <a:solidFill>
                  <a:srgbClr val="0B3066"/>
                </a:solidFill>
                <a:latin typeface="+mj-lt"/>
                <a:ea typeface="ＭＳ Ｐゴシック" charset="-128"/>
              </a:rPr>
              <a:t>OECD Gender Experts meeting</a:t>
            </a:r>
            <a:endParaRPr lang="it-IT" sz="1000" dirty="0">
              <a:solidFill>
                <a:srgbClr val="0B3066"/>
              </a:solidFill>
              <a:latin typeface="+mj-lt"/>
              <a:ea typeface="ＭＳ Ｐゴシック" charset="-128"/>
            </a:endParaRPr>
          </a:p>
        </p:txBody>
      </p:sp>
      <p:sp>
        <p:nvSpPr>
          <p:cNvPr id="3" name="Segnaposto testo 2"/>
          <p:cNvSpPr>
            <a:spLocks noGrp="1"/>
          </p:cNvSpPr>
          <p:nvPr>
            <p:ph type="body" idx="1"/>
          </p:nvPr>
        </p:nvSpPr>
        <p:spPr>
          <a:xfrm>
            <a:off x="4644008"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0" name="Segnaposto contenuto 3"/>
          <p:cNvSpPr>
            <a:spLocks noGrp="1"/>
          </p:cNvSpPr>
          <p:nvPr>
            <p:ph sz="half" idx="13"/>
          </p:nvPr>
        </p:nvSpPr>
        <p:spPr>
          <a:xfrm>
            <a:off x="4644008" y="2174875"/>
            <a:ext cx="4140000" cy="3774405"/>
          </a:xfrm>
          <a:prstGeom prst="rect">
            <a:avLst/>
          </a:prstGeom>
        </p:spPr>
        <p:txBody>
          <a:bodyPr/>
          <a:lstStyle>
            <a:lvl1pPr>
              <a:defRPr sz="18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1" name="Segnaposto testo 2"/>
          <p:cNvSpPr>
            <a:spLocks noGrp="1"/>
          </p:cNvSpPr>
          <p:nvPr>
            <p:ph type="body" idx="17"/>
          </p:nvPr>
        </p:nvSpPr>
        <p:spPr>
          <a:xfrm>
            <a:off x="360000"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2" name="Segnaposto contenuto 3"/>
          <p:cNvSpPr>
            <a:spLocks noGrp="1"/>
          </p:cNvSpPr>
          <p:nvPr>
            <p:ph sz="half" idx="18"/>
          </p:nvPr>
        </p:nvSpPr>
        <p:spPr>
          <a:xfrm>
            <a:off x="360000" y="2174875"/>
            <a:ext cx="4140000" cy="377440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3" name="Titolo 1"/>
          <p:cNvSpPr>
            <a:spLocks noGrp="1"/>
          </p:cNvSpPr>
          <p:nvPr>
            <p:ph type="title"/>
          </p:nvPr>
        </p:nvSpPr>
        <p:spPr>
          <a:xfrm>
            <a:off x="360000" y="360000"/>
            <a:ext cx="8384798" cy="654637"/>
          </a:xfrm>
          <a:prstGeom prst="rect">
            <a:avLst/>
          </a:prstGeom>
        </p:spPr>
        <p:txBody>
          <a:bodyPr/>
          <a:lstStyle>
            <a:lvl1pPr>
              <a:defRPr sz="2400"/>
            </a:lvl1pPr>
          </a:lstStyle>
          <a:p>
            <a:r>
              <a:rPr lang="it-IT" dirty="0"/>
              <a:t>Fare clic per modificare lo stile del titolo</a:t>
            </a:r>
          </a:p>
        </p:txBody>
      </p:sp>
      <p:sp>
        <p:nvSpPr>
          <p:cNvPr id="4" name="Rectangle 6">
            <a:extLst>
              <a:ext uri="{FF2B5EF4-FFF2-40B4-BE49-F238E27FC236}">
                <a16:creationId xmlns:a16="http://schemas.microsoft.com/office/drawing/2014/main" id="{10588692-E1C6-880B-9086-AA233E7687A8}"/>
              </a:ext>
            </a:extLst>
          </p:cNvPr>
          <p:cNvSpPr>
            <a:spLocks noGrp="1" noChangeArrowheads="1"/>
          </p:cNvSpPr>
          <p:nvPr>
            <p:ph type="sldNum" sz="quarter" idx="19"/>
          </p:nvPr>
        </p:nvSpPr>
        <p:spPr>
          <a:xfrm>
            <a:off x="6053138" y="6608763"/>
            <a:ext cx="2840037" cy="179387"/>
          </a:xfrm>
        </p:spPr>
        <p:txBody>
          <a:bodyPr/>
          <a:lstStyle>
            <a:lvl1pPr algn="r">
              <a:defRPr/>
            </a:lvl1pPr>
          </a:lstStyle>
          <a:p>
            <a:fld id="{74AB538A-CA04-9849-8C02-70FA69C98840}" type="slidenum">
              <a:rPr lang="it-IT" altLang="it-IT"/>
              <a:pPr/>
              <a:t>‹N›</a:t>
            </a:fld>
            <a:endParaRPr lang="it-IT" altLang="it-IT" dirty="0"/>
          </a:p>
        </p:txBody>
      </p:sp>
      <p:sp>
        <p:nvSpPr>
          <p:cNvPr id="5" name="Rectangle 4">
            <a:extLst>
              <a:ext uri="{FF2B5EF4-FFF2-40B4-BE49-F238E27FC236}">
                <a16:creationId xmlns:a16="http://schemas.microsoft.com/office/drawing/2014/main" id="{3B5C989C-C9FD-0999-AA70-C13DD56BF242}"/>
              </a:ext>
            </a:extLst>
          </p:cNvPr>
          <p:cNvSpPr>
            <a:spLocks noGrp="1" noChangeArrowheads="1"/>
          </p:cNvSpPr>
          <p:nvPr>
            <p:ph type="dt" sz="half" idx="20"/>
          </p:nvPr>
        </p:nvSpPr>
        <p:spPr>
          <a:xfrm>
            <a:off x="6011863" y="6524625"/>
            <a:ext cx="2840037" cy="141288"/>
          </a:xfrm>
        </p:spPr>
        <p:txBody>
          <a:bodyPr/>
          <a:lstStyle>
            <a:lvl1pPr algn="r">
              <a:defRPr/>
            </a:lvl1pPr>
          </a:lstStyle>
          <a:p>
            <a:pPr>
              <a:defRPr/>
            </a:pPr>
            <a:endParaRPr lang="it-IT" dirty="0"/>
          </a:p>
        </p:txBody>
      </p:sp>
    </p:spTree>
    <p:extLst>
      <p:ext uri="{BB962C8B-B14F-4D97-AF65-F5344CB8AC3E}">
        <p14:creationId xmlns:p14="http://schemas.microsoft.com/office/powerpoint/2010/main" val="3046663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immagine 2"/>
          <p:cNvSpPr>
            <a:spLocks noGrp="1"/>
          </p:cNvSpPr>
          <p:nvPr>
            <p:ph type="pic" idx="1"/>
          </p:nvPr>
        </p:nvSpPr>
        <p:spPr>
          <a:xfrm>
            <a:off x="0" y="0"/>
            <a:ext cx="9144000" cy="59492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2" name="Rectangle 6">
            <a:extLst>
              <a:ext uri="{FF2B5EF4-FFF2-40B4-BE49-F238E27FC236}">
                <a16:creationId xmlns:a16="http://schemas.microsoft.com/office/drawing/2014/main" id="{E00498E3-BF69-74CE-EAC7-5B0BF5678832}"/>
              </a:ext>
            </a:extLst>
          </p:cNvPr>
          <p:cNvSpPr>
            <a:spLocks noGrp="1" noChangeArrowheads="1"/>
          </p:cNvSpPr>
          <p:nvPr>
            <p:ph type="sldNum" sz="quarter" idx="10"/>
          </p:nvPr>
        </p:nvSpPr>
        <p:spPr>
          <a:xfrm>
            <a:off x="6053138" y="6608763"/>
            <a:ext cx="2840037" cy="179387"/>
          </a:xfrm>
        </p:spPr>
        <p:txBody>
          <a:bodyPr/>
          <a:lstStyle>
            <a:lvl1pPr algn="r">
              <a:defRPr/>
            </a:lvl1pPr>
          </a:lstStyle>
          <a:p>
            <a:fld id="{89846803-5612-9E4F-A053-F654F7FF63EA}" type="slidenum">
              <a:rPr lang="it-IT" altLang="it-IT"/>
              <a:pPr/>
              <a:t>‹N›</a:t>
            </a:fld>
            <a:endParaRPr lang="it-IT" altLang="it-IT" dirty="0"/>
          </a:p>
        </p:txBody>
      </p:sp>
    </p:spTree>
    <p:extLst>
      <p:ext uri="{BB962C8B-B14F-4D97-AF65-F5344CB8AC3E}">
        <p14:creationId xmlns:p14="http://schemas.microsoft.com/office/powerpoint/2010/main" val="877091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0000" y="1196752"/>
            <a:ext cx="8420334" cy="47525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7" name="Titolo 1"/>
          <p:cNvSpPr>
            <a:spLocks noGrp="1"/>
          </p:cNvSpPr>
          <p:nvPr>
            <p:ph type="title"/>
          </p:nvPr>
        </p:nvSpPr>
        <p:spPr>
          <a:xfrm>
            <a:off x="360000" y="360000"/>
            <a:ext cx="8420334" cy="654637"/>
          </a:xfrm>
          <a:prstGeom prst="rect">
            <a:avLst/>
          </a:prstGeom>
        </p:spPr>
        <p:txBody>
          <a:bodyPr/>
          <a:lstStyle>
            <a:lvl1pPr>
              <a:defRPr sz="2400"/>
            </a:lvl1pPr>
          </a:lstStyle>
          <a:p>
            <a:r>
              <a:rPr lang="it-IT" dirty="0"/>
              <a:t>Fare clic per modificare lo stile del titolo</a:t>
            </a:r>
          </a:p>
        </p:txBody>
      </p:sp>
      <p:sp>
        <p:nvSpPr>
          <p:cNvPr id="2" name="Rectangle 6">
            <a:extLst>
              <a:ext uri="{FF2B5EF4-FFF2-40B4-BE49-F238E27FC236}">
                <a16:creationId xmlns:a16="http://schemas.microsoft.com/office/drawing/2014/main" id="{9E446E43-4946-D9FD-96A2-4715426AF3C9}"/>
              </a:ext>
            </a:extLst>
          </p:cNvPr>
          <p:cNvSpPr>
            <a:spLocks noGrp="1" noChangeArrowheads="1"/>
          </p:cNvSpPr>
          <p:nvPr>
            <p:ph type="sldNum" sz="quarter" idx="10"/>
          </p:nvPr>
        </p:nvSpPr>
        <p:spPr>
          <a:xfrm>
            <a:off x="6053138" y="6608763"/>
            <a:ext cx="2840037" cy="179387"/>
          </a:xfrm>
        </p:spPr>
        <p:txBody>
          <a:bodyPr/>
          <a:lstStyle>
            <a:lvl1pPr algn="r">
              <a:defRPr/>
            </a:lvl1pPr>
          </a:lstStyle>
          <a:p>
            <a:fld id="{72EDB947-A1A5-0243-8FBA-79E16D3D12A2}" type="slidenum">
              <a:rPr lang="it-IT" altLang="it-IT"/>
              <a:pPr/>
              <a:t>‹N›</a:t>
            </a:fld>
            <a:endParaRPr lang="it-IT" altLang="it-IT" dirty="0"/>
          </a:p>
        </p:txBody>
      </p:sp>
    </p:spTree>
    <p:extLst>
      <p:ext uri="{BB962C8B-B14F-4D97-AF65-F5344CB8AC3E}">
        <p14:creationId xmlns:p14="http://schemas.microsoft.com/office/powerpoint/2010/main" val="298610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716248B-C5E4-8B7E-286D-9DCB9FF61EF6}"/>
              </a:ext>
            </a:extLst>
          </p:cNvPr>
          <p:cNvSpPr txBox="1">
            <a:spLocks noChangeArrowheads="1"/>
          </p:cNvSpPr>
          <p:nvPr userDrawn="1"/>
        </p:nvSpPr>
        <p:spPr bwMode="auto">
          <a:xfrm>
            <a:off x="6205538" y="6380163"/>
            <a:ext cx="2840037" cy="190500"/>
          </a:xfrm>
          <a:prstGeom prst="rect">
            <a:avLst/>
          </a:prstGeom>
          <a:noFill/>
          <a:ln w="9525">
            <a:noFill/>
            <a:miter lim="800000"/>
            <a:headEnd/>
            <a:tailEnd/>
          </a:ln>
        </p:spPr>
        <p:txBody>
          <a:bodyPr anchor="ctr"/>
          <a:lstStyle>
            <a:lvl1pPr algn="r">
              <a:defRPr/>
            </a:lvl1pPr>
          </a:lstStyle>
          <a:p>
            <a:pPr>
              <a:defRPr/>
            </a:pPr>
            <a:r>
              <a:rPr lang="en-US" sz="1000" dirty="0">
                <a:solidFill>
                  <a:srgbClr val="0B3066"/>
                </a:solidFill>
                <a:latin typeface="+mj-lt"/>
                <a:ea typeface="ＭＳ Ｐゴシック" charset="-128"/>
              </a:rPr>
              <a:t>OECD Gender Experts meeting</a:t>
            </a:r>
            <a:endParaRPr lang="it-IT" sz="1000" dirty="0">
              <a:solidFill>
                <a:srgbClr val="0B3066"/>
              </a:solidFill>
              <a:latin typeface="+mj-lt"/>
              <a:ea typeface="ＭＳ Ｐゴシック" charset="-128"/>
            </a:endParaRPr>
          </a:p>
        </p:txBody>
      </p:sp>
      <p:sp>
        <p:nvSpPr>
          <p:cNvPr id="3" name="Segnaposto testo 2"/>
          <p:cNvSpPr>
            <a:spLocks noGrp="1"/>
          </p:cNvSpPr>
          <p:nvPr>
            <p:ph type="body" idx="1"/>
          </p:nvPr>
        </p:nvSpPr>
        <p:spPr>
          <a:xfrm>
            <a:off x="4644008"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0" name="Segnaposto contenuto 3"/>
          <p:cNvSpPr>
            <a:spLocks noGrp="1"/>
          </p:cNvSpPr>
          <p:nvPr>
            <p:ph sz="half" idx="13"/>
          </p:nvPr>
        </p:nvSpPr>
        <p:spPr>
          <a:xfrm>
            <a:off x="4644008" y="2174875"/>
            <a:ext cx="4140000" cy="3774405"/>
          </a:xfrm>
          <a:prstGeom prst="rect">
            <a:avLst/>
          </a:prstGeom>
        </p:spPr>
        <p:txBody>
          <a:bodyPr/>
          <a:lstStyle>
            <a:lvl1pPr>
              <a:defRPr sz="18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1" name="Segnaposto testo 2"/>
          <p:cNvSpPr>
            <a:spLocks noGrp="1"/>
          </p:cNvSpPr>
          <p:nvPr>
            <p:ph type="body" idx="17"/>
          </p:nvPr>
        </p:nvSpPr>
        <p:spPr>
          <a:xfrm>
            <a:off x="360000" y="1124744"/>
            <a:ext cx="4140000" cy="916554"/>
          </a:xfrm>
          <a:prstGeom prst="rect">
            <a:avLst/>
          </a:prstGeom>
        </p:spPr>
        <p:txBody>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12" name="Segnaposto contenuto 3"/>
          <p:cNvSpPr>
            <a:spLocks noGrp="1"/>
          </p:cNvSpPr>
          <p:nvPr>
            <p:ph sz="half" idx="18"/>
          </p:nvPr>
        </p:nvSpPr>
        <p:spPr>
          <a:xfrm>
            <a:off x="360000" y="2174875"/>
            <a:ext cx="4140000" cy="3774405"/>
          </a:xfrm>
          <a:prstGeom prst="rect">
            <a:avLst/>
          </a:prstGeo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a:t>Fare clic per modificare stili del</a:t>
            </a:r>
          </a:p>
          <a:p>
            <a:pPr lvl="0"/>
            <a:r>
              <a:rPr lang="it-IT" dirty="0"/>
              <a:t>testo dello schema</a:t>
            </a:r>
          </a:p>
        </p:txBody>
      </p:sp>
      <p:sp>
        <p:nvSpPr>
          <p:cNvPr id="13" name="Titolo 1"/>
          <p:cNvSpPr>
            <a:spLocks noGrp="1"/>
          </p:cNvSpPr>
          <p:nvPr>
            <p:ph type="title"/>
          </p:nvPr>
        </p:nvSpPr>
        <p:spPr>
          <a:xfrm>
            <a:off x="360000" y="360000"/>
            <a:ext cx="8384798" cy="654637"/>
          </a:xfrm>
          <a:prstGeom prst="rect">
            <a:avLst/>
          </a:prstGeom>
        </p:spPr>
        <p:txBody>
          <a:bodyPr/>
          <a:lstStyle>
            <a:lvl1pPr>
              <a:defRPr sz="2400"/>
            </a:lvl1pPr>
          </a:lstStyle>
          <a:p>
            <a:r>
              <a:rPr lang="it-IT" dirty="0"/>
              <a:t>Fare clic per modificare lo stile del titolo</a:t>
            </a:r>
          </a:p>
        </p:txBody>
      </p:sp>
      <p:sp>
        <p:nvSpPr>
          <p:cNvPr id="4" name="Rectangle 6">
            <a:extLst>
              <a:ext uri="{FF2B5EF4-FFF2-40B4-BE49-F238E27FC236}">
                <a16:creationId xmlns:a16="http://schemas.microsoft.com/office/drawing/2014/main" id="{07744EB9-DED9-D38C-5CDB-CBF28AF7239C}"/>
              </a:ext>
            </a:extLst>
          </p:cNvPr>
          <p:cNvSpPr>
            <a:spLocks noGrp="1" noChangeArrowheads="1"/>
          </p:cNvSpPr>
          <p:nvPr>
            <p:ph type="sldNum" sz="quarter" idx="19"/>
          </p:nvPr>
        </p:nvSpPr>
        <p:spPr>
          <a:xfrm>
            <a:off x="6053138" y="6608763"/>
            <a:ext cx="2840037" cy="179387"/>
          </a:xfrm>
        </p:spPr>
        <p:txBody>
          <a:bodyPr/>
          <a:lstStyle>
            <a:lvl1pPr algn="r">
              <a:defRPr/>
            </a:lvl1pPr>
          </a:lstStyle>
          <a:p>
            <a:fld id="{2B1318D1-1C3B-7B4C-887E-61F10A6FB3EE}" type="slidenum">
              <a:rPr lang="it-IT" altLang="it-IT"/>
              <a:pPr/>
              <a:t>‹N›</a:t>
            </a:fld>
            <a:endParaRPr lang="it-IT" altLang="it-IT" dirty="0"/>
          </a:p>
        </p:txBody>
      </p:sp>
      <p:sp>
        <p:nvSpPr>
          <p:cNvPr id="5" name="Rectangle 4">
            <a:extLst>
              <a:ext uri="{FF2B5EF4-FFF2-40B4-BE49-F238E27FC236}">
                <a16:creationId xmlns:a16="http://schemas.microsoft.com/office/drawing/2014/main" id="{7BDEEBC9-4D52-F0D7-E2A9-88E6FE5C28A8}"/>
              </a:ext>
            </a:extLst>
          </p:cNvPr>
          <p:cNvSpPr>
            <a:spLocks noGrp="1" noChangeArrowheads="1"/>
          </p:cNvSpPr>
          <p:nvPr>
            <p:ph type="dt" sz="half" idx="20"/>
          </p:nvPr>
        </p:nvSpPr>
        <p:spPr>
          <a:xfrm>
            <a:off x="6011863" y="6524625"/>
            <a:ext cx="2840037" cy="141288"/>
          </a:xfrm>
        </p:spPr>
        <p:txBody>
          <a:bodyPr/>
          <a:lstStyle>
            <a:lvl1pPr algn="r">
              <a:defRPr/>
            </a:lvl1pPr>
          </a:lstStyle>
          <a:p>
            <a:pPr>
              <a:defRPr/>
            </a:pPr>
            <a:endParaRPr lang="it-IT" dirty="0"/>
          </a:p>
        </p:txBody>
      </p:sp>
    </p:spTree>
    <p:extLst>
      <p:ext uri="{BB962C8B-B14F-4D97-AF65-F5344CB8AC3E}">
        <p14:creationId xmlns:p14="http://schemas.microsoft.com/office/powerpoint/2010/main" val="409417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immagine 2"/>
          <p:cNvSpPr>
            <a:spLocks noGrp="1"/>
          </p:cNvSpPr>
          <p:nvPr>
            <p:ph type="pic" idx="1"/>
          </p:nvPr>
        </p:nvSpPr>
        <p:spPr>
          <a:xfrm>
            <a:off x="0" y="0"/>
            <a:ext cx="9144000" cy="59492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2" name="Rectangle 6">
            <a:extLst>
              <a:ext uri="{FF2B5EF4-FFF2-40B4-BE49-F238E27FC236}">
                <a16:creationId xmlns:a16="http://schemas.microsoft.com/office/drawing/2014/main" id="{22088F32-C05F-7A1A-C478-20AC998A865A}"/>
              </a:ext>
            </a:extLst>
          </p:cNvPr>
          <p:cNvSpPr>
            <a:spLocks noGrp="1" noChangeArrowheads="1"/>
          </p:cNvSpPr>
          <p:nvPr>
            <p:ph type="sldNum" sz="quarter" idx="10"/>
          </p:nvPr>
        </p:nvSpPr>
        <p:spPr>
          <a:xfrm>
            <a:off x="6053138" y="6608763"/>
            <a:ext cx="2840037" cy="179387"/>
          </a:xfrm>
        </p:spPr>
        <p:txBody>
          <a:bodyPr/>
          <a:lstStyle>
            <a:lvl1pPr algn="r">
              <a:defRPr/>
            </a:lvl1pPr>
          </a:lstStyle>
          <a:p>
            <a:fld id="{A2D3E094-7C4C-AD42-93C7-5499AB5E698B}" type="slidenum">
              <a:rPr lang="it-IT" altLang="it-IT"/>
              <a:pPr/>
              <a:t>‹N›</a:t>
            </a:fld>
            <a:endParaRPr lang="it-IT" altLang="it-IT" dirty="0"/>
          </a:p>
        </p:txBody>
      </p:sp>
    </p:spTree>
    <p:extLst>
      <p:ext uri="{BB962C8B-B14F-4D97-AF65-F5344CB8AC3E}">
        <p14:creationId xmlns:p14="http://schemas.microsoft.com/office/powerpoint/2010/main" val="404691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360000" y="1196752"/>
            <a:ext cx="8420334" cy="47525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7" name="Titolo 1"/>
          <p:cNvSpPr>
            <a:spLocks noGrp="1"/>
          </p:cNvSpPr>
          <p:nvPr>
            <p:ph type="title"/>
          </p:nvPr>
        </p:nvSpPr>
        <p:spPr>
          <a:xfrm>
            <a:off x="360000" y="360000"/>
            <a:ext cx="8420334" cy="654637"/>
          </a:xfrm>
          <a:prstGeom prst="rect">
            <a:avLst/>
          </a:prstGeom>
        </p:spPr>
        <p:txBody>
          <a:bodyPr/>
          <a:lstStyle>
            <a:lvl1pPr>
              <a:defRPr sz="2400"/>
            </a:lvl1pPr>
          </a:lstStyle>
          <a:p>
            <a:r>
              <a:rPr lang="it-IT" dirty="0"/>
              <a:t>Fare clic per modificare lo stile del titolo</a:t>
            </a:r>
          </a:p>
        </p:txBody>
      </p:sp>
      <p:sp>
        <p:nvSpPr>
          <p:cNvPr id="2" name="Rectangle 6">
            <a:extLst>
              <a:ext uri="{FF2B5EF4-FFF2-40B4-BE49-F238E27FC236}">
                <a16:creationId xmlns:a16="http://schemas.microsoft.com/office/drawing/2014/main" id="{6E93FCE8-FE9E-2036-3AFA-375027D5B522}"/>
              </a:ext>
            </a:extLst>
          </p:cNvPr>
          <p:cNvSpPr>
            <a:spLocks noGrp="1" noChangeArrowheads="1"/>
          </p:cNvSpPr>
          <p:nvPr>
            <p:ph type="sldNum" sz="quarter" idx="10"/>
          </p:nvPr>
        </p:nvSpPr>
        <p:spPr>
          <a:xfrm>
            <a:off x="6053138" y="6608763"/>
            <a:ext cx="2840037" cy="179387"/>
          </a:xfrm>
        </p:spPr>
        <p:txBody>
          <a:bodyPr/>
          <a:lstStyle>
            <a:lvl1pPr algn="r">
              <a:defRPr/>
            </a:lvl1pPr>
          </a:lstStyle>
          <a:p>
            <a:fld id="{88730E81-4237-3A4E-9EE5-5C7F36B0BA91}" type="slidenum">
              <a:rPr lang="it-IT" altLang="it-IT"/>
              <a:pPr/>
              <a:t>‹N›</a:t>
            </a:fld>
            <a:endParaRPr lang="it-IT" altLang="it-IT" dirty="0"/>
          </a:p>
        </p:txBody>
      </p:sp>
    </p:spTree>
    <p:extLst>
      <p:ext uri="{BB962C8B-B14F-4D97-AF65-F5344CB8AC3E}">
        <p14:creationId xmlns:p14="http://schemas.microsoft.com/office/powerpoint/2010/main" val="211602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4ED7FA3-233F-8B83-DFED-A40CD36B0D36}"/>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71D6BE43-3666-5ECE-CEEB-08B9A3BFEB85}"/>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7FD79A4F-1861-C144-BAC9-CE637D814055}"/>
              </a:ext>
            </a:extLst>
          </p:cNvPr>
          <p:cNvSpPr>
            <a:spLocks noGrp="1"/>
          </p:cNvSpPr>
          <p:nvPr>
            <p:ph type="sldNum" sz="quarter" idx="12"/>
          </p:nvPr>
        </p:nvSpPr>
        <p:spPr/>
        <p:txBody>
          <a:bodyPr/>
          <a:lstStyle>
            <a:lvl1pPr>
              <a:defRPr/>
            </a:lvl1pPr>
          </a:lstStyle>
          <a:p>
            <a:fld id="{B63F37A2-194B-FF49-8520-4661EE77A4AE}" type="slidenum">
              <a:rPr lang="it-IT" altLang="it-IT"/>
              <a:pPr/>
              <a:t>‹N›</a:t>
            </a:fld>
            <a:endParaRPr lang="it-IT" altLang="it-IT" dirty="0"/>
          </a:p>
        </p:txBody>
      </p:sp>
    </p:spTree>
    <p:extLst>
      <p:ext uri="{BB962C8B-B14F-4D97-AF65-F5344CB8AC3E}">
        <p14:creationId xmlns:p14="http://schemas.microsoft.com/office/powerpoint/2010/main" val="159502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DC7C9E-52A2-2822-98AF-8185005AE2C5}"/>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78DC46F0-F8F2-880C-6B2B-650928F3C052}"/>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EE5A2ACE-C129-2F10-6FC6-73F1F553637E}"/>
              </a:ext>
            </a:extLst>
          </p:cNvPr>
          <p:cNvSpPr>
            <a:spLocks noGrp="1"/>
          </p:cNvSpPr>
          <p:nvPr>
            <p:ph type="sldNum" sz="quarter" idx="12"/>
          </p:nvPr>
        </p:nvSpPr>
        <p:spPr/>
        <p:txBody>
          <a:bodyPr/>
          <a:lstStyle>
            <a:lvl1pPr>
              <a:defRPr/>
            </a:lvl1pPr>
          </a:lstStyle>
          <a:p>
            <a:fld id="{CAECBE5D-4B7E-CC4E-BC96-3059C9F57D21}" type="slidenum">
              <a:rPr lang="it-IT" altLang="it-IT"/>
              <a:pPr/>
              <a:t>‹N›</a:t>
            </a:fld>
            <a:endParaRPr lang="it-IT" altLang="it-IT" dirty="0"/>
          </a:p>
        </p:txBody>
      </p:sp>
    </p:spTree>
    <p:extLst>
      <p:ext uri="{BB962C8B-B14F-4D97-AF65-F5344CB8AC3E}">
        <p14:creationId xmlns:p14="http://schemas.microsoft.com/office/powerpoint/2010/main" val="197509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0B29AA38-8963-2AEC-82FF-41F0E7B884C7}"/>
              </a:ext>
            </a:extLst>
          </p:cNvPr>
          <p:cNvSpPr>
            <a:spLocks noGrp="1"/>
          </p:cNvSpPr>
          <p:nvPr>
            <p:ph type="dt" sz="half" idx="10"/>
          </p:nvPr>
        </p:nvSpPr>
        <p:spPr/>
        <p:txBody>
          <a:bodyPr/>
          <a:lstStyle>
            <a:lvl1pPr>
              <a:defRPr/>
            </a:lvl1pPr>
          </a:lstStyle>
          <a:p>
            <a:pPr>
              <a:defRPr/>
            </a:pPr>
            <a:endParaRPr lang="it-IT" dirty="0"/>
          </a:p>
        </p:txBody>
      </p:sp>
      <p:sp>
        <p:nvSpPr>
          <p:cNvPr id="5" name="Segnaposto piè di pagina 4">
            <a:extLst>
              <a:ext uri="{FF2B5EF4-FFF2-40B4-BE49-F238E27FC236}">
                <a16:creationId xmlns:a16="http://schemas.microsoft.com/office/drawing/2014/main" id="{0367051B-58A7-5250-BC8A-E99A457FD479}"/>
              </a:ext>
            </a:extLst>
          </p:cNvPr>
          <p:cNvSpPr>
            <a:spLocks noGrp="1"/>
          </p:cNvSpPr>
          <p:nvPr>
            <p:ph type="ftr" sz="quarter" idx="11"/>
          </p:nvPr>
        </p:nvSpPr>
        <p:spPr/>
        <p:txBody>
          <a:bodyPr/>
          <a:lstStyle>
            <a:lvl1pPr>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009814A6-B2F2-0F03-8721-ADC89A89BF19}"/>
              </a:ext>
            </a:extLst>
          </p:cNvPr>
          <p:cNvSpPr>
            <a:spLocks noGrp="1"/>
          </p:cNvSpPr>
          <p:nvPr>
            <p:ph type="sldNum" sz="quarter" idx="12"/>
          </p:nvPr>
        </p:nvSpPr>
        <p:spPr/>
        <p:txBody>
          <a:bodyPr/>
          <a:lstStyle>
            <a:lvl1pPr>
              <a:defRPr/>
            </a:lvl1pPr>
          </a:lstStyle>
          <a:p>
            <a:fld id="{16255D4F-A6F0-9946-A2E4-7D38E00E22D2}" type="slidenum">
              <a:rPr lang="it-IT" altLang="it-IT"/>
              <a:pPr/>
              <a:t>‹N›</a:t>
            </a:fld>
            <a:endParaRPr lang="it-IT" altLang="it-IT" dirty="0"/>
          </a:p>
        </p:txBody>
      </p:sp>
    </p:spTree>
    <p:extLst>
      <p:ext uri="{BB962C8B-B14F-4D97-AF65-F5344CB8AC3E}">
        <p14:creationId xmlns:p14="http://schemas.microsoft.com/office/powerpoint/2010/main" val="292298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3">
            <a:extLst>
              <a:ext uri="{FF2B5EF4-FFF2-40B4-BE49-F238E27FC236}">
                <a16:creationId xmlns:a16="http://schemas.microsoft.com/office/drawing/2014/main" id="{E6FE0422-50A2-40B0-8378-5E594439228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9">
            <a:extLst>
              <a:ext uri="{FF2B5EF4-FFF2-40B4-BE49-F238E27FC236}">
                <a16:creationId xmlns:a16="http://schemas.microsoft.com/office/drawing/2014/main" id="{7324BBE6-8A68-F420-AEDB-0BB635EE32D0}"/>
              </a:ext>
            </a:extLst>
          </p:cNvPr>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Rectangle 4">
            <a:extLst>
              <a:ext uri="{FF2B5EF4-FFF2-40B4-BE49-F238E27FC236}">
                <a16:creationId xmlns:a16="http://schemas.microsoft.com/office/drawing/2014/main" id="{20242D7E-F8F2-BC4C-CE1B-911D33A6EB60}"/>
              </a:ext>
            </a:extLst>
          </p:cNvPr>
          <p:cNvSpPr>
            <a:spLocks noGrp="1" noChangeArrowheads="1"/>
          </p:cNvSpPr>
          <p:nvPr>
            <p:ph type="dt" sz="half" idx="2"/>
          </p:nvPr>
        </p:nvSpPr>
        <p:spPr bwMode="auto">
          <a:xfrm>
            <a:off x="5940425" y="6456363"/>
            <a:ext cx="2840038" cy="141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endParaRPr lang="it-IT" dirty="0"/>
          </a:p>
        </p:txBody>
      </p:sp>
      <p:sp>
        <p:nvSpPr>
          <p:cNvPr id="3" name="Rectangle 5">
            <a:extLst>
              <a:ext uri="{FF2B5EF4-FFF2-40B4-BE49-F238E27FC236}">
                <a16:creationId xmlns:a16="http://schemas.microsoft.com/office/drawing/2014/main" id="{640554E1-8BBE-CEF5-155E-5574D0406DD8}"/>
              </a:ext>
            </a:extLst>
          </p:cNvPr>
          <p:cNvSpPr>
            <a:spLocks noGrp="1" noChangeArrowheads="1"/>
          </p:cNvSpPr>
          <p:nvPr>
            <p:ph type="ftr" sz="quarter" idx="3"/>
          </p:nvPr>
        </p:nvSpPr>
        <p:spPr bwMode="auto">
          <a:xfrm>
            <a:off x="5940425" y="6227763"/>
            <a:ext cx="2840038" cy="190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r>
              <a:rPr lang="en-US" dirty="0"/>
              <a:t>OECD Gender Experts meeting Reykjavik, Iceland May 18, 2017     </a:t>
            </a:r>
            <a:endParaRPr lang="it-IT" dirty="0"/>
          </a:p>
        </p:txBody>
      </p:sp>
      <p:sp>
        <p:nvSpPr>
          <p:cNvPr id="1030" name="Rectangle 6">
            <a:extLst>
              <a:ext uri="{FF2B5EF4-FFF2-40B4-BE49-F238E27FC236}">
                <a16:creationId xmlns:a16="http://schemas.microsoft.com/office/drawing/2014/main" id="{52CDC5DF-0400-9FE0-FC39-916CA10B4217}"/>
              </a:ext>
            </a:extLst>
          </p:cNvPr>
          <p:cNvSpPr>
            <a:spLocks noGrp="1" noChangeArrowheads="1"/>
          </p:cNvSpPr>
          <p:nvPr>
            <p:ph type="sldNum" sz="quarter" idx="4"/>
          </p:nvPr>
        </p:nvSpPr>
        <p:spPr bwMode="auto">
          <a:xfrm>
            <a:off x="5940425" y="6608763"/>
            <a:ext cx="2840038" cy="179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latin typeface="Tahoma" panose="020B0604030504040204" pitchFamily="34" charset="0"/>
              </a:defRPr>
            </a:lvl1pPr>
          </a:lstStyle>
          <a:p>
            <a:fld id="{83922D4D-C1DB-B543-92FD-9A8CB426888D}" type="slidenum">
              <a:rPr lang="it-IT" altLang="it-IT"/>
              <a:pPr/>
              <a:t>‹N›</a:t>
            </a:fld>
            <a:endParaRPr lang="it-IT" altLang="it-IT" dirty="0"/>
          </a:p>
        </p:txBody>
      </p:sp>
      <p:pic>
        <p:nvPicPr>
          <p:cNvPr id="1031" name="Immagine 5">
            <a:extLst>
              <a:ext uri="{FF2B5EF4-FFF2-40B4-BE49-F238E27FC236}">
                <a16:creationId xmlns:a16="http://schemas.microsoft.com/office/drawing/2014/main" id="{5F5D8C0E-2519-D27F-E55A-550507B86BF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0363" y="6300788"/>
            <a:ext cx="3508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magine 10">
            <a:extLst>
              <a:ext uri="{FF2B5EF4-FFF2-40B4-BE49-F238E27FC236}">
                <a16:creationId xmlns:a16="http://schemas.microsoft.com/office/drawing/2014/main" id="{7F0207E1-7EEF-F703-6B1B-793C005DD276}"/>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bwMode="auto">
          <a:xfrm>
            <a:off x="1091067" y="6300788"/>
            <a:ext cx="470579"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556" r:id="rId1"/>
    <p:sldLayoutId id="2147489557" r:id="rId2"/>
    <p:sldLayoutId id="2147489558" r:id="rId3"/>
    <p:sldLayoutId id="2147489559" r:id="rId4"/>
    <p:sldLayoutId id="2147489560" r:id="rId5"/>
    <p:sldLayoutId id="2147489561" r:id="rId6"/>
  </p:sldLayoutIdLst>
  <p:hf hdr="0" ftr="0" dt="0"/>
  <p:txStyles>
    <p:titleStyle>
      <a:lvl1pPr algn="l" rtl="0" eaLnBrk="0" fontAlgn="base" hangingPunct="0">
        <a:spcBef>
          <a:spcPct val="0"/>
        </a:spcBef>
        <a:spcAft>
          <a:spcPct val="0"/>
        </a:spcAft>
        <a:defRPr sz="26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p:titleStyle>
    <p:bodyStyle>
      <a:lvl1pPr marL="342900" indent="-342900" algn="l" rtl="0" eaLnBrk="0" fontAlgn="base" hangingPunct="0">
        <a:spcBef>
          <a:spcPct val="20000"/>
        </a:spcBef>
        <a:spcAft>
          <a:spcPct val="0"/>
        </a:spcAft>
        <a:defRPr>
          <a:solidFill>
            <a:srgbClr val="0B3066"/>
          </a:solidFill>
          <a:latin typeface="+mn-lt"/>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a:extLst>
              <a:ext uri="{FF2B5EF4-FFF2-40B4-BE49-F238E27FC236}">
                <a16:creationId xmlns:a16="http://schemas.microsoft.com/office/drawing/2014/main" id="{2508E0AD-A69C-4511-F7B2-F8FFAA4A16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2051" name="Segnaposto testo 2">
            <a:extLst>
              <a:ext uri="{FF2B5EF4-FFF2-40B4-BE49-F238E27FC236}">
                <a16:creationId xmlns:a16="http://schemas.microsoft.com/office/drawing/2014/main" id="{5FB102EE-6ACC-9C9B-0F7C-BE2DD18B7A9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B3367043-5620-70D5-7191-790AEB91995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92" charset="-128"/>
              </a:defRPr>
            </a:lvl1pPr>
          </a:lstStyle>
          <a:p>
            <a:pPr>
              <a:defRPr/>
            </a:pPr>
            <a:endParaRPr lang="it-IT" dirty="0"/>
          </a:p>
        </p:txBody>
      </p:sp>
      <p:sp>
        <p:nvSpPr>
          <p:cNvPr id="5" name="Segnaposto piè di pagina 4">
            <a:extLst>
              <a:ext uri="{FF2B5EF4-FFF2-40B4-BE49-F238E27FC236}">
                <a16:creationId xmlns:a16="http://schemas.microsoft.com/office/drawing/2014/main" id="{39EBF779-9452-5A12-2AE5-8B0E17850A1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92" charset="-128"/>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5CAB1BDC-45BA-8C83-ACC3-A9F343FBA40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C3E971C-5573-9B41-BB2C-D42E18671EA9}" type="slidenum">
              <a:rPr lang="it-IT" altLang="it-IT"/>
              <a:pPr/>
              <a:t>‹N›</a:t>
            </a:fld>
            <a:endParaRPr lang="it-IT" altLang="it-IT" dirty="0"/>
          </a:p>
        </p:txBody>
      </p:sp>
    </p:spTree>
  </p:cSld>
  <p:clrMap bg1="lt1" tx1="dk1" bg2="lt2" tx2="dk2" accent1="accent1" accent2="accent2" accent3="accent3" accent4="accent4" accent5="accent5" accent6="accent6" hlink="hlink" folHlink="folHlink"/>
  <p:sldLayoutIdLst>
    <p:sldLayoutId id="2147489534" r:id="rId1"/>
    <p:sldLayoutId id="2147489535" r:id="rId2"/>
    <p:sldLayoutId id="2147489536" r:id="rId3"/>
    <p:sldLayoutId id="2147489537" r:id="rId4"/>
    <p:sldLayoutId id="2147489538" r:id="rId5"/>
    <p:sldLayoutId id="2147489539" r:id="rId6"/>
    <p:sldLayoutId id="2147489540" r:id="rId7"/>
    <p:sldLayoutId id="2147489541" r:id="rId8"/>
    <p:sldLayoutId id="2147489542" r:id="rId9"/>
    <p:sldLayoutId id="2147489543" r:id="rId10"/>
    <p:sldLayoutId id="214748954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a:extLst>
              <a:ext uri="{FF2B5EF4-FFF2-40B4-BE49-F238E27FC236}">
                <a16:creationId xmlns:a16="http://schemas.microsoft.com/office/drawing/2014/main" id="{8A1E466F-9472-0D63-2FD8-A795825346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3075" name="Segnaposto testo 2">
            <a:extLst>
              <a:ext uri="{FF2B5EF4-FFF2-40B4-BE49-F238E27FC236}">
                <a16:creationId xmlns:a16="http://schemas.microsoft.com/office/drawing/2014/main" id="{4FCF3BE3-3295-C8A1-8144-ABD47BBBC93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C390B5FF-3E29-FE17-DE52-84BF2FFC640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92" charset="-128"/>
              </a:defRPr>
            </a:lvl1pPr>
          </a:lstStyle>
          <a:p>
            <a:pPr>
              <a:defRPr/>
            </a:pPr>
            <a:endParaRPr lang="it-IT" dirty="0"/>
          </a:p>
        </p:txBody>
      </p:sp>
      <p:sp>
        <p:nvSpPr>
          <p:cNvPr id="5" name="Segnaposto piè di pagina 4">
            <a:extLst>
              <a:ext uri="{FF2B5EF4-FFF2-40B4-BE49-F238E27FC236}">
                <a16:creationId xmlns:a16="http://schemas.microsoft.com/office/drawing/2014/main" id="{A147A491-1C74-846E-988A-4E6DE8FF96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92" charset="-128"/>
              </a:defRPr>
            </a:lvl1pPr>
          </a:lstStyle>
          <a:p>
            <a:pPr>
              <a:defRPr/>
            </a:pPr>
            <a:r>
              <a:rPr lang="en-US" dirty="0"/>
              <a:t>OECD Gender Experts meeting Reykjavik, Iceland May 18, 2017     </a:t>
            </a:r>
            <a:endParaRPr lang="it-IT" dirty="0"/>
          </a:p>
        </p:txBody>
      </p:sp>
      <p:sp>
        <p:nvSpPr>
          <p:cNvPr id="6" name="Segnaposto numero diapositiva 5">
            <a:extLst>
              <a:ext uri="{FF2B5EF4-FFF2-40B4-BE49-F238E27FC236}">
                <a16:creationId xmlns:a16="http://schemas.microsoft.com/office/drawing/2014/main" id="{58AD9A53-DA3D-434B-DA8E-3D341493CCD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8192CB1-B77F-FF4B-8C4D-89B4E8D48EDD}" type="slidenum">
              <a:rPr lang="it-IT" altLang="it-IT"/>
              <a:pPr/>
              <a:t>‹N›</a:t>
            </a:fld>
            <a:endParaRPr lang="it-IT" altLang="it-IT" dirty="0"/>
          </a:p>
        </p:txBody>
      </p:sp>
    </p:spTree>
  </p:cSld>
  <p:clrMap bg1="lt1" tx1="dk1" bg2="lt2" tx2="dk2" accent1="accent1" accent2="accent2" accent3="accent3" accent4="accent4" accent5="accent5" accent6="accent6" hlink="hlink" folHlink="folHlink"/>
  <p:sldLayoutIdLst>
    <p:sldLayoutId id="2147489545" r:id="rId1"/>
    <p:sldLayoutId id="2147489546" r:id="rId2"/>
    <p:sldLayoutId id="2147489547" r:id="rId3"/>
    <p:sldLayoutId id="2147489548" r:id="rId4"/>
    <p:sldLayoutId id="2147489549" r:id="rId5"/>
    <p:sldLayoutId id="2147489550" r:id="rId6"/>
    <p:sldLayoutId id="2147489551" r:id="rId7"/>
    <p:sldLayoutId id="2147489552" r:id="rId8"/>
    <p:sldLayoutId id="2147489553" r:id="rId9"/>
    <p:sldLayoutId id="2147489554" r:id="rId10"/>
    <p:sldLayoutId id="21474895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3">
            <a:extLst>
              <a:ext uri="{FF2B5EF4-FFF2-40B4-BE49-F238E27FC236}">
                <a16:creationId xmlns:a16="http://schemas.microsoft.com/office/drawing/2014/main" id="{D2A7BEB7-401D-DC36-D370-B5D038B0487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9">
            <a:extLst>
              <a:ext uri="{FF2B5EF4-FFF2-40B4-BE49-F238E27FC236}">
                <a16:creationId xmlns:a16="http://schemas.microsoft.com/office/drawing/2014/main" id="{62BDCC36-C848-E253-956E-5B4C1CD6F6E8}"/>
              </a:ext>
            </a:extLst>
          </p:cNvPr>
          <p:cNvCxnSpPr/>
          <p:nvPr userDrawn="1"/>
        </p:nvCxnSpPr>
        <p:spPr bwMode="auto">
          <a:xfrm>
            <a:off x="360363" y="6119813"/>
            <a:ext cx="8423275" cy="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Rectangle 4">
            <a:extLst>
              <a:ext uri="{FF2B5EF4-FFF2-40B4-BE49-F238E27FC236}">
                <a16:creationId xmlns:a16="http://schemas.microsoft.com/office/drawing/2014/main" id="{E00BEB53-35EB-44FC-4EAC-DE0C589C9780}"/>
              </a:ext>
            </a:extLst>
          </p:cNvPr>
          <p:cNvSpPr>
            <a:spLocks noGrp="1" noChangeArrowheads="1"/>
          </p:cNvSpPr>
          <p:nvPr>
            <p:ph type="dt" sz="half" idx="2"/>
          </p:nvPr>
        </p:nvSpPr>
        <p:spPr bwMode="auto">
          <a:xfrm>
            <a:off x="5940425" y="6456363"/>
            <a:ext cx="2840038" cy="141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endParaRPr lang="it-IT" dirty="0"/>
          </a:p>
        </p:txBody>
      </p:sp>
      <p:sp>
        <p:nvSpPr>
          <p:cNvPr id="3" name="Rectangle 5">
            <a:extLst>
              <a:ext uri="{FF2B5EF4-FFF2-40B4-BE49-F238E27FC236}">
                <a16:creationId xmlns:a16="http://schemas.microsoft.com/office/drawing/2014/main" id="{6F83E5E7-B580-C015-BE64-27C79E533F2F}"/>
              </a:ext>
            </a:extLst>
          </p:cNvPr>
          <p:cNvSpPr>
            <a:spLocks noGrp="1" noChangeArrowheads="1"/>
          </p:cNvSpPr>
          <p:nvPr>
            <p:ph type="ftr" sz="quarter" idx="3"/>
          </p:nvPr>
        </p:nvSpPr>
        <p:spPr bwMode="auto">
          <a:xfrm>
            <a:off x="5940425" y="6227763"/>
            <a:ext cx="2840038" cy="190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spcBef>
                <a:spcPct val="0"/>
              </a:spcBef>
              <a:defRPr sz="1000">
                <a:solidFill>
                  <a:srgbClr val="0B3066"/>
                </a:solidFill>
                <a:latin typeface="+mj-lt"/>
                <a:ea typeface="ＭＳ Ｐゴシック" charset="-128"/>
              </a:defRPr>
            </a:lvl1pPr>
          </a:lstStyle>
          <a:p>
            <a:pPr>
              <a:defRPr/>
            </a:pPr>
            <a:r>
              <a:rPr lang="en-US" dirty="0"/>
              <a:t>OECD Gender Experts meeting Reykjavik, Iceland May 18, 2017     </a:t>
            </a:r>
            <a:endParaRPr lang="it-IT" dirty="0"/>
          </a:p>
        </p:txBody>
      </p:sp>
      <p:sp>
        <p:nvSpPr>
          <p:cNvPr id="1030" name="Rectangle 6">
            <a:extLst>
              <a:ext uri="{FF2B5EF4-FFF2-40B4-BE49-F238E27FC236}">
                <a16:creationId xmlns:a16="http://schemas.microsoft.com/office/drawing/2014/main" id="{DFF70F60-4CE8-2564-1359-E23A87FCF6AA}"/>
              </a:ext>
            </a:extLst>
          </p:cNvPr>
          <p:cNvSpPr>
            <a:spLocks noGrp="1" noChangeArrowheads="1"/>
          </p:cNvSpPr>
          <p:nvPr>
            <p:ph type="sldNum" sz="quarter" idx="4"/>
          </p:nvPr>
        </p:nvSpPr>
        <p:spPr bwMode="auto">
          <a:xfrm>
            <a:off x="5940425" y="6608763"/>
            <a:ext cx="2840038" cy="179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000">
                <a:latin typeface="Tahoma" panose="020B0604030504040204" pitchFamily="34" charset="0"/>
              </a:defRPr>
            </a:lvl1pPr>
          </a:lstStyle>
          <a:p>
            <a:fld id="{6314312C-C703-2F49-8798-35AD9C362EC0}" type="slidenum">
              <a:rPr lang="it-IT" altLang="it-IT"/>
              <a:pPr/>
              <a:t>‹N›</a:t>
            </a:fld>
            <a:endParaRPr lang="it-IT" altLang="it-IT" dirty="0"/>
          </a:p>
        </p:txBody>
      </p:sp>
      <p:pic>
        <p:nvPicPr>
          <p:cNvPr id="1031" name="Immagine 5">
            <a:extLst>
              <a:ext uri="{FF2B5EF4-FFF2-40B4-BE49-F238E27FC236}">
                <a16:creationId xmlns:a16="http://schemas.microsoft.com/office/drawing/2014/main" id="{3752FF2B-4189-BF1F-8F27-A858E27B273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0363" y="6300788"/>
            <a:ext cx="3508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magine 10">
            <a:extLst>
              <a:ext uri="{FF2B5EF4-FFF2-40B4-BE49-F238E27FC236}">
                <a16:creationId xmlns:a16="http://schemas.microsoft.com/office/drawing/2014/main" id="{20A0BF94-E6A8-7514-5018-BFE2FBE6EEFD}"/>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bwMode="auto">
          <a:xfrm>
            <a:off x="1091067" y="6300788"/>
            <a:ext cx="470579"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3374102"/>
      </p:ext>
    </p:extLst>
  </p:cSld>
  <p:clrMap bg1="lt1" tx1="dk1" bg2="lt2" tx2="dk2" accent1="accent1" accent2="accent2" accent3="accent3" accent4="accent4" accent5="accent5" accent6="accent6" hlink="hlink" folHlink="folHlink"/>
  <p:sldLayoutIdLst>
    <p:sldLayoutId id="2147489575" r:id="rId1"/>
    <p:sldLayoutId id="2147489576" r:id="rId2"/>
    <p:sldLayoutId id="2147489577" r:id="rId3"/>
    <p:sldLayoutId id="2147489578" r:id="rId4"/>
    <p:sldLayoutId id="2147489579" r:id="rId5"/>
    <p:sldLayoutId id="2147489580" r:id="rId6"/>
  </p:sldLayoutIdLst>
  <p:hf hdr="0" ftr="0" dt="0"/>
  <p:txStyles>
    <p:titleStyle>
      <a:lvl1pPr algn="l" rtl="0" eaLnBrk="0" fontAlgn="base" hangingPunct="0">
        <a:spcBef>
          <a:spcPct val="0"/>
        </a:spcBef>
        <a:spcAft>
          <a:spcPct val="0"/>
        </a:spcAft>
        <a:defRPr sz="26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p:titleStyle>
    <p:bodyStyle>
      <a:lvl1pPr marL="342900" indent="-342900" algn="l" rtl="0" eaLnBrk="0" fontAlgn="base" hangingPunct="0">
        <a:spcBef>
          <a:spcPct val="20000"/>
        </a:spcBef>
        <a:spcAft>
          <a:spcPct val="0"/>
        </a:spcAft>
        <a:defRPr>
          <a:solidFill>
            <a:srgbClr val="0B3066"/>
          </a:solidFill>
          <a:latin typeface="+mn-lt"/>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B3FB7E7E-3839-CC76-F086-07BFEAE191EC}"/>
              </a:ext>
            </a:extLst>
          </p:cNvPr>
          <p:cNvSpPr>
            <a:spLocks noGrp="1" noChangeArrowheads="1"/>
          </p:cNvSpPr>
          <p:nvPr>
            <p:ph type="ctrTitle"/>
          </p:nvPr>
        </p:nvSpPr>
        <p:spPr bwMode="auto">
          <a:xfrm>
            <a:off x="2627784" y="1378513"/>
            <a:ext cx="6192837"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it-IT" sz="2400" b="1" dirty="0">
                <a:solidFill>
                  <a:schemeClr val="tx1"/>
                </a:solidFill>
              </a:rPr>
              <a:t>IL BILANCIO DI GENERE PER L’ESERCIZIO FINANZIARIO 2021</a:t>
            </a:r>
            <a:endParaRPr lang="it-IT" altLang="it-IT" sz="2400" dirty="0">
              <a:solidFill>
                <a:schemeClr val="tx1"/>
              </a:solidFill>
            </a:endParaRPr>
          </a:p>
        </p:txBody>
      </p:sp>
      <p:sp>
        <p:nvSpPr>
          <p:cNvPr id="2" name="CasellaDiTesto 1">
            <a:extLst>
              <a:ext uri="{FF2B5EF4-FFF2-40B4-BE49-F238E27FC236}">
                <a16:creationId xmlns:a16="http://schemas.microsoft.com/office/drawing/2014/main" id="{92FCF131-D093-F7FD-C4A7-000F54118586}"/>
              </a:ext>
            </a:extLst>
          </p:cNvPr>
          <p:cNvSpPr txBox="1"/>
          <p:nvPr/>
        </p:nvSpPr>
        <p:spPr>
          <a:xfrm>
            <a:off x="2627784" y="2314617"/>
            <a:ext cx="5976664" cy="615553"/>
          </a:xfrm>
          <a:prstGeom prst="rect">
            <a:avLst/>
          </a:prstGeom>
          <a:noFill/>
        </p:spPr>
        <p:txBody>
          <a:bodyPr wrap="square" rtlCol="0">
            <a:spAutoFit/>
          </a:bodyPr>
          <a:lstStyle/>
          <a:p>
            <a:r>
              <a:rPr lang="it-IT" sz="1700" b="1" dirty="0">
                <a:latin typeface="+mn-lt"/>
              </a:rPr>
              <a:t>Redatto ai sensi dell’articolo 38-septies, comma 3-bis della legge 31 dicembre 2009, n. 196</a:t>
            </a:r>
          </a:p>
        </p:txBody>
      </p:sp>
      <p:sp>
        <p:nvSpPr>
          <p:cNvPr id="4" name="Sottotitolo 3">
            <a:extLst>
              <a:ext uri="{FF2B5EF4-FFF2-40B4-BE49-F238E27FC236}">
                <a16:creationId xmlns:a16="http://schemas.microsoft.com/office/drawing/2014/main" id="{F3E1586B-F9B5-5859-A8F3-01176A046C41}"/>
              </a:ext>
            </a:extLst>
          </p:cNvPr>
          <p:cNvSpPr>
            <a:spLocks noGrp="1"/>
          </p:cNvSpPr>
          <p:nvPr>
            <p:ph type="subTitle" idx="1"/>
          </p:nvPr>
        </p:nvSpPr>
        <p:spPr>
          <a:xfrm>
            <a:off x="2627784" y="3070701"/>
            <a:ext cx="6120208" cy="360039"/>
          </a:xfrm>
        </p:spPr>
        <p:txBody>
          <a:bodyPr/>
          <a:lstStyle/>
          <a:p>
            <a:r>
              <a:rPr lang="it-IT" i="1" dirty="0">
                <a:solidFill>
                  <a:schemeClr val="tx1"/>
                </a:solidFill>
                <a:latin typeface="+mn-lt"/>
              </a:rPr>
              <a:t>Audizione dinanzi agli uffici di Presidenza congiunti delle Commissioni bilancio del Senato della Repubblica e della Camera dei deputati</a:t>
            </a:r>
          </a:p>
        </p:txBody>
      </p:sp>
      <p:sp>
        <p:nvSpPr>
          <p:cNvPr id="5" name="Sottotitolo 3">
            <a:extLst>
              <a:ext uri="{FF2B5EF4-FFF2-40B4-BE49-F238E27FC236}">
                <a16:creationId xmlns:a16="http://schemas.microsoft.com/office/drawing/2014/main" id="{C009EFC6-2BBF-97D1-B537-F2F1054E679D}"/>
              </a:ext>
            </a:extLst>
          </p:cNvPr>
          <p:cNvSpPr txBox="1">
            <a:spLocks/>
          </p:cNvSpPr>
          <p:nvPr/>
        </p:nvSpPr>
        <p:spPr>
          <a:xfrm>
            <a:off x="2627784" y="3717032"/>
            <a:ext cx="6120208" cy="360039"/>
          </a:xfrm>
          <a:prstGeom prst="rect">
            <a:avLst/>
          </a:prstGeom>
        </p:spPr>
        <p:txBody>
          <a:bodyPr/>
          <a:lstStyle>
            <a:lvl1pPr marL="0" indent="0" algn="l" rtl="0" eaLnBrk="0" fontAlgn="base" hangingPunct="0">
              <a:spcBef>
                <a:spcPct val="20000"/>
              </a:spcBef>
              <a:spcAft>
                <a:spcPct val="0"/>
              </a:spcAft>
              <a:defRPr sz="1500">
                <a:solidFill>
                  <a:schemeClr val="bg1">
                    <a:lumMod val="50000"/>
                  </a:schemeClr>
                </a:solidFill>
                <a:latin typeface="Frutiger LT 45 Light" pitchFamily="34" charset="0"/>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a:lstStyle>
          <a:p>
            <a:r>
              <a:rPr lang="it-IT" kern="0" dirty="0">
                <a:solidFill>
                  <a:schemeClr val="tx1"/>
                </a:solidFill>
                <a:latin typeface="+mn-lt"/>
              </a:rPr>
              <a:t>Roma, 27 aprile 2023</a:t>
            </a:r>
          </a:p>
        </p:txBody>
      </p:sp>
      <p:sp>
        <p:nvSpPr>
          <p:cNvPr id="6" name="Sottotitolo 3">
            <a:extLst>
              <a:ext uri="{FF2B5EF4-FFF2-40B4-BE49-F238E27FC236}">
                <a16:creationId xmlns:a16="http://schemas.microsoft.com/office/drawing/2014/main" id="{9A8C9CE5-1575-395D-F2E2-944AFC3C537D}"/>
              </a:ext>
            </a:extLst>
          </p:cNvPr>
          <p:cNvSpPr txBox="1">
            <a:spLocks/>
          </p:cNvSpPr>
          <p:nvPr/>
        </p:nvSpPr>
        <p:spPr>
          <a:xfrm>
            <a:off x="2627784" y="4186824"/>
            <a:ext cx="6120208" cy="360039"/>
          </a:xfrm>
          <a:prstGeom prst="rect">
            <a:avLst/>
          </a:prstGeom>
        </p:spPr>
        <p:txBody>
          <a:bodyPr/>
          <a:lstStyle>
            <a:lvl1pPr marL="0" indent="0" algn="l" rtl="0" eaLnBrk="0" fontAlgn="base" hangingPunct="0">
              <a:spcBef>
                <a:spcPct val="20000"/>
              </a:spcBef>
              <a:spcAft>
                <a:spcPct val="0"/>
              </a:spcAft>
              <a:defRPr sz="1500">
                <a:solidFill>
                  <a:schemeClr val="bg1">
                    <a:lumMod val="50000"/>
                  </a:schemeClr>
                </a:solidFill>
                <a:latin typeface="Frutiger LT 45 Light" pitchFamily="34" charset="0"/>
                <a:ea typeface="+mn-ea"/>
                <a:cs typeface="+mn-cs"/>
              </a:defRPr>
            </a:lvl1pPr>
            <a:lvl2pPr marL="742950" indent="-285750" algn="l" rtl="0" eaLnBrk="0" fontAlgn="base" hangingPunct="0">
              <a:spcBef>
                <a:spcPct val="20000"/>
              </a:spcBef>
              <a:spcAft>
                <a:spcPct val="0"/>
              </a:spcAft>
              <a:defRPr sz="1500">
                <a:solidFill>
                  <a:srgbClr val="0B3066"/>
                </a:solidFill>
                <a:latin typeface="+mn-lt"/>
                <a:ea typeface="+mn-ea"/>
              </a:defRPr>
            </a:lvl2pPr>
            <a:lvl3pPr marL="1143000" indent="-228600" algn="l" rtl="0" eaLnBrk="0" fontAlgn="base" hangingPunct="0">
              <a:spcBef>
                <a:spcPct val="20000"/>
              </a:spcBef>
              <a:spcAft>
                <a:spcPct val="0"/>
              </a:spcAft>
              <a:defRPr sz="1500">
                <a:solidFill>
                  <a:srgbClr val="0B3066"/>
                </a:solidFill>
                <a:latin typeface="+mn-lt"/>
                <a:ea typeface="+mn-ea"/>
              </a:defRPr>
            </a:lvl3pPr>
            <a:lvl4pPr marL="1600200" indent="-228600" algn="l" rtl="0" eaLnBrk="0" fontAlgn="base" hangingPunct="0">
              <a:spcBef>
                <a:spcPct val="20000"/>
              </a:spcBef>
              <a:spcAft>
                <a:spcPct val="0"/>
              </a:spcAft>
              <a:defRPr sz="1500">
                <a:solidFill>
                  <a:srgbClr val="0B3066"/>
                </a:solidFill>
                <a:latin typeface="+mn-lt"/>
                <a:ea typeface="+mn-ea"/>
              </a:defRPr>
            </a:lvl4pPr>
            <a:lvl5pPr marL="2057400" indent="-228600" algn="l" rtl="0" eaLnBrk="0" fontAlgn="base" hangingPunct="0">
              <a:spcBef>
                <a:spcPct val="20000"/>
              </a:spcBef>
              <a:spcAft>
                <a:spcPct val="0"/>
              </a:spcAft>
              <a:defRPr sz="1500">
                <a:solidFill>
                  <a:srgbClr val="0B3066"/>
                </a:solidFill>
                <a:latin typeface="+mn-lt"/>
                <a:ea typeface="+mn-ea"/>
              </a:defRPr>
            </a:lvl5pPr>
            <a:lvl6pPr marL="2514600" indent="-228600" algn="l" rtl="0" fontAlgn="base">
              <a:spcBef>
                <a:spcPct val="20000"/>
              </a:spcBef>
              <a:spcAft>
                <a:spcPct val="0"/>
              </a:spcAft>
              <a:defRPr sz="1500">
                <a:solidFill>
                  <a:srgbClr val="0B3066"/>
                </a:solidFill>
                <a:latin typeface="+mn-lt"/>
                <a:ea typeface="+mn-ea"/>
              </a:defRPr>
            </a:lvl6pPr>
            <a:lvl7pPr marL="2971800" indent="-228600" algn="l" rtl="0" fontAlgn="base">
              <a:spcBef>
                <a:spcPct val="20000"/>
              </a:spcBef>
              <a:spcAft>
                <a:spcPct val="0"/>
              </a:spcAft>
              <a:defRPr sz="1500">
                <a:solidFill>
                  <a:srgbClr val="0B3066"/>
                </a:solidFill>
                <a:latin typeface="+mn-lt"/>
                <a:ea typeface="+mn-ea"/>
              </a:defRPr>
            </a:lvl7pPr>
            <a:lvl8pPr marL="3429000" indent="-228600" algn="l" rtl="0" fontAlgn="base">
              <a:spcBef>
                <a:spcPct val="20000"/>
              </a:spcBef>
              <a:spcAft>
                <a:spcPct val="0"/>
              </a:spcAft>
              <a:defRPr sz="1500">
                <a:solidFill>
                  <a:srgbClr val="0B3066"/>
                </a:solidFill>
                <a:latin typeface="+mn-lt"/>
                <a:ea typeface="+mn-ea"/>
              </a:defRPr>
            </a:lvl8pPr>
            <a:lvl9pPr marL="3886200" indent="-228600" algn="l" rtl="0" fontAlgn="base">
              <a:spcBef>
                <a:spcPct val="20000"/>
              </a:spcBef>
              <a:spcAft>
                <a:spcPct val="0"/>
              </a:spcAft>
              <a:defRPr sz="1500">
                <a:solidFill>
                  <a:srgbClr val="0B3066"/>
                </a:solidFill>
                <a:latin typeface="+mn-lt"/>
                <a:ea typeface="+mn-ea"/>
              </a:defRPr>
            </a:lvl9pPr>
          </a:lstStyle>
          <a:p>
            <a:r>
              <a:rPr lang="it-IT" kern="0" dirty="0">
                <a:solidFill>
                  <a:schemeClr val="tx1"/>
                </a:solidFill>
                <a:latin typeface="+mn-lt"/>
              </a:rPr>
              <a:t>On. Dott.ssa Lucia Albano</a:t>
            </a:r>
          </a:p>
          <a:p>
            <a:r>
              <a:rPr lang="it-IT" kern="0" dirty="0">
                <a:solidFill>
                  <a:schemeClr val="tx1"/>
                </a:solidFill>
                <a:latin typeface="+mn-lt"/>
              </a:rPr>
              <a:t>Sottosegretario di Stato al Ministero dell’economia e delle finanze</a:t>
            </a:r>
          </a:p>
        </p:txBody>
      </p:sp>
    </p:spTree>
    <p:extLst>
      <p:ext uri="{BB962C8B-B14F-4D97-AF65-F5344CB8AC3E}">
        <p14:creationId xmlns:p14="http://schemas.microsoft.com/office/powerpoint/2010/main" val="141565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D4E46BCB-26D9-7834-0244-B4DAB67A2A13}"/>
              </a:ext>
            </a:extLst>
          </p:cNvPr>
          <p:cNvSpPr>
            <a:spLocks noGrp="1"/>
          </p:cNvSpPr>
          <p:nvPr>
            <p:ph type="title"/>
          </p:nvPr>
        </p:nvSpPr>
        <p:spPr bwMode="auto">
          <a:xfrm>
            <a:off x="107505" y="276225"/>
            <a:ext cx="8925370" cy="41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000" b="1" u="sng" dirty="0">
                <a:solidFill>
                  <a:schemeClr val="tx1"/>
                </a:solidFill>
              </a:rPr>
              <a:t>INDICATORI DEI DIVARI DI GENERE IN ECONOMIA E SOCIETA’</a:t>
            </a:r>
            <a:endParaRPr lang="en-US" altLang="it-IT" sz="2000" b="1" u="sng" dirty="0">
              <a:solidFill>
                <a:schemeClr val="tx1"/>
              </a:solidFill>
            </a:endParaRPr>
          </a:p>
        </p:txBody>
      </p:sp>
      <p:sp>
        <p:nvSpPr>
          <p:cNvPr id="37891" name="TextBox 107">
            <a:extLst>
              <a:ext uri="{FF2B5EF4-FFF2-40B4-BE49-F238E27FC236}">
                <a16:creationId xmlns:a16="http://schemas.microsoft.com/office/drawing/2014/main" id="{FC17A94A-7683-68D0-209A-FCBF71051306}"/>
              </a:ext>
            </a:extLst>
          </p:cNvPr>
          <p:cNvSpPr txBox="1">
            <a:spLocks noChangeArrowheads="1"/>
          </p:cNvSpPr>
          <p:nvPr/>
        </p:nvSpPr>
        <p:spPr bwMode="auto">
          <a:xfrm>
            <a:off x="7489825" y="1727200"/>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rPr>
              <a:t>12</a:t>
            </a:r>
          </a:p>
        </p:txBody>
      </p:sp>
      <p:sp>
        <p:nvSpPr>
          <p:cNvPr id="37892" name="TextBox 107">
            <a:extLst>
              <a:ext uri="{FF2B5EF4-FFF2-40B4-BE49-F238E27FC236}">
                <a16:creationId xmlns:a16="http://schemas.microsoft.com/office/drawing/2014/main" id="{343A822B-E426-48E9-7C1E-246B35B76BB7}"/>
              </a:ext>
            </a:extLst>
          </p:cNvPr>
          <p:cNvSpPr txBox="1">
            <a:spLocks noChangeArrowheads="1"/>
          </p:cNvSpPr>
          <p:nvPr/>
        </p:nvSpPr>
        <p:spPr bwMode="auto">
          <a:xfrm>
            <a:off x="7502525" y="2235200"/>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rPr>
              <a:t>12</a:t>
            </a:r>
          </a:p>
        </p:txBody>
      </p:sp>
      <p:sp>
        <p:nvSpPr>
          <p:cNvPr id="37893" name="TextBox 107">
            <a:extLst>
              <a:ext uri="{FF2B5EF4-FFF2-40B4-BE49-F238E27FC236}">
                <a16:creationId xmlns:a16="http://schemas.microsoft.com/office/drawing/2014/main" id="{567C424F-740F-AE93-A882-889775118AED}"/>
              </a:ext>
            </a:extLst>
          </p:cNvPr>
          <p:cNvSpPr txBox="1">
            <a:spLocks noChangeArrowheads="1"/>
          </p:cNvSpPr>
          <p:nvPr/>
        </p:nvSpPr>
        <p:spPr bwMode="auto">
          <a:xfrm>
            <a:off x="7489825" y="2736850"/>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rPr>
              <a:t>15</a:t>
            </a:r>
          </a:p>
        </p:txBody>
      </p:sp>
      <p:sp>
        <p:nvSpPr>
          <p:cNvPr id="37894" name="TextBox 107">
            <a:extLst>
              <a:ext uri="{FF2B5EF4-FFF2-40B4-BE49-F238E27FC236}">
                <a16:creationId xmlns:a16="http://schemas.microsoft.com/office/drawing/2014/main" id="{C23A6EF4-9157-8A9C-183C-B70D2BD764D2}"/>
              </a:ext>
            </a:extLst>
          </p:cNvPr>
          <p:cNvSpPr txBox="1">
            <a:spLocks noChangeArrowheads="1"/>
          </p:cNvSpPr>
          <p:nvPr/>
        </p:nvSpPr>
        <p:spPr bwMode="auto">
          <a:xfrm>
            <a:off x="7489825" y="3251200"/>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cs typeface="Tahoma" panose="020B0604030504040204" pitchFamily="34" charset="0"/>
              </a:rPr>
              <a:t>24</a:t>
            </a:r>
          </a:p>
        </p:txBody>
      </p:sp>
      <p:sp>
        <p:nvSpPr>
          <p:cNvPr id="37895" name="TextBox 107">
            <a:extLst>
              <a:ext uri="{FF2B5EF4-FFF2-40B4-BE49-F238E27FC236}">
                <a16:creationId xmlns:a16="http://schemas.microsoft.com/office/drawing/2014/main" id="{264FFAC0-6B27-A7FA-2A9C-FB3DD991C5C7}"/>
              </a:ext>
            </a:extLst>
          </p:cNvPr>
          <p:cNvSpPr txBox="1">
            <a:spLocks noChangeArrowheads="1"/>
          </p:cNvSpPr>
          <p:nvPr/>
        </p:nvSpPr>
        <p:spPr bwMode="auto">
          <a:xfrm>
            <a:off x="7489825" y="3860800"/>
            <a:ext cx="1498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cs typeface="Tahoma" panose="020B0604030504040204" pitchFamily="34" charset="0"/>
              </a:rPr>
              <a:t>17</a:t>
            </a:r>
          </a:p>
        </p:txBody>
      </p:sp>
      <p:sp>
        <p:nvSpPr>
          <p:cNvPr id="37896" name="TextBox 107">
            <a:extLst>
              <a:ext uri="{FF2B5EF4-FFF2-40B4-BE49-F238E27FC236}">
                <a16:creationId xmlns:a16="http://schemas.microsoft.com/office/drawing/2014/main" id="{E930C0C2-0336-6F62-4F28-480E9576BE91}"/>
              </a:ext>
            </a:extLst>
          </p:cNvPr>
          <p:cNvSpPr txBox="1">
            <a:spLocks noChangeArrowheads="1"/>
          </p:cNvSpPr>
          <p:nvPr/>
        </p:nvSpPr>
        <p:spPr bwMode="auto">
          <a:xfrm>
            <a:off x="7502525" y="4556125"/>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rPr>
              <a:t>25</a:t>
            </a:r>
          </a:p>
        </p:txBody>
      </p:sp>
      <p:sp>
        <p:nvSpPr>
          <p:cNvPr id="37897" name="TextBox 107">
            <a:extLst>
              <a:ext uri="{FF2B5EF4-FFF2-40B4-BE49-F238E27FC236}">
                <a16:creationId xmlns:a16="http://schemas.microsoft.com/office/drawing/2014/main" id="{0732D008-EB0F-FF05-31FF-98E575ABDD8B}"/>
              </a:ext>
            </a:extLst>
          </p:cNvPr>
          <p:cNvSpPr txBox="1">
            <a:spLocks noChangeArrowheads="1"/>
          </p:cNvSpPr>
          <p:nvPr/>
        </p:nvSpPr>
        <p:spPr bwMode="auto">
          <a:xfrm>
            <a:off x="7534275" y="5186363"/>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it-IT" sz="1400" b="1">
                <a:solidFill>
                  <a:srgbClr val="FFFFFF"/>
                </a:solidFill>
                <a:latin typeface="Tahoma" panose="020B0604030504040204" pitchFamily="34" charset="0"/>
              </a:rPr>
              <a:t>20</a:t>
            </a:r>
          </a:p>
        </p:txBody>
      </p:sp>
      <p:sp>
        <p:nvSpPr>
          <p:cNvPr id="5" name="CasellaDiTesto 4">
            <a:extLst>
              <a:ext uri="{FF2B5EF4-FFF2-40B4-BE49-F238E27FC236}">
                <a16:creationId xmlns:a16="http://schemas.microsoft.com/office/drawing/2014/main" id="{2ABD8AC0-2562-20BB-BF59-83D9F5D30438}"/>
              </a:ext>
            </a:extLst>
          </p:cNvPr>
          <p:cNvSpPr txBox="1"/>
          <p:nvPr/>
        </p:nvSpPr>
        <p:spPr>
          <a:xfrm>
            <a:off x="360363" y="692696"/>
            <a:ext cx="8385175" cy="877163"/>
          </a:xfrm>
          <a:prstGeom prst="rect">
            <a:avLst/>
          </a:prstGeom>
          <a:noFill/>
        </p:spPr>
        <p:txBody>
          <a:bodyPr>
            <a:spAutoFit/>
          </a:bodyPr>
          <a:lstStyle/>
          <a:p>
            <a:pPr algn="just">
              <a:defRPr/>
            </a:pPr>
            <a:r>
              <a:rPr lang="it-IT" sz="1700" b="1" dirty="0">
                <a:latin typeface="+mj-lt"/>
              </a:rPr>
              <a:t>Gli indicatori </a:t>
            </a:r>
            <a:r>
              <a:rPr lang="it-IT" sz="1700" dirty="0">
                <a:latin typeface="+mj-lt"/>
              </a:rPr>
              <a:t>considerati cercano di evidenziare le </a:t>
            </a:r>
            <a:r>
              <a:rPr lang="it-IT" sz="1700" b="1" dirty="0">
                <a:latin typeface="+mj-lt"/>
              </a:rPr>
              <a:t>diverse caratteristiche e i differenti comportamenti di uomini e donne rispetto a molteplici fenomeni economici e sociali</a:t>
            </a:r>
            <a:r>
              <a:rPr lang="it-IT" sz="1700" dirty="0">
                <a:latin typeface="+mj-lt"/>
              </a:rPr>
              <a:t>, con gli ultimi dati disponibili e in serie storica:</a:t>
            </a:r>
          </a:p>
        </p:txBody>
      </p:sp>
      <p:sp>
        <p:nvSpPr>
          <p:cNvPr id="37901" name="Segnaposto numero diapositiva 1">
            <a:extLst>
              <a:ext uri="{FF2B5EF4-FFF2-40B4-BE49-F238E27FC236}">
                <a16:creationId xmlns:a16="http://schemas.microsoft.com/office/drawing/2014/main" id="{2CB92DDB-EB45-B5D5-53EA-F1984C9AE66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40C9EE-8D71-144C-B2B8-B237BEFED4F8}" type="slidenum">
              <a:rPr lang="it-IT" altLang="it-IT" sz="1000">
                <a:latin typeface="Tahoma" panose="020B0604030504040204" pitchFamily="34" charset="0"/>
              </a:rPr>
              <a:pPr/>
              <a:t>10</a:t>
            </a:fld>
            <a:endParaRPr lang="it-IT" altLang="it-IT" sz="1000">
              <a:latin typeface="Tahoma" panose="020B0604030504040204" pitchFamily="34" charset="0"/>
            </a:endParaRPr>
          </a:p>
        </p:txBody>
      </p:sp>
      <p:pic>
        <p:nvPicPr>
          <p:cNvPr id="3" name="Immagine 2">
            <a:extLst>
              <a:ext uri="{FF2B5EF4-FFF2-40B4-BE49-F238E27FC236}">
                <a16:creationId xmlns:a16="http://schemas.microsoft.com/office/drawing/2014/main" id="{0AD4C5A7-1EC6-2627-6494-B244BCB36D95}"/>
              </a:ext>
            </a:extLst>
          </p:cNvPr>
          <p:cNvPicPr>
            <a:picLocks noChangeAspect="1"/>
          </p:cNvPicPr>
          <p:nvPr/>
        </p:nvPicPr>
        <p:blipFill>
          <a:blip r:embed="rId2"/>
          <a:stretch>
            <a:fillRect/>
          </a:stretch>
        </p:blipFill>
        <p:spPr>
          <a:xfrm>
            <a:off x="528637" y="2055490"/>
            <a:ext cx="8086725" cy="1733550"/>
          </a:xfrm>
          <a:prstGeom prst="rect">
            <a:avLst/>
          </a:prstGeom>
        </p:spPr>
      </p:pic>
      <p:pic>
        <p:nvPicPr>
          <p:cNvPr id="2" name="Immagine 1">
            <a:extLst>
              <a:ext uri="{FF2B5EF4-FFF2-40B4-BE49-F238E27FC236}">
                <a16:creationId xmlns:a16="http://schemas.microsoft.com/office/drawing/2014/main" id="{E0CC67B9-D19F-43C5-AA70-CB5B9E69D72F}"/>
              </a:ext>
            </a:extLst>
          </p:cNvPr>
          <p:cNvPicPr>
            <a:picLocks noChangeAspect="1"/>
          </p:cNvPicPr>
          <p:nvPr/>
        </p:nvPicPr>
        <p:blipFill>
          <a:blip r:embed="rId3"/>
          <a:stretch>
            <a:fillRect/>
          </a:stretch>
        </p:blipFill>
        <p:spPr>
          <a:xfrm>
            <a:off x="647564" y="4120804"/>
            <a:ext cx="3666778" cy="1900484"/>
          </a:xfrm>
          <a:prstGeom prst="rect">
            <a:avLst/>
          </a:prstGeom>
        </p:spPr>
      </p:pic>
      <p:sp>
        <p:nvSpPr>
          <p:cNvPr id="4" name="Parentesi graffa chiusa 3">
            <a:extLst>
              <a:ext uri="{FF2B5EF4-FFF2-40B4-BE49-F238E27FC236}">
                <a16:creationId xmlns:a16="http://schemas.microsoft.com/office/drawing/2014/main" id="{9AF93B47-8078-CC90-D222-F360740FB569}"/>
              </a:ext>
            </a:extLst>
          </p:cNvPr>
          <p:cNvSpPr/>
          <p:nvPr/>
        </p:nvSpPr>
        <p:spPr bwMode="auto">
          <a:xfrm>
            <a:off x="4391980" y="4279255"/>
            <a:ext cx="360040" cy="1593850"/>
          </a:xfrm>
          <a:prstGeom prst="rightBrace">
            <a:avLst>
              <a:gd name="adj1" fmla="val 110672"/>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sp>
        <p:nvSpPr>
          <p:cNvPr id="6" name="CasellaDiTesto 5">
            <a:extLst>
              <a:ext uri="{FF2B5EF4-FFF2-40B4-BE49-F238E27FC236}">
                <a16:creationId xmlns:a16="http://schemas.microsoft.com/office/drawing/2014/main" id="{F0484858-051D-E415-28B1-236E1F7EFA0A}"/>
              </a:ext>
            </a:extLst>
          </p:cNvPr>
          <p:cNvSpPr txBox="1"/>
          <p:nvPr/>
        </p:nvSpPr>
        <p:spPr>
          <a:xfrm>
            <a:off x="4801448" y="4770794"/>
            <a:ext cx="4125751" cy="646331"/>
          </a:xfrm>
          <a:prstGeom prst="rect">
            <a:avLst/>
          </a:prstGeom>
          <a:noFill/>
        </p:spPr>
        <p:txBody>
          <a:bodyPr wrap="square" rtlCol="0">
            <a:spAutoFit/>
          </a:bodyPr>
          <a:lstStyle/>
          <a:p>
            <a:pPr algn="ctr"/>
            <a:r>
              <a:rPr lang="it-IT" sz="1800" dirty="0"/>
              <a:t>Analisi del contesto e indicatori EIGE: Punteggio 2022 per l'Italia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6952821-5BB2-25F4-2F76-364D0142EEDE}"/>
              </a:ext>
            </a:extLst>
          </p:cNvPr>
          <p:cNvSpPr>
            <a:spLocks noGrp="1"/>
          </p:cNvSpPr>
          <p:nvPr>
            <p:ph type="sldNum" sz="quarter" idx="11"/>
          </p:nvPr>
        </p:nvSpPr>
        <p:spPr/>
        <p:txBody>
          <a:bodyPr/>
          <a:lstStyle/>
          <a:p>
            <a:fld id="{72ADBC27-22F1-1043-A39E-062B55C4BE0B}" type="slidenum">
              <a:rPr lang="it-IT" altLang="it-IT" smtClean="0"/>
              <a:pPr/>
              <a:t>11</a:t>
            </a:fld>
            <a:endParaRPr lang="it-IT" altLang="it-IT" dirty="0"/>
          </a:p>
        </p:txBody>
      </p:sp>
      <p:sp>
        <p:nvSpPr>
          <p:cNvPr id="5" name="Titolo 1">
            <a:extLst>
              <a:ext uri="{FF2B5EF4-FFF2-40B4-BE49-F238E27FC236}">
                <a16:creationId xmlns:a16="http://schemas.microsoft.com/office/drawing/2014/main" id="{8418C26E-F944-8B25-BCCA-D7192CC253F9}"/>
              </a:ext>
            </a:extLst>
          </p:cNvPr>
          <p:cNvSpPr>
            <a:spLocks noGrp="1"/>
          </p:cNvSpPr>
          <p:nvPr>
            <p:ph type="title"/>
          </p:nvPr>
        </p:nvSpPr>
        <p:spPr bwMode="auto">
          <a:xfrm>
            <a:off x="360363" y="276225"/>
            <a:ext cx="8385175" cy="41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ea typeface="+mj-lt"/>
                <a:cs typeface="+mj-lt"/>
              </a:rPr>
              <a:t>ANALISI DI CONTESTO E INDICATORI</a:t>
            </a:r>
            <a:endParaRPr lang="it-IT" dirty="0"/>
          </a:p>
        </p:txBody>
      </p:sp>
      <p:sp>
        <p:nvSpPr>
          <p:cNvPr id="6" name="CasellaDiTesto 5">
            <a:extLst>
              <a:ext uri="{FF2B5EF4-FFF2-40B4-BE49-F238E27FC236}">
                <a16:creationId xmlns:a16="http://schemas.microsoft.com/office/drawing/2014/main" id="{67EC88B8-054C-35E7-41C4-2BE5332E5CDB}"/>
              </a:ext>
            </a:extLst>
          </p:cNvPr>
          <p:cNvSpPr txBox="1"/>
          <p:nvPr/>
        </p:nvSpPr>
        <p:spPr>
          <a:xfrm>
            <a:off x="360363" y="639763"/>
            <a:ext cx="8385175" cy="784830"/>
          </a:xfrm>
          <a:prstGeom prst="rect">
            <a:avLst/>
          </a:prstGeom>
          <a:noFill/>
        </p:spPr>
        <p:txBody>
          <a:bodyPr lIns="91440" tIns="45720" rIns="91440" bIns="45720" anchor="t">
            <a:spAutoFit/>
          </a:bodyPr>
          <a:lstStyle/>
          <a:p>
            <a:pPr algn="just">
              <a:defRPr/>
            </a:pPr>
            <a:r>
              <a:rPr lang="it-IT" sz="1500" dirty="0">
                <a:latin typeface="Tahoma"/>
                <a:ea typeface="ＭＳ Ｐゴシック"/>
                <a:cs typeface="Arial"/>
              </a:rPr>
              <a:t>La sezione iniziale del Rapporto è dedicata a un'</a:t>
            </a:r>
            <a:r>
              <a:rPr lang="it-IT" sz="1500" b="1" dirty="0">
                <a:latin typeface="Tahoma"/>
                <a:ea typeface="ＭＳ Ｐゴシック"/>
                <a:cs typeface="Arial"/>
              </a:rPr>
              <a:t>analisi del contesto basata su diversi indicatori</a:t>
            </a:r>
            <a:r>
              <a:rPr lang="it-IT" sz="1500" dirty="0">
                <a:latin typeface="Tahoma"/>
                <a:ea typeface="ＭＳ Ｐゴシック"/>
                <a:cs typeface="Arial"/>
              </a:rPr>
              <a:t>. Gli indicatori mostrano l'</a:t>
            </a:r>
            <a:r>
              <a:rPr lang="it-IT" sz="1500" b="1" dirty="0">
                <a:latin typeface="Tahoma"/>
                <a:ea typeface="ＭＳ Ｐゴシック"/>
                <a:cs typeface="Arial"/>
              </a:rPr>
              <a:t>evoluzione della parità di genere in Italia</a:t>
            </a:r>
            <a:r>
              <a:rPr lang="it-IT" sz="1500" dirty="0">
                <a:latin typeface="Tahoma"/>
                <a:ea typeface="ＭＳ Ｐゴシック"/>
                <a:cs typeface="Arial"/>
              </a:rPr>
              <a:t>. Inoltre, sono presenti numerosi approfondimenti tematici, diversi ogni anno.</a:t>
            </a:r>
            <a:endParaRPr lang="it-IT" sz="1500" dirty="0">
              <a:latin typeface="Tahoma"/>
              <a:ea typeface="ＭＳ Ｐゴシック"/>
              <a:cs typeface="Tahoma"/>
            </a:endParaRPr>
          </a:p>
        </p:txBody>
      </p:sp>
      <p:sp>
        <p:nvSpPr>
          <p:cNvPr id="8" name="CasellaDiTesto 7">
            <a:extLst>
              <a:ext uri="{FF2B5EF4-FFF2-40B4-BE49-F238E27FC236}">
                <a16:creationId xmlns:a16="http://schemas.microsoft.com/office/drawing/2014/main" id="{AA5ED884-D8AC-3BD9-A8B6-9FD458FDE25B}"/>
              </a:ext>
            </a:extLst>
          </p:cNvPr>
          <p:cNvSpPr txBox="1"/>
          <p:nvPr/>
        </p:nvSpPr>
        <p:spPr>
          <a:xfrm>
            <a:off x="7534252" y="1628800"/>
            <a:ext cx="1367030" cy="4401205"/>
          </a:xfrm>
          <a:prstGeom prst="rect">
            <a:avLst/>
          </a:prstGeom>
          <a:noFill/>
        </p:spPr>
        <p:txBody>
          <a:bodyPr wrap="square">
            <a:spAutoFit/>
          </a:bodyPr>
          <a:lstStyle/>
          <a:p>
            <a:r>
              <a:rPr lang="it-IT" sz="1400" i="1" dirty="0">
                <a:latin typeface="+mn-lt"/>
              </a:rPr>
              <a:t>Nella </a:t>
            </a:r>
            <a:r>
              <a:rPr lang="it-IT" sz="1400" b="1" i="1" dirty="0">
                <a:latin typeface="+mn-lt"/>
              </a:rPr>
              <a:t>sezione dedicata del sito web RGS </a:t>
            </a:r>
            <a:r>
              <a:rPr lang="it-IT" sz="1400" i="1" dirty="0">
                <a:latin typeface="+mn-lt"/>
              </a:rPr>
              <a:t>sono disponibili le </a:t>
            </a:r>
            <a:r>
              <a:rPr lang="it-IT" sz="1400" b="1" i="1" dirty="0">
                <a:solidFill>
                  <a:schemeClr val="accent1"/>
                </a:solidFill>
                <a:latin typeface="+mn-lt"/>
              </a:rPr>
              <a:t>schede di dettaglio con le serie storiche </a:t>
            </a:r>
            <a:r>
              <a:rPr lang="it-IT" sz="1400" i="1" dirty="0">
                <a:latin typeface="+mn-lt"/>
              </a:rPr>
              <a:t>degli indicatori per ciascuna area di intervento</a:t>
            </a:r>
          </a:p>
          <a:p>
            <a:endParaRPr lang="it-IT" sz="1400" i="1" dirty="0">
              <a:latin typeface="+mn-lt"/>
            </a:endParaRPr>
          </a:p>
          <a:p>
            <a:r>
              <a:rPr lang="it-IT" sz="1400" i="1" dirty="0">
                <a:latin typeface="+mn-lt"/>
              </a:rPr>
              <a:t>Si tratta di un patrimonio informativo molto ampio e con elevate caratteristiche qualitative</a:t>
            </a:r>
          </a:p>
        </p:txBody>
      </p:sp>
      <p:pic>
        <p:nvPicPr>
          <p:cNvPr id="12" name="Immagine 11">
            <a:extLst>
              <a:ext uri="{FF2B5EF4-FFF2-40B4-BE49-F238E27FC236}">
                <a16:creationId xmlns:a16="http://schemas.microsoft.com/office/drawing/2014/main" id="{C18D2714-2E74-B4E2-89B4-81224D1EF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31" y="1559521"/>
            <a:ext cx="4071745" cy="3005752"/>
          </a:xfrm>
          <a:prstGeom prst="rect">
            <a:avLst/>
          </a:prstGeom>
        </p:spPr>
      </p:pic>
      <p:pic>
        <p:nvPicPr>
          <p:cNvPr id="14" name="Immagine 13" descr="Immagine che contiene tavolo&#10;&#10;Descrizione generata automaticamente">
            <a:extLst>
              <a:ext uri="{FF2B5EF4-FFF2-40B4-BE49-F238E27FC236}">
                <a16:creationId xmlns:a16="http://schemas.microsoft.com/office/drawing/2014/main" id="{3382A0F7-56B1-811C-CCBB-54EB759A8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18" y="2499453"/>
            <a:ext cx="6631831" cy="3353432"/>
          </a:xfrm>
          <a:prstGeom prst="rect">
            <a:avLst/>
          </a:prstGeom>
        </p:spPr>
      </p:pic>
      <p:sp>
        <p:nvSpPr>
          <p:cNvPr id="15" name="Parentesi graffa chiusa 14">
            <a:extLst>
              <a:ext uri="{FF2B5EF4-FFF2-40B4-BE49-F238E27FC236}">
                <a16:creationId xmlns:a16="http://schemas.microsoft.com/office/drawing/2014/main" id="{7A65878C-7C12-1278-8866-C4FEEA21B9FC}"/>
              </a:ext>
            </a:extLst>
          </p:cNvPr>
          <p:cNvSpPr/>
          <p:nvPr/>
        </p:nvSpPr>
        <p:spPr bwMode="auto">
          <a:xfrm>
            <a:off x="7113115" y="1559521"/>
            <a:ext cx="411213" cy="4293364"/>
          </a:xfrm>
          <a:prstGeom prst="rightBrace">
            <a:avLst>
              <a:gd name="adj1" fmla="val 67661"/>
              <a:gd name="adj2" fmla="val 49131"/>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8375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magine 1">
            <a:extLst>
              <a:ext uri="{FF2B5EF4-FFF2-40B4-BE49-F238E27FC236}">
                <a16:creationId xmlns:a16="http://schemas.microsoft.com/office/drawing/2014/main" id="{0431904E-B195-5555-5036-DB492D81AD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629631" y="3274909"/>
            <a:ext cx="7845052" cy="141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itolo 1">
            <a:extLst>
              <a:ext uri="{FF2B5EF4-FFF2-40B4-BE49-F238E27FC236}">
                <a16:creationId xmlns:a16="http://schemas.microsoft.com/office/drawing/2014/main" id="{71D592ED-4F7C-A1B4-94A5-0AEA929F327E}"/>
              </a:ext>
            </a:extLst>
          </p:cNvPr>
          <p:cNvSpPr>
            <a:spLocks noGrp="1"/>
          </p:cNvSpPr>
          <p:nvPr>
            <p:ph type="title"/>
          </p:nvPr>
        </p:nvSpPr>
        <p:spPr bwMode="auto">
          <a:xfrm>
            <a:off x="411163" y="958850"/>
            <a:ext cx="8388350"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it-IT" altLang="it-IT" sz="1800" b="1" dirty="0">
                <a:solidFill>
                  <a:schemeClr val="tx1"/>
                </a:solidFill>
              </a:rPr>
              <a:t>Diminuiscono le spese dirette a ridurre le disuguaglianze di genere</a:t>
            </a:r>
            <a:r>
              <a:rPr lang="it-IT" altLang="it-IT" sz="1800" dirty="0">
                <a:solidFill>
                  <a:schemeClr val="tx1"/>
                </a:solidFill>
              </a:rPr>
              <a:t> e </a:t>
            </a:r>
            <a:r>
              <a:rPr lang="it-IT" altLang="it-IT" sz="1800" b="1" dirty="0">
                <a:solidFill>
                  <a:schemeClr val="tx1"/>
                </a:solidFill>
              </a:rPr>
              <a:t>aumentano </a:t>
            </a:r>
            <a:r>
              <a:rPr lang="it-IT" altLang="it-IT" sz="1800" dirty="0">
                <a:solidFill>
                  <a:schemeClr val="tx1"/>
                </a:solidFill>
              </a:rPr>
              <a:t>quelle </a:t>
            </a:r>
            <a:r>
              <a:rPr lang="it-IT" altLang="it-IT" sz="1800" b="1" dirty="0">
                <a:solidFill>
                  <a:schemeClr val="tx1"/>
                </a:solidFill>
              </a:rPr>
              <a:t>sensibili. Diminuiscono</a:t>
            </a:r>
            <a:r>
              <a:rPr lang="it-IT" altLang="it-IT" sz="1800" dirty="0">
                <a:solidFill>
                  <a:schemeClr val="tx1"/>
                </a:solidFill>
              </a:rPr>
              <a:t> quelle neutre per effetti diretti o indiretti sul genere. </a:t>
            </a:r>
          </a:p>
        </p:txBody>
      </p:sp>
      <p:sp>
        <p:nvSpPr>
          <p:cNvPr id="11" name="Rettangolo 8">
            <a:extLst>
              <a:ext uri="{FF2B5EF4-FFF2-40B4-BE49-F238E27FC236}">
                <a16:creationId xmlns:a16="http://schemas.microsoft.com/office/drawing/2014/main" id="{52309C5E-EE06-4A5D-02F4-6E307BDC2313}"/>
              </a:ext>
            </a:extLst>
          </p:cNvPr>
          <p:cNvSpPr>
            <a:spLocks noChangeArrowheads="1"/>
          </p:cNvSpPr>
          <p:nvPr/>
        </p:nvSpPr>
        <p:spPr bwMode="auto">
          <a:xfrm>
            <a:off x="377677" y="2098813"/>
            <a:ext cx="8320088" cy="523220"/>
          </a:xfrm>
          <a:prstGeom prst="rect">
            <a:avLst/>
          </a:prstGeom>
          <a:solidFill>
            <a:schemeClr val="bg1"/>
          </a:solid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spcBef>
                <a:spcPct val="50000"/>
              </a:spcBef>
              <a:defRPr/>
            </a:pPr>
            <a:r>
              <a:rPr lang="it-IT" altLang="is-IS" sz="1400" b="1" dirty="0">
                <a:latin typeface="+mj-lt"/>
              </a:rPr>
              <a:t>Bilancio dello Stato (senza spese di personale)  spese riclassificate in una prospettiva di genere. Impegnato a rendiconto 2020 e 2021. Miliardi di euro e percentuale. </a:t>
            </a:r>
            <a:endParaRPr lang="is-IS" altLang="is-IS" sz="1400" b="1" dirty="0">
              <a:latin typeface="+mj-lt"/>
            </a:endParaRPr>
          </a:p>
        </p:txBody>
      </p:sp>
      <p:sp>
        <p:nvSpPr>
          <p:cNvPr id="10" name="CasellaDiTesto 11">
            <a:extLst>
              <a:ext uri="{FF2B5EF4-FFF2-40B4-BE49-F238E27FC236}">
                <a16:creationId xmlns:a16="http://schemas.microsoft.com/office/drawing/2014/main" id="{C1A40C6C-0419-017F-B1BF-741043E407C7}"/>
              </a:ext>
            </a:extLst>
          </p:cNvPr>
          <p:cNvSpPr txBox="1">
            <a:spLocks noChangeArrowheads="1"/>
          </p:cNvSpPr>
          <p:nvPr/>
        </p:nvSpPr>
        <p:spPr bwMode="auto">
          <a:xfrm>
            <a:off x="392113" y="5661025"/>
            <a:ext cx="8572500" cy="461963"/>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defRPr/>
            </a:pPr>
            <a:r>
              <a:rPr lang="it-IT" altLang="it-IT" sz="1200" i="1" dirty="0">
                <a:solidFill>
                  <a:schemeClr val="tx1">
                    <a:lumMod val="75000"/>
                  </a:schemeClr>
                </a:solidFill>
                <a:latin typeface="+mj-lt"/>
              </a:rPr>
              <a:t>Conto consuntivo dello </a:t>
            </a:r>
            <a:r>
              <a:rPr lang="it-IT" altLang="it-IT" sz="1200" i="1" dirty="0">
                <a:latin typeface="+mj-lt"/>
              </a:rPr>
              <a:t>Stato 2021 riclassificato secondo una prospettiva di genere. Per informazioni di maggior dettaglio si rimanda al paragrafo 5.2 della Relazione al Parlamento</a:t>
            </a:r>
            <a:r>
              <a:rPr lang="it-IT" altLang="it-IT" sz="1200" i="1" dirty="0">
                <a:solidFill>
                  <a:schemeClr val="tx1">
                    <a:lumMod val="75000"/>
                  </a:schemeClr>
                </a:solidFill>
                <a:latin typeface="+mj-lt"/>
              </a:rPr>
              <a:t>.  </a:t>
            </a:r>
          </a:p>
        </p:txBody>
      </p:sp>
      <p:sp>
        <p:nvSpPr>
          <p:cNvPr id="12" name="Rettangolo 11">
            <a:extLst>
              <a:ext uri="{FF2B5EF4-FFF2-40B4-BE49-F238E27FC236}">
                <a16:creationId xmlns:a16="http://schemas.microsoft.com/office/drawing/2014/main" id="{9B294879-B5CA-F5FE-0873-E600C8D4BB92}"/>
              </a:ext>
            </a:extLst>
          </p:cNvPr>
          <p:cNvSpPr/>
          <p:nvPr/>
        </p:nvSpPr>
        <p:spPr>
          <a:xfrm>
            <a:off x="395288" y="188913"/>
            <a:ext cx="8385175"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solidFill>
                  <a:srgbClr val="0B3066"/>
                </a:solidFill>
                <a:latin typeface="+mj-lt"/>
                <a:ea typeface="+mj-lt"/>
                <a:cs typeface="+mj-lt"/>
              </a:rPr>
              <a:t>RICLASSIFICAZIONE DELLE SPESE SECONDO UNA PROSPETTIVA DI GENERE</a:t>
            </a:r>
          </a:p>
        </p:txBody>
      </p:sp>
      <p:sp>
        <p:nvSpPr>
          <p:cNvPr id="74759" name="Segnaposto numero diapositiva 1">
            <a:extLst>
              <a:ext uri="{FF2B5EF4-FFF2-40B4-BE49-F238E27FC236}">
                <a16:creationId xmlns:a16="http://schemas.microsoft.com/office/drawing/2014/main" id="{40D38C3A-E032-2298-5714-FCF41A0B591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11ECC5-4A15-4447-951F-C1670A1ACCE2}" type="slidenum">
              <a:rPr lang="it-IT" altLang="it-IT" sz="1000">
                <a:latin typeface="Tahoma" panose="020B0604030504040204" pitchFamily="34" charset="0"/>
              </a:rPr>
              <a:pPr/>
              <a:t>12</a:t>
            </a:fld>
            <a:endParaRPr lang="it-IT" altLang="it-IT" sz="100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84380F-9807-C96A-6C49-37D749F18821}"/>
              </a:ext>
            </a:extLst>
          </p:cNvPr>
          <p:cNvSpPr>
            <a:spLocks noGrp="1"/>
          </p:cNvSpPr>
          <p:nvPr>
            <p:ph type="sldNum" sz="quarter" idx="11"/>
          </p:nvPr>
        </p:nvSpPr>
        <p:spPr/>
        <p:txBody>
          <a:bodyPr/>
          <a:lstStyle/>
          <a:p>
            <a:fld id="{72ADBC27-22F1-1043-A39E-062B55C4BE0B}" type="slidenum">
              <a:rPr lang="it-IT" altLang="it-IT" smtClean="0"/>
              <a:pPr/>
              <a:t>13</a:t>
            </a:fld>
            <a:endParaRPr lang="it-IT" altLang="it-IT" dirty="0"/>
          </a:p>
        </p:txBody>
      </p:sp>
      <p:sp>
        <p:nvSpPr>
          <p:cNvPr id="5" name="Rettangolo 4">
            <a:extLst>
              <a:ext uri="{FF2B5EF4-FFF2-40B4-BE49-F238E27FC236}">
                <a16:creationId xmlns:a16="http://schemas.microsoft.com/office/drawing/2014/main" id="{0C403466-FE4A-41D2-B143-A50F8F2CFEBE}"/>
              </a:ext>
            </a:extLst>
          </p:cNvPr>
          <p:cNvSpPr/>
          <p:nvPr/>
        </p:nvSpPr>
        <p:spPr>
          <a:xfrm>
            <a:off x="347663" y="1155824"/>
            <a:ext cx="8366125" cy="1477328"/>
          </a:xfrm>
          <a:prstGeom prst="rect">
            <a:avLst/>
          </a:prstGeom>
        </p:spPr>
        <p:txBody>
          <a:bodyPr>
            <a:spAutoFit/>
          </a:bodyPr>
          <a:lstStyle/>
          <a:p>
            <a:pPr algn="just">
              <a:defRPr/>
            </a:pPr>
            <a:r>
              <a:rPr lang="it-IT" altLang="it-IT" sz="1800" dirty="0">
                <a:latin typeface="+mj-lt"/>
              </a:rPr>
              <a:t>Le decisioni di politica fiscale, </a:t>
            </a:r>
            <a:r>
              <a:rPr lang="it-IT" altLang="it-IT" sz="1800" b="1" dirty="0">
                <a:latin typeface="+mj-lt"/>
              </a:rPr>
              <a:t>interagendo con il contesto socio-economico, influenzano in modo diseguale i comportamenti di uomini e donne </a:t>
            </a:r>
            <a:r>
              <a:rPr lang="it-IT" altLang="it-IT" sz="1800" dirty="0">
                <a:latin typeface="+mj-lt"/>
              </a:rPr>
              <a:t>in merito al lavoro, ai servizi di assistenza domestica a pagamento, all'avere figli, ai consumi e alla propensione al risparmio e all'investimento del proprio denaro.</a:t>
            </a:r>
          </a:p>
        </p:txBody>
      </p:sp>
      <p:sp>
        <p:nvSpPr>
          <p:cNvPr id="6" name="Titolo 1">
            <a:extLst>
              <a:ext uri="{FF2B5EF4-FFF2-40B4-BE49-F238E27FC236}">
                <a16:creationId xmlns:a16="http://schemas.microsoft.com/office/drawing/2014/main" id="{7133CB37-242F-DB14-2454-795EA910489B}"/>
              </a:ext>
            </a:extLst>
          </p:cNvPr>
          <p:cNvSpPr txBox="1">
            <a:spLocks/>
          </p:cNvSpPr>
          <p:nvPr/>
        </p:nvSpPr>
        <p:spPr bwMode="auto">
          <a:xfrm>
            <a:off x="360363" y="276225"/>
            <a:ext cx="8385175" cy="41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r>
              <a:rPr lang="it-IT" altLang="it-IT" sz="2000" b="1" u="sng" dirty="0">
                <a:solidFill>
                  <a:schemeClr val="tx1"/>
                </a:solidFill>
              </a:rPr>
              <a:t>LA POLITICA FISCALE E LE ENTRATE DEL BILANCIO DELLO STATO</a:t>
            </a:r>
            <a:endParaRPr lang="en-US" altLang="it-IT" sz="2000" b="1" u="sng" kern="0" dirty="0">
              <a:solidFill>
                <a:schemeClr val="tx1"/>
              </a:solidFill>
            </a:endParaRPr>
          </a:p>
        </p:txBody>
      </p:sp>
      <p:sp>
        <p:nvSpPr>
          <p:cNvPr id="9" name="Segnaposto contenuto 2">
            <a:extLst>
              <a:ext uri="{FF2B5EF4-FFF2-40B4-BE49-F238E27FC236}">
                <a16:creationId xmlns:a16="http://schemas.microsoft.com/office/drawing/2014/main" id="{20CE6B1C-3FC1-6ED1-5C36-3A203D2325E2}"/>
              </a:ext>
            </a:extLst>
          </p:cNvPr>
          <p:cNvSpPr>
            <a:spLocks noGrp="1"/>
          </p:cNvSpPr>
          <p:nvPr>
            <p:ph idx="1"/>
          </p:nvPr>
        </p:nvSpPr>
        <p:spPr>
          <a:xfrm>
            <a:off x="347663" y="2924944"/>
            <a:ext cx="8384798" cy="2430386"/>
          </a:xfrm>
        </p:spPr>
        <p:txBody>
          <a:bodyPr/>
          <a:lstStyle/>
          <a:p>
            <a:pPr>
              <a:buFont typeface="Arial" panose="020B0604020202020204" pitchFamily="34" charset="0"/>
              <a:buChar char="•"/>
            </a:pPr>
            <a:r>
              <a:rPr lang="it-IT" sz="1600" dirty="0"/>
              <a:t>Le donne hanno un'imposizione fiscale IRPEF più bassa in termini assoluti e medi rispetto agli uomini</a:t>
            </a:r>
          </a:p>
          <a:p>
            <a:pPr>
              <a:buFont typeface="Arial" panose="020B0604020202020204" pitchFamily="34" charset="0"/>
              <a:buChar char="•"/>
            </a:pPr>
            <a:r>
              <a:rPr lang="it-IT" sz="1600" dirty="0"/>
              <a:t>L'effetto del sistema fiscale sull'offerta di lavoro femminile dipende da:</a:t>
            </a:r>
          </a:p>
          <a:p>
            <a:pPr lvl="1">
              <a:buFont typeface="Arial" panose="020B0604020202020204" pitchFamily="34" charset="0"/>
              <a:buChar char="•"/>
            </a:pPr>
            <a:r>
              <a:rPr lang="it-IT" sz="1300" dirty="0"/>
              <a:t>Unità fiscale</a:t>
            </a:r>
          </a:p>
          <a:p>
            <a:pPr lvl="1">
              <a:buFont typeface="Arial" panose="020B0604020202020204" pitchFamily="34" charset="0"/>
              <a:buChar char="•"/>
            </a:pPr>
            <a:r>
              <a:rPr lang="it-IT" sz="1300" dirty="0"/>
              <a:t>Sistema di detrazioni e deduzioni </a:t>
            </a:r>
          </a:p>
          <a:p>
            <a:pPr>
              <a:buFont typeface="Arial" panose="020B0604020202020204" pitchFamily="34" charset="0"/>
              <a:buChar char="•"/>
            </a:pPr>
            <a:r>
              <a:rPr lang="it-IT" sz="1600" dirty="0"/>
              <a:t>Dalle analisi su figure tipo, la maggiorazione dell’Assegno Unico Universale per le coppie di lavoratori compensa la perdita della detrazione per coniuge a carico legata all'ingresso delle donne nel mercato del lavoro.</a:t>
            </a:r>
          </a:p>
          <a:p>
            <a:pPr>
              <a:buFont typeface="Arial" panose="020B0604020202020204" pitchFamily="34" charset="0"/>
              <a:buChar char="•"/>
            </a:pPr>
            <a:r>
              <a:rPr lang="it-IT" sz="1600" dirty="0"/>
              <a:t>Il nuovo sistema di AUU incentiva la partecipazione della donna al mercato del lavoro nelle coppie con figli</a:t>
            </a:r>
          </a:p>
        </p:txBody>
      </p:sp>
    </p:spTree>
    <p:extLst>
      <p:ext uri="{BB962C8B-B14F-4D97-AF65-F5344CB8AC3E}">
        <p14:creationId xmlns:p14="http://schemas.microsoft.com/office/powerpoint/2010/main" val="334940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E1E1330-CA2B-F3E2-5F46-869B58DF3AEA}"/>
              </a:ext>
            </a:extLst>
          </p:cNvPr>
          <p:cNvSpPr>
            <a:spLocks noGrp="1"/>
          </p:cNvSpPr>
          <p:nvPr>
            <p:ph idx="1"/>
          </p:nvPr>
        </p:nvSpPr>
        <p:spPr>
          <a:xfrm>
            <a:off x="430213" y="1916113"/>
            <a:ext cx="8318500" cy="3135312"/>
          </a:xfrm>
        </p:spPr>
        <p:txBody>
          <a:bodyPr/>
          <a:lstStyle/>
          <a:p>
            <a:pPr algn="just">
              <a:spcAft>
                <a:spcPts val="1200"/>
              </a:spcAft>
              <a:buFont typeface="Wingdings" pitchFamily="2" charset="2"/>
              <a:buChar char="Ø"/>
              <a:defRPr/>
            </a:pPr>
            <a:r>
              <a:rPr lang="it-IT" altLang="it-IT" dirty="0">
                <a:latin typeface="+mj-lt"/>
              </a:rPr>
              <a:t>I </a:t>
            </a:r>
            <a:r>
              <a:rPr lang="it-IT" altLang="it-IT" dirty="0">
                <a:solidFill>
                  <a:schemeClr val="tx1"/>
                </a:solidFill>
                <a:latin typeface="+mj-lt"/>
              </a:rPr>
              <a:t>soggetti che hanno beneficiato della misura (anno di imposta 2020) sono 16.317, per il </a:t>
            </a:r>
            <a:r>
              <a:rPr lang="it-IT" altLang="it-IT" b="1" dirty="0">
                <a:solidFill>
                  <a:schemeClr val="tx1"/>
                </a:solidFill>
                <a:latin typeface="+mj-lt"/>
              </a:rPr>
              <a:t>31 per cento di genere femminile. </a:t>
            </a:r>
          </a:p>
          <a:p>
            <a:pPr algn="just">
              <a:spcAft>
                <a:spcPts val="1200"/>
              </a:spcAft>
              <a:buFont typeface="Wingdings" pitchFamily="2" charset="2"/>
              <a:buChar char="Ø"/>
              <a:defRPr/>
            </a:pPr>
            <a:r>
              <a:rPr lang="it-IT" altLang="it-IT" b="1" dirty="0">
                <a:solidFill>
                  <a:schemeClr val="tx1"/>
                </a:solidFill>
                <a:latin typeface="+mj-lt"/>
              </a:rPr>
              <a:t>Il reddito </a:t>
            </a:r>
            <a:r>
              <a:rPr lang="it-IT" altLang="it-IT" dirty="0">
                <a:solidFill>
                  <a:schemeClr val="tx1"/>
                </a:solidFill>
                <a:latin typeface="+mj-lt"/>
              </a:rPr>
              <a:t>da lavoro dipendente </a:t>
            </a:r>
            <a:r>
              <a:rPr lang="it-IT" altLang="it-IT" b="1" dirty="0">
                <a:solidFill>
                  <a:schemeClr val="tx1"/>
                </a:solidFill>
                <a:latin typeface="+mj-lt"/>
              </a:rPr>
              <a:t>medio dichiarato dai soggetti rientrati in Italia è</a:t>
            </a:r>
            <a:r>
              <a:rPr lang="it-IT" altLang="it-IT" dirty="0">
                <a:solidFill>
                  <a:schemeClr val="tx1"/>
                </a:solidFill>
                <a:latin typeface="+mj-lt"/>
              </a:rPr>
              <a:t> pari a 60.579 euro, un livello </a:t>
            </a:r>
            <a:r>
              <a:rPr lang="it-IT" altLang="it-IT" b="1" dirty="0">
                <a:solidFill>
                  <a:schemeClr val="tx1"/>
                </a:solidFill>
                <a:latin typeface="+mj-lt"/>
              </a:rPr>
              <a:t>più elevato rispetto al reddito medio da lavoro dipendente </a:t>
            </a:r>
            <a:r>
              <a:rPr lang="it-IT" altLang="it-IT" dirty="0">
                <a:solidFill>
                  <a:schemeClr val="tx1"/>
                </a:solidFill>
                <a:latin typeface="+mj-lt"/>
              </a:rPr>
              <a:t>dichiarato dai contribuenti italiani, ma con un trend decrescente rispetto agli scorsi anni.</a:t>
            </a:r>
          </a:p>
          <a:p>
            <a:pPr algn="just">
              <a:spcAft>
                <a:spcPts val="1200"/>
              </a:spcAft>
              <a:buFont typeface="Wingdings" pitchFamily="2" charset="2"/>
              <a:buChar char="Ø"/>
              <a:defRPr/>
            </a:pPr>
            <a:r>
              <a:rPr lang="it-IT" altLang="it-IT" b="1" dirty="0">
                <a:solidFill>
                  <a:schemeClr val="tx1"/>
                </a:solidFill>
                <a:latin typeface="+mj-lt"/>
              </a:rPr>
              <a:t>Tra i lavoratori con redditi medio alti </a:t>
            </a:r>
            <a:r>
              <a:rPr lang="it-IT" altLang="it-IT" dirty="0">
                <a:solidFill>
                  <a:schemeClr val="tx1"/>
                </a:solidFill>
                <a:latin typeface="+mj-lt"/>
              </a:rPr>
              <a:t>(superiori a 55.000 euro) si osserva che </a:t>
            </a:r>
            <a:r>
              <a:rPr lang="it-IT" altLang="it-IT" b="1" dirty="0">
                <a:solidFill>
                  <a:schemeClr val="tx1"/>
                </a:solidFill>
                <a:latin typeface="+mj-lt"/>
              </a:rPr>
              <a:t>solo il 26,4 per cento del totale è costituito da donne</a:t>
            </a:r>
            <a:r>
              <a:rPr lang="it-IT" altLang="it-IT" dirty="0">
                <a:solidFill>
                  <a:schemeClr val="tx1"/>
                </a:solidFill>
                <a:latin typeface="+mj-lt"/>
              </a:rPr>
              <a:t>, mentre ponendo l’attenzione sui lavoratori qualificati rientrati dall’estero grazie all’agevolazione fiscale, la quota delle donne sale al 31 per cento del totale. </a:t>
            </a:r>
            <a:r>
              <a:rPr lang="it-IT" altLang="it-IT" b="1" dirty="0">
                <a:solidFill>
                  <a:schemeClr val="tx1"/>
                </a:solidFill>
                <a:latin typeface="+mj-lt"/>
              </a:rPr>
              <a:t>Permane</a:t>
            </a:r>
            <a:r>
              <a:rPr lang="it-IT" altLang="it-IT" dirty="0">
                <a:solidFill>
                  <a:schemeClr val="tx1"/>
                </a:solidFill>
                <a:latin typeface="+mj-lt"/>
              </a:rPr>
              <a:t>, comunque, il </a:t>
            </a:r>
            <a:r>
              <a:rPr lang="it-IT" altLang="it-IT" b="1" dirty="0">
                <a:solidFill>
                  <a:schemeClr val="tx1"/>
                </a:solidFill>
                <a:latin typeface="+mj-lt"/>
              </a:rPr>
              <a:t>reddito medio inferiore per le donne</a:t>
            </a:r>
            <a:r>
              <a:rPr lang="it-IT" altLang="it-IT" dirty="0">
                <a:solidFill>
                  <a:schemeClr val="tx1"/>
                </a:solidFill>
                <a:latin typeface="+mj-lt"/>
              </a:rPr>
              <a:t>.</a:t>
            </a:r>
          </a:p>
        </p:txBody>
      </p:sp>
      <p:sp>
        <p:nvSpPr>
          <p:cNvPr id="6" name="Titolo 1">
            <a:extLst>
              <a:ext uri="{FF2B5EF4-FFF2-40B4-BE49-F238E27FC236}">
                <a16:creationId xmlns:a16="http://schemas.microsoft.com/office/drawing/2014/main" id="{9BD1FA8A-A6DC-D3F8-11D6-69F37FA1BE23}"/>
              </a:ext>
            </a:extLst>
          </p:cNvPr>
          <p:cNvSpPr txBox="1">
            <a:spLocks/>
          </p:cNvSpPr>
          <p:nvPr/>
        </p:nvSpPr>
        <p:spPr bwMode="auto">
          <a:xfrm>
            <a:off x="387350" y="836613"/>
            <a:ext cx="8385175" cy="908050"/>
          </a:xfrm>
          <a:prstGeom prst="rect">
            <a:avLst/>
          </a:prstGeom>
          <a:noFill/>
        </p:spPr>
        <p:txBody>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defRPr/>
            </a:pPr>
            <a:r>
              <a:rPr lang="it-IT" altLang="it-IT" sz="1800" b="1" kern="0" dirty="0">
                <a:solidFill>
                  <a:schemeClr val="tx1"/>
                </a:solidFill>
              </a:rPr>
              <a:t>Le donne sembrano aver beneficiato in misura proporzionalmente superiore degli uomini della normativa sul cosiddetto “rientro dei cervelli”  (legge n. 238/2010)</a:t>
            </a:r>
          </a:p>
        </p:txBody>
      </p:sp>
      <p:sp>
        <p:nvSpPr>
          <p:cNvPr id="63494" name="Rettangolo 1">
            <a:extLst>
              <a:ext uri="{FF2B5EF4-FFF2-40B4-BE49-F238E27FC236}">
                <a16:creationId xmlns:a16="http://schemas.microsoft.com/office/drawing/2014/main" id="{057CB643-2A2C-2C70-DC8A-37BB6AA61FA6}"/>
              </a:ext>
            </a:extLst>
          </p:cNvPr>
          <p:cNvSpPr>
            <a:spLocks noChangeArrowheads="1"/>
          </p:cNvSpPr>
          <p:nvPr/>
        </p:nvSpPr>
        <p:spPr bwMode="auto">
          <a:xfrm>
            <a:off x="387350" y="115888"/>
            <a:ext cx="8385175"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it-IT" altLang="it-IT" sz="2000" b="1" u="sng" dirty="0">
                <a:latin typeface="+mj-lt"/>
                <a:ea typeface="+mj-ea"/>
                <a:cs typeface="+mj-cs"/>
              </a:rPr>
              <a:t>REGIMI FISCALI AGEVOLATI – IL  “RIENTRO DEI CERVELLI “</a:t>
            </a:r>
          </a:p>
        </p:txBody>
      </p:sp>
      <p:sp>
        <p:nvSpPr>
          <p:cNvPr id="70661" name="Segnaposto numero diapositiva 1">
            <a:extLst>
              <a:ext uri="{FF2B5EF4-FFF2-40B4-BE49-F238E27FC236}">
                <a16:creationId xmlns:a16="http://schemas.microsoft.com/office/drawing/2014/main" id="{FEB24ED8-B121-08C8-FD48-77EAE1CB86E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793A70-89D7-1B4A-AB7F-8541A908F817}" type="slidenum">
              <a:rPr lang="it-IT" altLang="it-IT" sz="1000">
                <a:latin typeface="Tahoma" panose="020B0604030504040204" pitchFamily="34" charset="0"/>
              </a:rPr>
              <a:pPr/>
              <a:t>14</a:t>
            </a:fld>
            <a:endParaRPr lang="it-IT" altLang="it-IT" sz="1000">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84380F-9807-C96A-6C49-37D749F18821}"/>
              </a:ext>
            </a:extLst>
          </p:cNvPr>
          <p:cNvSpPr>
            <a:spLocks noGrp="1"/>
          </p:cNvSpPr>
          <p:nvPr>
            <p:ph type="sldNum" sz="quarter" idx="11"/>
          </p:nvPr>
        </p:nvSpPr>
        <p:spPr/>
        <p:txBody>
          <a:bodyPr/>
          <a:lstStyle/>
          <a:p>
            <a:fld id="{72ADBC27-22F1-1043-A39E-062B55C4BE0B}" type="slidenum">
              <a:rPr lang="it-IT" altLang="it-IT" smtClean="0"/>
              <a:pPr/>
              <a:t>15</a:t>
            </a:fld>
            <a:endParaRPr lang="it-IT" altLang="it-IT" dirty="0"/>
          </a:p>
        </p:txBody>
      </p:sp>
      <p:sp>
        <p:nvSpPr>
          <p:cNvPr id="5" name="Rettangolo 4">
            <a:extLst>
              <a:ext uri="{FF2B5EF4-FFF2-40B4-BE49-F238E27FC236}">
                <a16:creationId xmlns:a16="http://schemas.microsoft.com/office/drawing/2014/main" id="{0C403466-FE4A-41D2-B143-A50F8F2CFEBE}"/>
              </a:ext>
            </a:extLst>
          </p:cNvPr>
          <p:cNvSpPr/>
          <p:nvPr/>
        </p:nvSpPr>
        <p:spPr>
          <a:xfrm>
            <a:off x="388938" y="692696"/>
            <a:ext cx="8366125" cy="1077218"/>
          </a:xfrm>
          <a:prstGeom prst="rect">
            <a:avLst/>
          </a:prstGeom>
        </p:spPr>
        <p:txBody>
          <a:bodyPr>
            <a:spAutoFit/>
          </a:bodyPr>
          <a:lstStyle/>
          <a:p>
            <a:pPr algn="just">
              <a:defRPr/>
            </a:pPr>
            <a:r>
              <a:rPr lang="it-IT" altLang="it-IT" sz="1600" dirty="0">
                <a:latin typeface="+mj-lt"/>
              </a:rPr>
              <a:t>Nell’</a:t>
            </a:r>
            <a:r>
              <a:rPr lang="it-IT" altLang="it-IT" sz="1600" b="1" dirty="0">
                <a:latin typeface="+mj-lt"/>
              </a:rPr>
              <a:t>indice del bilancio di genere dell’OCSE </a:t>
            </a:r>
            <a:r>
              <a:rPr lang="it-IT" altLang="it-IT" sz="1600" dirty="0">
                <a:latin typeface="+mj-lt"/>
              </a:rPr>
              <a:t>per il 2022, </a:t>
            </a:r>
            <a:r>
              <a:rPr lang="it-IT" altLang="it-IT" sz="1600" b="1" dirty="0">
                <a:latin typeface="+mj-lt"/>
              </a:rPr>
              <a:t>l’Italia ha ottenuto un posizionamento pari a 0,41 corrispondente ad un livello «intermedio»</a:t>
            </a:r>
            <a:r>
              <a:rPr lang="it-IT" altLang="it-IT" sz="1600" dirty="0">
                <a:latin typeface="+mj-lt"/>
              </a:rPr>
              <a:t>. L’indice misura il grado con cui i Paesi hanno adottato cinque elementi fondamentali per un approccio efficace al bilancio di genere</a:t>
            </a:r>
          </a:p>
        </p:txBody>
      </p:sp>
      <p:sp>
        <p:nvSpPr>
          <p:cNvPr id="6" name="Titolo 1">
            <a:extLst>
              <a:ext uri="{FF2B5EF4-FFF2-40B4-BE49-F238E27FC236}">
                <a16:creationId xmlns:a16="http://schemas.microsoft.com/office/drawing/2014/main" id="{7133CB37-242F-DB14-2454-795EA910489B}"/>
              </a:ext>
            </a:extLst>
          </p:cNvPr>
          <p:cNvSpPr txBox="1">
            <a:spLocks/>
          </p:cNvSpPr>
          <p:nvPr/>
        </p:nvSpPr>
        <p:spPr bwMode="auto">
          <a:xfrm>
            <a:off x="360363" y="276225"/>
            <a:ext cx="8385175" cy="41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r>
              <a:rPr lang="it-IT" altLang="it-IT" sz="2000" b="1" u="sng" dirty="0">
                <a:solidFill>
                  <a:schemeClr val="tx1"/>
                </a:solidFill>
              </a:rPr>
              <a:t>L’INDICE DEL BILANCIO DI GENERE DELL’OCSE</a:t>
            </a:r>
            <a:endParaRPr lang="en-US" altLang="it-IT" sz="2000" b="1" u="sng" kern="0" dirty="0">
              <a:solidFill>
                <a:schemeClr val="tx1"/>
              </a:solidFill>
            </a:endParaRPr>
          </a:p>
        </p:txBody>
      </p:sp>
      <p:sp>
        <p:nvSpPr>
          <p:cNvPr id="7" name="CasellaDiTesto 11">
            <a:extLst>
              <a:ext uri="{FF2B5EF4-FFF2-40B4-BE49-F238E27FC236}">
                <a16:creationId xmlns:a16="http://schemas.microsoft.com/office/drawing/2014/main" id="{1D18A4AD-A679-1EC7-CFC6-C2092FF02043}"/>
              </a:ext>
            </a:extLst>
          </p:cNvPr>
          <p:cNvSpPr txBox="1">
            <a:spLocks noChangeArrowheads="1"/>
          </p:cNvSpPr>
          <p:nvPr/>
        </p:nvSpPr>
        <p:spPr bwMode="auto">
          <a:xfrm>
            <a:off x="392113" y="5816297"/>
            <a:ext cx="7852295" cy="276999"/>
          </a:xfrm>
          <a:prstGeom prst="rect">
            <a:avLst/>
          </a:prstGeom>
          <a:no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defRPr/>
            </a:pPr>
            <a:r>
              <a:rPr lang="it-IT" altLang="it-IT" sz="1200" i="1" dirty="0">
                <a:solidFill>
                  <a:schemeClr val="tx1">
                    <a:lumMod val="75000"/>
                  </a:schemeClr>
                </a:solidFill>
                <a:latin typeface="+mj-lt"/>
              </a:rPr>
              <a:t>Fonte: OECD (2022), OECD Survey on Gender Budgeting </a:t>
            </a:r>
          </a:p>
        </p:txBody>
      </p:sp>
      <p:grpSp>
        <p:nvGrpSpPr>
          <p:cNvPr id="15" name="Gruppo 14">
            <a:extLst>
              <a:ext uri="{FF2B5EF4-FFF2-40B4-BE49-F238E27FC236}">
                <a16:creationId xmlns:a16="http://schemas.microsoft.com/office/drawing/2014/main" id="{54999754-C60A-92E3-CF19-5192C6E23F50}"/>
              </a:ext>
            </a:extLst>
          </p:cNvPr>
          <p:cNvGrpSpPr/>
          <p:nvPr/>
        </p:nvGrpSpPr>
        <p:grpSpPr>
          <a:xfrm>
            <a:off x="376237" y="1916832"/>
            <a:ext cx="8516938" cy="3888432"/>
            <a:chOff x="376237" y="1916832"/>
            <a:chExt cx="8516938" cy="3888432"/>
          </a:xfrm>
        </p:grpSpPr>
        <p:grpSp>
          <p:nvGrpSpPr>
            <p:cNvPr id="21" name="Gruppo 20">
              <a:extLst>
                <a:ext uri="{FF2B5EF4-FFF2-40B4-BE49-F238E27FC236}">
                  <a16:creationId xmlns:a16="http://schemas.microsoft.com/office/drawing/2014/main" id="{9BCD7EDD-A65A-6CAD-601A-928714CCE860}"/>
                </a:ext>
              </a:extLst>
            </p:cNvPr>
            <p:cNvGrpSpPr/>
            <p:nvPr/>
          </p:nvGrpSpPr>
          <p:grpSpPr>
            <a:xfrm>
              <a:off x="376237" y="1916832"/>
              <a:ext cx="7884045" cy="3888432"/>
              <a:chOff x="271832" y="1589586"/>
              <a:chExt cx="8600337" cy="4053404"/>
            </a:xfrm>
          </p:grpSpPr>
          <p:pic>
            <p:nvPicPr>
              <p:cNvPr id="20" name="Immagine 19">
                <a:extLst>
                  <a:ext uri="{FF2B5EF4-FFF2-40B4-BE49-F238E27FC236}">
                    <a16:creationId xmlns:a16="http://schemas.microsoft.com/office/drawing/2014/main" id="{6A0021FC-2CB9-6B85-10FC-33309D0F9FF9}"/>
                  </a:ext>
                </a:extLst>
              </p:cNvPr>
              <p:cNvPicPr>
                <a:picLocks noChangeAspect="1"/>
              </p:cNvPicPr>
              <p:nvPr/>
            </p:nvPicPr>
            <p:blipFill>
              <a:blip r:embed="rId2"/>
              <a:stretch>
                <a:fillRect/>
              </a:stretch>
            </p:blipFill>
            <p:spPr>
              <a:xfrm>
                <a:off x="271832" y="1589586"/>
                <a:ext cx="8600337" cy="4053404"/>
              </a:xfrm>
              <a:prstGeom prst="rect">
                <a:avLst/>
              </a:prstGeom>
            </p:spPr>
          </p:pic>
          <p:sp>
            <p:nvSpPr>
              <p:cNvPr id="11" name="Ovale 10">
                <a:extLst>
                  <a:ext uri="{FF2B5EF4-FFF2-40B4-BE49-F238E27FC236}">
                    <a16:creationId xmlns:a16="http://schemas.microsoft.com/office/drawing/2014/main" id="{559EB4A3-EA95-C6C4-77B5-398ADA0ADBCC}"/>
                  </a:ext>
                </a:extLst>
              </p:cNvPr>
              <p:cNvSpPr/>
              <p:nvPr/>
            </p:nvSpPr>
            <p:spPr bwMode="auto">
              <a:xfrm>
                <a:off x="5952497" y="4869160"/>
                <a:ext cx="419703" cy="216024"/>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grpSp>
        <p:cxnSp>
          <p:nvCxnSpPr>
            <p:cNvPr id="3" name="Connettore 2 2">
              <a:extLst>
                <a:ext uri="{FF2B5EF4-FFF2-40B4-BE49-F238E27FC236}">
                  <a16:creationId xmlns:a16="http://schemas.microsoft.com/office/drawing/2014/main" id="{BFA73593-A10A-C1A7-BD8E-D7470F40E6E5}"/>
                </a:ext>
              </a:extLst>
            </p:cNvPr>
            <p:cNvCxnSpPr/>
            <p:nvPr/>
          </p:nvCxnSpPr>
          <p:spPr bwMode="auto">
            <a:xfrm>
              <a:off x="3131840" y="2276872"/>
              <a:ext cx="0" cy="864096"/>
            </a:xfrm>
            <a:prstGeom prst="straightConnector1">
              <a:avLst/>
            </a:prstGeom>
            <a:noFill/>
            <a:ln w="9525" cap="flat" cmpd="sng" algn="ctr">
              <a:solidFill>
                <a:schemeClr val="tx1"/>
              </a:solidFill>
              <a:prstDash val="solid"/>
              <a:round/>
              <a:headEnd type="triangle"/>
              <a:tailEnd type="triangle"/>
            </a:ln>
            <a:effectLst/>
          </p:spPr>
        </p:cxnSp>
        <p:sp>
          <p:nvSpPr>
            <p:cNvPr id="8" name="CasellaDiTesto 7">
              <a:extLst>
                <a:ext uri="{FF2B5EF4-FFF2-40B4-BE49-F238E27FC236}">
                  <a16:creationId xmlns:a16="http://schemas.microsoft.com/office/drawing/2014/main" id="{CDB2404A-6315-EBBD-C3EB-F8DF194BDADE}"/>
                </a:ext>
              </a:extLst>
            </p:cNvPr>
            <p:cNvSpPr txBox="1"/>
            <p:nvPr/>
          </p:nvSpPr>
          <p:spPr>
            <a:xfrm>
              <a:off x="3131840" y="2578115"/>
              <a:ext cx="1584173" cy="261610"/>
            </a:xfrm>
            <a:prstGeom prst="rect">
              <a:avLst/>
            </a:prstGeom>
            <a:noFill/>
          </p:spPr>
          <p:txBody>
            <a:bodyPr wrap="square" rtlCol="0">
              <a:spAutoFit/>
            </a:bodyPr>
            <a:lstStyle/>
            <a:p>
              <a:r>
                <a:rPr lang="it-IT" sz="1100" dirty="0">
                  <a:latin typeface="+mn-lt"/>
                </a:rPr>
                <a:t>Livello avanzato</a:t>
              </a:r>
            </a:p>
          </p:txBody>
        </p:sp>
        <p:cxnSp>
          <p:nvCxnSpPr>
            <p:cNvPr id="9" name="Connettore 2 8">
              <a:extLst>
                <a:ext uri="{FF2B5EF4-FFF2-40B4-BE49-F238E27FC236}">
                  <a16:creationId xmlns:a16="http://schemas.microsoft.com/office/drawing/2014/main" id="{4AAEAA77-67BA-86B0-2362-31F930CFF905}"/>
                </a:ext>
              </a:extLst>
            </p:cNvPr>
            <p:cNvCxnSpPr/>
            <p:nvPr/>
          </p:nvCxnSpPr>
          <p:spPr bwMode="auto">
            <a:xfrm>
              <a:off x="6588224" y="3194437"/>
              <a:ext cx="0" cy="864096"/>
            </a:xfrm>
            <a:prstGeom prst="straightConnector1">
              <a:avLst/>
            </a:prstGeom>
            <a:noFill/>
            <a:ln w="9525" cap="flat" cmpd="sng" algn="ctr">
              <a:solidFill>
                <a:schemeClr val="tx1"/>
              </a:solidFill>
              <a:prstDash val="solid"/>
              <a:round/>
              <a:headEnd type="triangle"/>
              <a:tailEnd type="triangle"/>
            </a:ln>
            <a:effectLst/>
          </p:spPr>
        </p:cxnSp>
        <p:sp>
          <p:nvSpPr>
            <p:cNvPr id="10" name="CasellaDiTesto 9">
              <a:extLst>
                <a:ext uri="{FF2B5EF4-FFF2-40B4-BE49-F238E27FC236}">
                  <a16:creationId xmlns:a16="http://schemas.microsoft.com/office/drawing/2014/main" id="{9A436C8D-1CF2-2044-ADA7-2B838671AF3E}"/>
                </a:ext>
              </a:extLst>
            </p:cNvPr>
            <p:cNvSpPr txBox="1"/>
            <p:nvPr/>
          </p:nvSpPr>
          <p:spPr>
            <a:xfrm>
              <a:off x="6588224" y="3495680"/>
              <a:ext cx="1584173" cy="261610"/>
            </a:xfrm>
            <a:prstGeom prst="rect">
              <a:avLst/>
            </a:prstGeom>
            <a:noFill/>
          </p:spPr>
          <p:txBody>
            <a:bodyPr wrap="square" rtlCol="0">
              <a:spAutoFit/>
            </a:bodyPr>
            <a:lstStyle/>
            <a:p>
              <a:r>
                <a:rPr lang="it-IT" sz="1100" dirty="0">
                  <a:latin typeface="+mn-lt"/>
                </a:rPr>
                <a:t>Livello intermedio</a:t>
              </a:r>
            </a:p>
          </p:txBody>
        </p:sp>
        <p:cxnSp>
          <p:nvCxnSpPr>
            <p:cNvPr id="12" name="Connettore 2 11">
              <a:extLst>
                <a:ext uri="{FF2B5EF4-FFF2-40B4-BE49-F238E27FC236}">
                  <a16:creationId xmlns:a16="http://schemas.microsoft.com/office/drawing/2014/main" id="{2A3F4DC0-C1B1-8F7E-1DBE-3C42D7701937}"/>
                </a:ext>
              </a:extLst>
            </p:cNvPr>
            <p:cNvCxnSpPr>
              <a:cxnSpLocks/>
            </p:cNvCxnSpPr>
            <p:nvPr/>
          </p:nvCxnSpPr>
          <p:spPr bwMode="auto">
            <a:xfrm>
              <a:off x="8244408" y="4135869"/>
              <a:ext cx="0" cy="864096"/>
            </a:xfrm>
            <a:prstGeom prst="straightConnector1">
              <a:avLst/>
            </a:prstGeom>
            <a:noFill/>
            <a:ln w="9525" cap="flat" cmpd="sng" algn="ctr">
              <a:solidFill>
                <a:schemeClr val="tx1"/>
              </a:solidFill>
              <a:prstDash val="solid"/>
              <a:round/>
              <a:headEnd type="triangle"/>
              <a:tailEnd type="triangle"/>
            </a:ln>
            <a:effectLst/>
          </p:spPr>
        </p:cxnSp>
        <p:sp>
          <p:nvSpPr>
            <p:cNvPr id="13" name="CasellaDiTesto 12">
              <a:extLst>
                <a:ext uri="{FF2B5EF4-FFF2-40B4-BE49-F238E27FC236}">
                  <a16:creationId xmlns:a16="http://schemas.microsoft.com/office/drawing/2014/main" id="{E9E8DE47-BAF4-0E6E-00CC-930CD6B2041E}"/>
                </a:ext>
              </a:extLst>
            </p:cNvPr>
            <p:cNvSpPr txBox="1"/>
            <p:nvPr/>
          </p:nvSpPr>
          <p:spPr>
            <a:xfrm>
              <a:off x="8244409" y="4437112"/>
              <a:ext cx="648766" cy="430887"/>
            </a:xfrm>
            <a:prstGeom prst="rect">
              <a:avLst/>
            </a:prstGeom>
            <a:noFill/>
          </p:spPr>
          <p:txBody>
            <a:bodyPr wrap="square" rtlCol="0">
              <a:spAutoFit/>
            </a:bodyPr>
            <a:lstStyle/>
            <a:p>
              <a:r>
                <a:rPr lang="it-IT" sz="1100" dirty="0">
                  <a:latin typeface="+mn-lt"/>
                </a:rPr>
                <a:t>Livello iniziale</a:t>
              </a:r>
            </a:p>
          </p:txBody>
        </p:sp>
      </p:grpSp>
    </p:spTree>
    <p:extLst>
      <p:ext uri="{BB962C8B-B14F-4D97-AF65-F5344CB8AC3E}">
        <p14:creationId xmlns:p14="http://schemas.microsoft.com/office/powerpoint/2010/main" val="286239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84380F-9807-C96A-6C49-37D749F18821}"/>
              </a:ext>
            </a:extLst>
          </p:cNvPr>
          <p:cNvSpPr>
            <a:spLocks noGrp="1"/>
          </p:cNvSpPr>
          <p:nvPr>
            <p:ph type="sldNum" sz="quarter" idx="11"/>
          </p:nvPr>
        </p:nvSpPr>
        <p:spPr/>
        <p:txBody>
          <a:bodyPr/>
          <a:lstStyle/>
          <a:p>
            <a:fld id="{72ADBC27-22F1-1043-A39E-062B55C4BE0B}" type="slidenum">
              <a:rPr lang="it-IT" altLang="it-IT" smtClean="0"/>
              <a:pPr/>
              <a:t>16</a:t>
            </a:fld>
            <a:endParaRPr lang="it-IT" altLang="it-IT" dirty="0"/>
          </a:p>
        </p:txBody>
      </p:sp>
      <p:sp>
        <p:nvSpPr>
          <p:cNvPr id="6" name="Titolo 1">
            <a:extLst>
              <a:ext uri="{FF2B5EF4-FFF2-40B4-BE49-F238E27FC236}">
                <a16:creationId xmlns:a16="http://schemas.microsoft.com/office/drawing/2014/main" id="{7133CB37-242F-DB14-2454-795EA910489B}"/>
              </a:ext>
            </a:extLst>
          </p:cNvPr>
          <p:cNvSpPr txBox="1">
            <a:spLocks/>
          </p:cNvSpPr>
          <p:nvPr/>
        </p:nvSpPr>
        <p:spPr bwMode="auto">
          <a:xfrm>
            <a:off x="360363" y="276225"/>
            <a:ext cx="8385175" cy="41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r>
              <a:rPr lang="it-IT" altLang="it-IT" sz="2000" b="1" u="sng" dirty="0">
                <a:solidFill>
                  <a:schemeClr val="tx1"/>
                </a:solidFill>
              </a:rPr>
              <a:t>L’INDICE DEL BILANCIO DI GENERE DELL’OCSE: FOCUS SU TRASPARENZA E RESPONSABILITÀ </a:t>
            </a:r>
            <a:endParaRPr lang="en-US" altLang="it-IT" sz="2000" b="1" u="sng" kern="0" dirty="0">
              <a:solidFill>
                <a:schemeClr val="tx1"/>
              </a:solidFill>
            </a:endParaRPr>
          </a:p>
        </p:txBody>
      </p:sp>
      <p:grpSp>
        <p:nvGrpSpPr>
          <p:cNvPr id="22" name="Gruppo 21">
            <a:extLst>
              <a:ext uri="{FF2B5EF4-FFF2-40B4-BE49-F238E27FC236}">
                <a16:creationId xmlns:a16="http://schemas.microsoft.com/office/drawing/2014/main" id="{603AA30E-D67B-17A3-0FA3-A24A353128A4}"/>
              </a:ext>
            </a:extLst>
          </p:cNvPr>
          <p:cNvGrpSpPr/>
          <p:nvPr/>
        </p:nvGrpSpPr>
        <p:grpSpPr>
          <a:xfrm>
            <a:off x="1181100" y="1916832"/>
            <a:ext cx="6781800" cy="3987800"/>
            <a:chOff x="1181100" y="1829489"/>
            <a:chExt cx="6781800" cy="3987800"/>
          </a:xfrm>
        </p:grpSpPr>
        <p:pic>
          <p:nvPicPr>
            <p:cNvPr id="18" name="Immagine 17">
              <a:extLst>
                <a:ext uri="{FF2B5EF4-FFF2-40B4-BE49-F238E27FC236}">
                  <a16:creationId xmlns:a16="http://schemas.microsoft.com/office/drawing/2014/main" id="{526D72FB-9FC4-9AC1-2FE9-821CBAFD6281}"/>
                </a:ext>
              </a:extLst>
            </p:cNvPr>
            <p:cNvPicPr>
              <a:picLocks noChangeAspect="1"/>
            </p:cNvPicPr>
            <p:nvPr/>
          </p:nvPicPr>
          <p:blipFill>
            <a:blip r:embed="rId2"/>
            <a:stretch>
              <a:fillRect/>
            </a:stretch>
          </p:blipFill>
          <p:spPr>
            <a:xfrm>
              <a:off x="1181100" y="1829489"/>
              <a:ext cx="6781800" cy="3987800"/>
            </a:xfrm>
            <a:prstGeom prst="rect">
              <a:avLst/>
            </a:prstGeom>
          </p:spPr>
        </p:pic>
        <p:sp>
          <p:nvSpPr>
            <p:cNvPr id="19" name="Ovale 18">
              <a:extLst>
                <a:ext uri="{FF2B5EF4-FFF2-40B4-BE49-F238E27FC236}">
                  <a16:creationId xmlns:a16="http://schemas.microsoft.com/office/drawing/2014/main" id="{EDF0AC58-ADB4-4939-26D1-29C3ACB3CD5F}"/>
                </a:ext>
              </a:extLst>
            </p:cNvPr>
            <p:cNvSpPr/>
            <p:nvPr/>
          </p:nvSpPr>
          <p:spPr bwMode="auto">
            <a:xfrm>
              <a:off x="6660232" y="4930135"/>
              <a:ext cx="360040" cy="276999"/>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grpSp>
      <p:sp>
        <p:nvSpPr>
          <p:cNvPr id="5" name="Rettangolo 4">
            <a:extLst>
              <a:ext uri="{FF2B5EF4-FFF2-40B4-BE49-F238E27FC236}">
                <a16:creationId xmlns:a16="http://schemas.microsoft.com/office/drawing/2014/main" id="{0C403466-FE4A-41D2-B143-A50F8F2CFEBE}"/>
              </a:ext>
            </a:extLst>
          </p:cNvPr>
          <p:cNvSpPr/>
          <p:nvPr/>
        </p:nvSpPr>
        <p:spPr>
          <a:xfrm>
            <a:off x="388938" y="983630"/>
            <a:ext cx="8366125" cy="1077218"/>
          </a:xfrm>
          <a:prstGeom prst="rect">
            <a:avLst/>
          </a:prstGeom>
          <a:noFill/>
        </p:spPr>
        <p:txBody>
          <a:bodyPr>
            <a:spAutoFit/>
          </a:bodyPr>
          <a:lstStyle/>
          <a:p>
            <a:pPr algn="just">
              <a:defRPr/>
            </a:pPr>
            <a:r>
              <a:rPr lang="it-IT" altLang="it-IT" sz="1600" dirty="0">
                <a:latin typeface="+mj-lt"/>
              </a:rPr>
              <a:t>Nell’area «</a:t>
            </a:r>
            <a:r>
              <a:rPr lang="it-IT" altLang="it-IT" sz="1600" i="1" dirty="0">
                <a:latin typeface="+mj-lt"/>
              </a:rPr>
              <a:t>Trasparenza e responsabilità» </a:t>
            </a:r>
            <a:r>
              <a:rPr lang="it-IT" altLang="it-IT" sz="1600" dirty="0">
                <a:latin typeface="+mj-lt"/>
              </a:rPr>
              <a:t>il punteggio medio è pari a 0,09. I Paesi che ottengono risultati migliori sono quelli che includono informazioni di genere nella documentazione di bilancio e che hanno processi di supervisione che includono relazioni regolari al Parlamento e audizioni delle commissioni parlamentari sul bilancio di genere.</a:t>
            </a:r>
          </a:p>
        </p:txBody>
      </p:sp>
      <p:sp>
        <p:nvSpPr>
          <p:cNvPr id="7" name="CasellaDiTesto 11">
            <a:extLst>
              <a:ext uri="{FF2B5EF4-FFF2-40B4-BE49-F238E27FC236}">
                <a16:creationId xmlns:a16="http://schemas.microsoft.com/office/drawing/2014/main" id="{1D18A4AD-A679-1EC7-CFC6-C2092FF02043}"/>
              </a:ext>
            </a:extLst>
          </p:cNvPr>
          <p:cNvSpPr txBox="1">
            <a:spLocks noChangeArrowheads="1"/>
          </p:cNvSpPr>
          <p:nvPr/>
        </p:nvSpPr>
        <p:spPr bwMode="auto">
          <a:xfrm>
            <a:off x="392113" y="5816297"/>
            <a:ext cx="7852295" cy="276999"/>
          </a:xfrm>
          <a:prstGeom prst="rect">
            <a:avLst/>
          </a:prstGeom>
          <a:solidFill>
            <a:schemeClr val="bg1"/>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defRPr/>
            </a:pPr>
            <a:r>
              <a:rPr lang="it-IT" altLang="it-IT" sz="1200" i="1" dirty="0">
                <a:solidFill>
                  <a:schemeClr val="tx1">
                    <a:lumMod val="75000"/>
                  </a:schemeClr>
                </a:solidFill>
                <a:latin typeface="+mj-lt"/>
              </a:rPr>
              <a:t>Fonte: OECD (2022), OECD Survey on Gender Budgeting </a:t>
            </a:r>
          </a:p>
        </p:txBody>
      </p:sp>
    </p:spTree>
    <p:extLst>
      <p:ext uri="{BB962C8B-B14F-4D97-AF65-F5344CB8AC3E}">
        <p14:creationId xmlns:p14="http://schemas.microsoft.com/office/powerpoint/2010/main" val="86219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84380F-9807-C96A-6C49-37D749F18821}"/>
              </a:ext>
            </a:extLst>
          </p:cNvPr>
          <p:cNvSpPr>
            <a:spLocks noGrp="1"/>
          </p:cNvSpPr>
          <p:nvPr>
            <p:ph type="sldNum" sz="quarter" idx="11"/>
          </p:nvPr>
        </p:nvSpPr>
        <p:spPr/>
        <p:txBody>
          <a:bodyPr/>
          <a:lstStyle/>
          <a:p>
            <a:fld id="{72ADBC27-22F1-1043-A39E-062B55C4BE0B}" type="slidenum">
              <a:rPr lang="it-IT" altLang="it-IT" smtClean="0"/>
              <a:pPr/>
              <a:t>17</a:t>
            </a:fld>
            <a:endParaRPr lang="it-IT" altLang="it-IT" dirty="0"/>
          </a:p>
        </p:txBody>
      </p:sp>
      <p:sp>
        <p:nvSpPr>
          <p:cNvPr id="6" name="Titolo 1">
            <a:extLst>
              <a:ext uri="{FF2B5EF4-FFF2-40B4-BE49-F238E27FC236}">
                <a16:creationId xmlns:a16="http://schemas.microsoft.com/office/drawing/2014/main" id="{7133CB37-242F-DB14-2454-795EA910489B}"/>
              </a:ext>
            </a:extLst>
          </p:cNvPr>
          <p:cNvSpPr txBox="1">
            <a:spLocks/>
          </p:cNvSpPr>
          <p:nvPr/>
        </p:nvSpPr>
        <p:spPr bwMode="auto">
          <a:xfrm>
            <a:off x="360363" y="276225"/>
            <a:ext cx="8385175" cy="41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r>
              <a:rPr lang="it-IT" altLang="it-IT" sz="2000" b="1" u="sng" dirty="0">
                <a:solidFill>
                  <a:schemeClr val="tx1"/>
                </a:solidFill>
              </a:rPr>
              <a:t>L’INDICE DEL BILANCIO DI GENERE DELL’OCSE: FOCUS SUL FRAMEWORK ISTITUZIONALE</a:t>
            </a:r>
            <a:endParaRPr lang="en-US" altLang="it-IT" sz="2000" b="1" u="sng" kern="0" dirty="0">
              <a:solidFill>
                <a:schemeClr val="tx1"/>
              </a:solidFill>
            </a:endParaRPr>
          </a:p>
        </p:txBody>
      </p:sp>
      <p:sp>
        <p:nvSpPr>
          <p:cNvPr id="7" name="CasellaDiTesto 11">
            <a:extLst>
              <a:ext uri="{FF2B5EF4-FFF2-40B4-BE49-F238E27FC236}">
                <a16:creationId xmlns:a16="http://schemas.microsoft.com/office/drawing/2014/main" id="{1D18A4AD-A679-1EC7-CFC6-C2092FF02043}"/>
              </a:ext>
            </a:extLst>
          </p:cNvPr>
          <p:cNvSpPr txBox="1">
            <a:spLocks noChangeArrowheads="1"/>
          </p:cNvSpPr>
          <p:nvPr/>
        </p:nvSpPr>
        <p:spPr bwMode="auto">
          <a:xfrm>
            <a:off x="392113" y="5816297"/>
            <a:ext cx="7852295" cy="276999"/>
          </a:xfrm>
          <a:prstGeom prst="rect">
            <a:avLst/>
          </a:prstGeom>
          <a:solidFill>
            <a:schemeClr val="bg1"/>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defRPr/>
            </a:pPr>
            <a:r>
              <a:rPr lang="it-IT" altLang="it-IT" sz="1200" i="1" dirty="0">
                <a:solidFill>
                  <a:schemeClr val="tx1">
                    <a:lumMod val="75000"/>
                  </a:schemeClr>
                </a:solidFill>
                <a:latin typeface="+mj-lt"/>
              </a:rPr>
              <a:t>Fonte: OECD (2022), OECD Survey on Gender Budgeting </a:t>
            </a:r>
          </a:p>
        </p:txBody>
      </p:sp>
      <p:pic>
        <p:nvPicPr>
          <p:cNvPr id="30" name="Immagine 29">
            <a:extLst>
              <a:ext uri="{FF2B5EF4-FFF2-40B4-BE49-F238E27FC236}">
                <a16:creationId xmlns:a16="http://schemas.microsoft.com/office/drawing/2014/main" id="{7B9BC64C-CBCE-93A2-83A8-6A4C6D1B1B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1100" y="2204923"/>
            <a:ext cx="6781800" cy="3411618"/>
          </a:xfrm>
          <a:prstGeom prst="rect">
            <a:avLst/>
          </a:prstGeom>
        </p:spPr>
      </p:pic>
      <p:sp>
        <p:nvSpPr>
          <p:cNvPr id="5" name="Rettangolo 4">
            <a:extLst>
              <a:ext uri="{FF2B5EF4-FFF2-40B4-BE49-F238E27FC236}">
                <a16:creationId xmlns:a16="http://schemas.microsoft.com/office/drawing/2014/main" id="{0C403466-FE4A-41D2-B143-A50F8F2CFEBE}"/>
              </a:ext>
            </a:extLst>
          </p:cNvPr>
          <p:cNvSpPr/>
          <p:nvPr/>
        </p:nvSpPr>
        <p:spPr>
          <a:xfrm>
            <a:off x="388938" y="983630"/>
            <a:ext cx="8366125" cy="1323439"/>
          </a:xfrm>
          <a:prstGeom prst="rect">
            <a:avLst/>
          </a:prstGeom>
          <a:noFill/>
        </p:spPr>
        <p:txBody>
          <a:bodyPr>
            <a:spAutoFit/>
          </a:bodyPr>
          <a:lstStyle/>
          <a:p>
            <a:pPr algn="just">
              <a:defRPr/>
            </a:pPr>
            <a:r>
              <a:rPr lang="it-IT" altLang="it-IT" sz="1600" dirty="0"/>
              <a:t>Nell’area «</a:t>
            </a:r>
            <a:r>
              <a:rPr lang="it-IT" altLang="it-IT" sz="1600" i="1" dirty="0"/>
              <a:t>Framework istituzionale» </a:t>
            </a:r>
            <a:r>
              <a:rPr lang="it-IT" altLang="it-IT" sz="1600" dirty="0"/>
              <a:t>il punteggio medio è pari a </a:t>
            </a:r>
            <a:r>
              <a:rPr lang="it-IT" altLang="it-IT" sz="1600" dirty="0">
                <a:latin typeface="+mj-lt"/>
              </a:rPr>
              <a:t>0,13. I Paesi che hanno ottenuto il punteggio più alto (0,20) sono quelli che hanno una base giuridica ben definita, che hanno fissato chiari obiettivi di uguaglianza di genere nelle loro politiche e in cui l'autorità centrale di bilancio guida l'attuazione del bilancio di genere. Il punteggio dell’Italia in quest’area è appena superiore alla media OCSE.</a:t>
            </a:r>
          </a:p>
        </p:txBody>
      </p:sp>
    </p:spTree>
    <p:extLst>
      <p:ext uri="{BB962C8B-B14F-4D97-AF65-F5344CB8AC3E}">
        <p14:creationId xmlns:p14="http://schemas.microsoft.com/office/powerpoint/2010/main" val="177678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684380F-9807-C96A-6C49-37D749F18821}"/>
              </a:ext>
            </a:extLst>
          </p:cNvPr>
          <p:cNvSpPr>
            <a:spLocks noGrp="1"/>
          </p:cNvSpPr>
          <p:nvPr>
            <p:ph type="sldNum" sz="quarter" idx="11"/>
          </p:nvPr>
        </p:nvSpPr>
        <p:spPr/>
        <p:txBody>
          <a:bodyPr/>
          <a:lstStyle/>
          <a:p>
            <a:fld id="{72ADBC27-22F1-1043-A39E-062B55C4BE0B}" type="slidenum">
              <a:rPr lang="it-IT" altLang="it-IT" smtClean="0"/>
              <a:pPr/>
              <a:t>18</a:t>
            </a:fld>
            <a:endParaRPr lang="it-IT" altLang="it-IT" dirty="0"/>
          </a:p>
        </p:txBody>
      </p:sp>
      <p:sp>
        <p:nvSpPr>
          <p:cNvPr id="6" name="Titolo 1">
            <a:extLst>
              <a:ext uri="{FF2B5EF4-FFF2-40B4-BE49-F238E27FC236}">
                <a16:creationId xmlns:a16="http://schemas.microsoft.com/office/drawing/2014/main" id="{7133CB37-242F-DB14-2454-795EA910489B}"/>
              </a:ext>
            </a:extLst>
          </p:cNvPr>
          <p:cNvSpPr txBox="1">
            <a:spLocks/>
          </p:cNvSpPr>
          <p:nvPr/>
        </p:nvSpPr>
        <p:spPr bwMode="auto">
          <a:xfrm>
            <a:off x="360363" y="276225"/>
            <a:ext cx="8385175" cy="415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r>
              <a:rPr lang="it-IT" altLang="it-IT" sz="2000" b="1" u="sng" dirty="0">
                <a:solidFill>
                  <a:schemeClr val="tx1"/>
                </a:solidFill>
              </a:rPr>
              <a:t>L’INDICE DEL BILANCIO DI GENERE DELL’OCSE: FOCUS SULL’IMPATTO</a:t>
            </a:r>
            <a:endParaRPr lang="en-US" altLang="it-IT" sz="2000" b="1" u="sng" kern="0" dirty="0">
              <a:solidFill>
                <a:schemeClr val="tx1"/>
              </a:solidFill>
            </a:endParaRPr>
          </a:p>
        </p:txBody>
      </p:sp>
      <p:sp>
        <p:nvSpPr>
          <p:cNvPr id="7" name="CasellaDiTesto 11">
            <a:extLst>
              <a:ext uri="{FF2B5EF4-FFF2-40B4-BE49-F238E27FC236}">
                <a16:creationId xmlns:a16="http://schemas.microsoft.com/office/drawing/2014/main" id="{1D18A4AD-A679-1EC7-CFC6-C2092FF02043}"/>
              </a:ext>
            </a:extLst>
          </p:cNvPr>
          <p:cNvSpPr txBox="1">
            <a:spLocks noChangeArrowheads="1"/>
          </p:cNvSpPr>
          <p:nvPr/>
        </p:nvSpPr>
        <p:spPr bwMode="auto">
          <a:xfrm>
            <a:off x="392113" y="5816297"/>
            <a:ext cx="7852295" cy="276999"/>
          </a:xfrm>
          <a:prstGeom prst="rect">
            <a:avLst/>
          </a:prstGeom>
          <a:solidFill>
            <a:schemeClr val="bg1"/>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just">
              <a:defRPr/>
            </a:pPr>
            <a:r>
              <a:rPr lang="it-IT" altLang="it-IT" sz="1200" i="1" dirty="0">
                <a:solidFill>
                  <a:schemeClr val="tx1">
                    <a:lumMod val="75000"/>
                  </a:schemeClr>
                </a:solidFill>
                <a:latin typeface="+mj-lt"/>
              </a:rPr>
              <a:t>Fonte: OECD (2022), OECD Survey on Gender Budgeting </a:t>
            </a:r>
          </a:p>
        </p:txBody>
      </p:sp>
      <p:sp>
        <p:nvSpPr>
          <p:cNvPr id="5" name="Rettangolo 4">
            <a:extLst>
              <a:ext uri="{FF2B5EF4-FFF2-40B4-BE49-F238E27FC236}">
                <a16:creationId xmlns:a16="http://schemas.microsoft.com/office/drawing/2014/main" id="{0C403466-FE4A-41D2-B143-A50F8F2CFEBE}"/>
              </a:ext>
            </a:extLst>
          </p:cNvPr>
          <p:cNvSpPr/>
          <p:nvPr/>
        </p:nvSpPr>
        <p:spPr>
          <a:xfrm>
            <a:off x="388938" y="983630"/>
            <a:ext cx="8366125" cy="830997"/>
          </a:xfrm>
          <a:prstGeom prst="rect">
            <a:avLst/>
          </a:prstGeom>
          <a:noFill/>
        </p:spPr>
        <p:txBody>
          <a:bodyPr>
            <a:spAutoFit/>
          </a:bodyPr>
          <a:lstStyle/>
          <a:p>
            <a:pPr algn="just">
              <a:defRPr/>
            </a:pPr>
            <a:r>
              <a:rPr lang="it-IT" altLang="it-IT" sz="1600" dirty="0"/>
              <a:t>Nell’area «</a:t>
            </a:r>
            <a:r>
              <a:rPr lang="it-IT" altLang="it-IT" sz="1600" i="1" dirty="0"/>
              <a:t>Impatto» </a:t>
            </a:r>
            <a:r>
              <a:rPr lang="it-IT" altLang="it-IT" sz="1600" dirty="0"/>
              <a:t>il punteggio medio è pari a  0,07. La collocazione dell’Italia nella coda inferiore della distribuzione dipende dal fatto che la prospettiva di genere nello sviluppo delle politiche e nell'allocazione delle risorse non è ancora parte delle decisioni di bilancio.</a:t>
            </a:r>
            <a:endParaRPr lang="it-IT" altLang="it-IT" sz="1600" dirty="0">
              <a:latin typeface="+mj-lt"/>
            </a:endParaRPr>
          </a:p>
        </p:txBody>
      </p:sp>
      <p:grpSp>
        <p:nvGrpSpPr>
          <p:cNvPr id="17" name="Gruppo 16">
            <a:extLst>
              <a:ext uri="{FF2B5EF4-FFF2-40B4-BE49-F238E27FC236}">
                <a16:creationId xmlns:a16="http://schemas.microsoft.com/office/drawing/2014/main" id="{59C1D111-4C7F-3DDC-C18B-11EC5EF47695}"/>
              </a:ext>
            </a:extLst>
          </p:cNvPr>
          <p:cNvGrpSpPr/>
          <p:nvPr/>
        </p:nvGrpSpPr>
        <p:grpSpPr>
          <a:xfrm>
            <a:off x="1079971" y="2307069"/>
            <a:ext cx="6984057" cy="3498195"/>
            <a:chOff x="972319" y="2013652"/>
            <a:chExt cx="7199362" cy="3791612"/>
          </a:xfrm>
        </p:grpSpPr>
        <p:pic>
          <p:nvPicPr>
            <p:cNvPr id="15" name="Immagine 14">
              <a:extLst>
                <a:ext uri="{FF2B5EF4-FFF2-40B4-BE49-F238E27FC236}">
                  <a16:creationId xmlns:a16="http://schemas.microsoft.com/office/drawing/2014/main" id="{E24AEB7B-DC8C-F7F8-D031-F6ADC14B6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972319" y="2013652"/>
              <a:ext cx="7199362" cy="3791612"/>
            </a:xfrm>
            <a:prstGeom prst="rect">
              <a:avLst/>
            </a:prstGeom>
          </p:spPr>
        </p:pic>
        <p:sp>
          <p:nvSpPr>
            <p:cNvPr id="16" name="Ovale 15">
              <a:extLst>
                <a:ext uri="{FF2B5EF4-FFF2-40B4-BE49-F238E27FC236}">
                  <a16:creationId xmlns:a16="http://schemas.microsoft.com/office/drawing/2014/main" id="{69ADC5DD-49BA-421D-84C0-B93809AAACA3}"/>
                </a:ext>
              </a:extLst>
            </p:cNvPr>
            <p:cNvSpPr/>
            <p:nvPr/>
          </p:nvSpPr>
          <p:spPr bwMode="auto">
            <a:xfrm>
              <a:off x="6804248" y="5300830"/>
              <a:ext cx="288032" cy="200783"/>
            </a:xfrm>
            <a:prstGeom prst="ellipse">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grpSp>
    </p:spTree>
    <p:extLst>
      <p:ext uri="{BB962C8B-B14F-4D97-AF65-F5344CB8AC3E}">
        <p14:creationId xmlns:p14="http://schemas.microsoft.com/office/powerpoint/2010/main" val="427349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134CD-BC79-C969-1F84-B8C5C8A93CD4}"/>
              </a:ext>
            </a:extLst>
          </p:cNvPr>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solidFill>
                  <a:schemeClr val="tx1"/>
                </a:solidFill>
              </a:rPr>
              <a:t>Le prossime novità</a:t>
            </a:r>
          </a:p>
        </p:txBody>
      </p:sp>
      <p:sp>
        <p:nvSpPr>
          <p:cNvPr id="3" name="Segnaposto contenuto 2">
            <a:extLst>
              <a:ext uri="{FF2B5EF4-FFF2-40B4-BE49-F238E27FC236}">
                <a16:creationId xmlns:a16="http://schemas.microsoft.com/office/drawing/2014/main" id="{80B33C32-347A-BF40-E091-6BA6D8510F78}"/>
              </a:ext>
            </a:extLst>
          </p:cNvPr>
          <p:cNvSpPr>
            <a:spLocks noGrp="1"/>
          </p:cNvSpPr>
          <p:nvPr>
            <p:ph idx="1"/>
          </p:nvPr>
        </p:nvSpPr>
        <p:spPr>
          <a:xfrm>
            <a:off x="379601" y="1816862"/>
            <a:ext cx="8384798" cy="3412337"/>
          </a:xfrm>
        </p:spPr>
        <p:txBody>
          <a:bodyPr/>
          <a:lstStyle/>
          <a:p>
            <a:pPr algn="just">
              <a:buFont typeface="Arial" panose="020B0604020202020204" pitchFamily="34" charset="0"/>
              <a:buChar char="•"/>
            </a:pPr>
            <a:r>
              <a:rPr lang="it-IT" sz="1500" dirty="0"/>
              <a:t>I sistemi della Ragioneria Generale dello Stato stanno migrando verso </a:t>
            </a:r>
            <a:r>
              <a:rPr lang="it-IT" sz="1500" b="1" dirty="0"/>
              <a:t>INIT</a:t>
            </a:r>
            <a:r>
              <a:rPr lang="it-IT" sz="1500" dirty="0"/>
              <a:t>, il nuovo sistema informativo tecnologico di tipo ERP basato su SAP. Uno degli obiettivi è che INIT sia in grado di raccogliere informazioni e registrazioni sul bilancio di genere e sul bilancio ambientale direttamente nel sistema, risparmiando tempo sia per gli operatori delle Amministrazioni che per gli analisti della RGS e assicurando una migliore qualità delle informazioni ricevute.</a:t>
            </a:r>
          </a:p>
          <a:p>
            <a:pPr algn="just">
              <a:buFont typeface="Arial" panose="020B0604020202020204" pitchFamily="34" charset="0"/>
              <a:buChar char="•"/>
            </a:pPr>
            <a:endParaRPr lang="it-IT" sz="1500" dirty="0"/>
          </a:p>
          <a:p>
            <a:pPr algn="just">
              <a:buFont typeface="Arial" panose="020B0604020202020204" pitchFamily="34" charset="0"/>
              <a:buChar char="•"/>
            </a:pPr>
            <a:r>
              <a:rPr lang="it-IT" sz="1500" b="1" dirty="0"/>
              <a:t>PNRR Riforma del quadro di revisione della spesa: </a:t>
            </a:r>
            <a:r>
              <a:rPr lang="it-IT" sz="1500" dirty="0"/>
              <a:t>inserimento nel disegno di Legge di Bilancio 2024 di informazioni sulla riclassificazione delle spese che promuovono la parità di genere e delle spese ambientali. La classificazione dovrà essere coerente con i criteri alla base della definizione degli Obiettivi di Sviluppo Sostenibile e dei target dell'Agenda 2030.</a:t>
            </a:r>
          </a:p>
          <a:p>
            <a:pPr algn="just">
              <a:buFont typeface="Arial" panose="020B0604020202020204" pitchFamily="34" charset="0"/>
              <a:buChar char="•"/>
            </a:pPr>
            <a:endParaRPr lang="it-IT" sz="1500" dirty="0"/>
          </a:p>
          <a:p>
            <a:pPr algn="just">
              <a:buFont typeface="Arial" panose="020B0604020202020204" pitchFamily="34" charset="0"/>
              <a:buChar char="•"/>
            </a:pPr>
            <a:r>
              <a:rPr lang="it-IT" sz="1500" dirty="0"/>
              <a:t>Questa </a:t>
            </a:r>
            <a:r>
              <a:rPr lang="it-IT" sz="1500" b="1" dirty="0"/>
              <a:t>futura disponibilità di informazioni </a:t>
            </a:r>
            <a:r>
              <a:rPr lang="it-IT" sz="1500" dirty="0"/>
              <a:t>potrà costituire la base per una </a:t>
            </a:r>
            <a:r>
              <a:rPr lang="it-IT" sz="1500" b="1" dirty="0"/>
              <a:t>successiva inclusione della prospettiva di genere nelle decisioni politiche </a:t>
            </a:r>
            <a:r>
              <a:rPr lang="it-IT" sz="1500" dirty="0"/>
              <a:t>sulla distribuzione delle </a:t>
            </a:r>
            <a:r>
              <a:rPr lang="it-IT" sz="1500" b="1" dirty="0"/>
              <a:t>risorse in bilancio </a:t>
            </a:r>
            <a:r>
              <a:rPr lang="it-IT" sz="1500" dirty="0"/>
              <a:t>tenendo conto di tale rilevante aspetto per lo sviluppo economico e sociale del Paese </a:t>
            </a:r>
          </a:p>
          <a:p>
            <a:pPr algn="just">
              <a:buFont typeface="Arial" panose="020B0604020202020204" pitchFamily="34" charset="0"/>
              <a:buChar char="•"/>
            </a:pPr>
            <a:endParaRPr lang="it-IT" sz="1500" dirty="0"/>
          </a:p>
          <a:p>
            <a:pPr algn="just">
              <a:buFont typeface="Arial" panose="020B0604020202020204" pitchFamily="34" charset="0"/>
              <a:buChar char="•"/>
            </a:pPr>
            <a:endParaRPr lang="it-IT" sz="1500" dirty="0"/>
          </a:p>
        </p:txBody>
      </p:sp>
      <p:sp>
        <p:nvSpPr>
          <p:cNvPr id="4" name="Segnaposto numero diapositiva 3">
            <a:extLst>
              <a:ext uri="{FF2B5EF4-FFF2-40B4-BE49-F238E27FC236}">
                <a16:creationId xmlns:a16="http://schemas.microsoft.com/office/drawing/2014/main" id="{8D3EE263-650B-3221-A734-5BD42BA46ED3}"/>
              </a:ext>
            </a:extLst>
          </p:cNvPr>
          <p:cNvSpPr>
            <a:spLocks noGrp="1"/>
          </p:cNvSpPr>
          <p:nvPr>
            <p:ph type="sldNum" sz="quarter" idx="11"/>
          </p:nvPr>
        </p:nvSpPr>
        <p:spPr/>
        <p:txBody>
          <a:bodyPr/>
          <a:lstStyle/>
          <a:p>
            <a:fld id="{72ADBC27-22F1-1043-A39E-062B55C4BE0B}" type="slidenum">
              <a:rPr lang="it-IT" altLang="it-IT" smtClean="0"/>
              <a:pPr/>
              <a:t>19</a:t>
            </a:fld>
            <a:endParaRPr lang="it-IT" altLang="it-IT" dirty="0"/>
          </a:p>
        </p:txBody>
      </p:sp>
    </p:spTree>
    <p:extLst>
      <p:ext uri="{BB962C8B-B14F-4D97-AF65-F5344CB8AC3E}">
        <p14:creationId xmlns:p14="http://schemas.microsoft.com/office/powerpoint/2010/main" val="120648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9115F0-7E99-9A4B-C683-82970E9CE8CC}"/>
              </a:ext>
            </a:extLst>
          </p:cNvPr>
          <p:cNvSpPr>
            <a:spLocks noGrp="1"/>
          </p:cNvSpPr>
          <p:nvPr>
            <p:ph type="title"/>
          </p:nvPr>
        </p:nvSpPr>
        <p:spPr>
          <a:xfrm>
            <a:off x="360000" y="360000"/>
            <a:ext cx="8384798" cy="476712"/>
          </a:xfrm>
        </p:spPr>
        <p:txBody>
          <a:bodyPr/>
          <a:lstStyle/>
          <a:p>
            <a:r>
              <a:rPr lang="it-IT" b="1" dirty="0"/>
              <a:t>Agenda</a:t>
            </a:r>
          </a:p>
        </p:txBody>
      </p:sp>
      <p:sp>
        <p:nvSpPr>
          <p:cNvPr id="3" name="Segnaposto contenuto 2">
            <a:extLst>
              <a:ext uri="{FF2B5EF4-FFF2-40B4-BE49-F238E27FC236}">
                <a16:creationId xmlns:a16="http://schemas.microsoft.com/office/drawing/2014/main" id="{2C3F0505-8AF4-497A-0E14-3D511163261F}"/>
              </a:ext>
            </a:extLst>
          </p:cNvPr>
          <p:cNvSpPr>
            <a:spLocks noGrp="1"/>
          </p:cNvSpPr>
          <p:nvPr>
            <p:ph idx="1"/>
          </p:nvPr>
        </p:nvSpPr>
        <p:spPr>
          <a:xfrm>
            <a:off x="493802" y="1356854"/>
            <a:ext cx="8156396" cy="4144292"/>
          </a:xfrm>
        </p:spPr>
        <p:txBody>
          <a:bodyPr/>
          <a:lstStyle/>
          <a:p>
            <a:pPr marL="285750" indent="-285750">
              <a:buFont typeface="Arial" panose="020B0604020202020204" pitchFamily="34" charset="0"/>
              <a:buChar char="•"/>
            </a:pPr>
            <a:r>
              <a:rPr lang="it-IT" dirty="0"/>
              <a:t>Bilancio consuntivo di genere ai sensi dell'articolo 38-septies della legge 196/2009: struttura e principali caratteristiche dell'edizione 2022 sul bilancio consuntivo 2021</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Gli indicatori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La riclassificazione delle spese del bilancio dello Stato</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Il bilancio di genere dell’Italia nel contesto internazionale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Conclusioni</a:t>
            </a:r>
          </a:p>
          <a:p>
            <a:pPr>
              <a:buFont typeface="Arial" panose="020B0604020202020204" pitchFamily="34" charset="0"/>
              <a:buChar char="•"/>
            </a:pPr>
            <a:endParaRPr lang="it-IT" dirty="0"/>
          </a:p>
          <a:p>
            <a:pPr>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7B22B074-6FD0-E8B5-3CD6-B3D27D5FBDD3}"/>
              </a:ext>
            </a:extLst>
          </p:cNvPr>
          <p:cNvSpPr>
            <a:spLocks noGrp="1"/>
          </p:cNvSpPr>
          <p:nvPr>
            <p:ph type="sldNum" sz="quarter" idx="11"/>
          </p:nvPr>
        </p:nvSpPr>
        <p:spPr/>
        <p:txBody>
          <a:bodyPr/>
          <a:lstStyle/>
          <a:p>
            <a:fld id="{72ADBC27-22F1-1043-A39E-062B55C4BE0B}" type="slidenum">
              <a:rPr lang="it-IT" altLang="it-IT" smtClean="0"/>
              <a:pPr/>
              <a:t>2</a:t>
            </a:fld>
            <a:endParaRPr lang="it-IT" altLang="it-IT" dirty="0"/>
          </a:p>
        </p:txBody>
      </p:sp>
    </p:spTree>
    <p:extLst>
      <p:ext uri="{BB962C8B-B14F-4D97-AF65-F5344CB8AC3E}">
        <p14:creationId xmlns:p14="http://schemas.microsoft.com/office/powerpoint/2010/main" val="28532038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134CD-BC79-C969-1F84-B8C5C8A93CD4}"/>
              </a:ext>
            </a:extLst>
          </p:cNvPr>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solidFill>
                  <a:schemeClr val="tx1"/>
                </a:solidFill>
              </a:rPr>
              <a:t>Attuazione della riforma PNRR: DL 13/2023 (PNRR ter)</a:t>
            </a:r>
          </a:p>
        </p:txBody>
      </p:sp>
      <p:sp>
        <p:nvSpPr>
          <p:cNvPr id="3" name="Segnaposto contenuto 2">
            <a:extLst>
              <a:ext uri="{FF2B5EF4-FFF2-40B4-BE49-F238E27FC236}">
                <a16:creationId xmlns:a16="http://schemas.microsoft.com/office/drawing/2014/main" id="{80B33C32-347A-BF40-E091-6BA6D8510F78}"/>
              </a:ext>
            </a:extLst>
          </p:cNvPr>
          <p:cNvSpPr>
            <a:spLocks noGrp="1"/>
          </p:cNvSpPr>
          <p:nvPr>
            <p:ph idx="1"/>
          </p:nvPr>
        </p:nvSpPr>
        <p:spPr>
          <a:xfrm>
            <a:off x="379601" y="1088740"/>
            <a:ext cx="8384798" cy="4680520"/>
          </a:xfrm>
        </p:spPr>
        <p:txBody>
          <a:bodyPr/>
          <a:lstStyle/>
          <a:p>
            <a:pPr marL="0" indent="0" algn="just"/>
            <a:r>
              <a:rPr lang="it-IT" sz="1500" dirty="0"/>
              <a:t>È stato approvato l’</a:t>
            </a:r>
            <a:r>
              <a:rPr lang="it-IT" sz="1500" b="1" dirty="0"/>
              <a:t>art. 51 bis, (Disposizioni in materia di bilancio di genere e ambientale)</a:t>
            </a:r>
            <a:r>
              <a:rPr lang="it-IT" sz="1500" dirty="0"/>
              <a:t> del decreto legge 24 febbraio 2023, n. 13 convertito dalla legge 21 aprile 2023, n. 41 che prevede: </a:t>
            </a:r>
          </a:p>
          <a:p>
            <a:pPr algn="just">
              <a:buFont typeface="Arial" panose="020B0604020202020204" pitchFamily="34" charset="0"/>
              <a:buChar char="•"/>
            </a:pPr>
            <a:endParaRPr lang="it-IT" sz="1500" dirty="0"/>
          </a:p>
          <a:p>
            <a:pPr lvl="1" algn="just">
              <a:lnSpc>
                <a:spcPct val="150000"/>
              </a:lnSpc>
              <a:buFont typeface="+mj-lt"/>
              <a:buAutoNum type="arabicPeriod"/>
            </a:pPr>
            <a:r>
              <a:rPr lang="it-IT" sz="1350" i="1" dirty="0"/>
              <a:t>A decorrere dall’anno 2023 (legge di bilancio per il triennio 2024-2026), il Ministro dell’economia e delle finanze trasmette alle Camere, entro 30 giorni dalla presentazione del disegno di legge di bilancio di cui all’articolo 21, della legge 31 dicembre 2009, n. 196, appositi allegati conoscitivi nei quali, per il triennio di riferimento del disegno di legge di bilancio, è data evidenza delle spese:  </a:t>
            </a:r>
          </a:p>
          <a:p>
            <a:pPr marL="1257300" lvl="2" indent="-342900" algn="just">
              <a:lnSpc>
                <a:spcPct val="150000"/>
              </a:lnSpc>
              <a:buAutoNum type="alphaLcParenR"/>
            </a:pPr>
            <a:r>
              <a:rPr lang="it-IT" sz="1350" b="1" i="1" dirty="0">
                <a:highlight>
                  <a:srgbClr val="FFFF00"/>
                </a:highlight>
              </a:rPr>
              <a:t>relative alla promozione della parità di genere attraverso le politiche pubbliche</a:t>
            </a:r>
            <a:r>
              <a:rPr lang="it-IT" sz="1350" i="1" dirty="0"/>
              <a:t>; </a:t>
            </a:r>
          </a:p>
          <a:p>
            <a:pPr marL="1257300" lvl="2" indent="-342900" algn="just">
              <a:lnSpc>
                <a:spcPct val="150000"/>
              </a:lnSpc>
              <a:buAutoNum type="alphaLcParenR"/>
            </a:pPr>
            <a:r>
              <a:rPr lang="it-IT" sz="1350" i="1" dirty="0"/>
              <a:t>aventi natura ambientale, riguardanti attività di protezione, conservazione, ripristino gestione e utilizzo sostenibile delle risorse e del patrimonio naturale. </a:t>
            </a:r>
          </a:p>
          <a:p>
            <a:pPr lvl="1" algn="just">
              <a:lnSpc>
                <a:spcPct val="150000"/>
              </a:lnSpc>
              <a:buFont typeface="+mj-lt"/>
              <a:buAutoNum type="arabicPeriod"/>
            </a:pPr>
            <a:endParaRPr lang="it-IT" sz="1350" i="1" dirty="0"/>
          </a:p>
          <a:p>
            <a:pPr lvl="1" algn="just">
              <a:lnSpc>
                <a:spcPct val="150000"/>
              </a:lnSpc>
              <a:buFont typeface="+mj-lt"/>
              <a:buAutoNum type="arabicPeriod"/>
            </a:pPr>
            <a:r>
              <a:rPr lang="it-IT" sz="1350" i="1" dirty="0"/>
              <a:t>Per le finalità di cui al presente articolo si applicano le procedure previste dagli articoli 36, comma 6 e 38-septies, comma 2, della legge 31 dicembre 2009, n. 196.</a:t>
            </a:r>
          </a:p>
          <a:p>
            <a:pPr marL="0" indent="0" algn="just"/>
            <a:endParaRPr lang="it-IT" sz="1500" dirty="0"/>
          </a:p>
          <a:p>
            <a:pPr algn="just">
              <a:buFont typeface="Arial" panose="020B0604020202020204" pitchFamily="34" charset="0"/>
              <a:buChar char="•"/>
            </a:pPr>
            <a:endParaRPr lang="it-IT" sz="1500" dirty="0"/>
          </a:p>
          <a:p>
            <a:pPr algn="just">
              <a:buFont typeface="Arial" panose="020B0604020202020204" pitchFamily="34" charset="0"/>
              <a:buChar char="•"/>
            </a:pPr>
            <a:endParaRPr lang="it-IT" sz="1500" dirty="0"/>
          </a:p>
          <a:p>
            <a:pPr algn="just">
              <a:buFont typeface="Arial" panose="020B0604020202020204" pitchFamily="34" charset="0"/>
              <a:buChar char="•"/>
            </a:pPr>
            <a:endParaRPr lang="it-IT" sz="1500" dirty="0"/>
          </a:p>
        </p:txBody>
      </p:sp>
      <p:sp>
        <p:nvSpPr>
          <p:cNvPr id="4" name="Segnaposto numero diapositiva 3">
            <a:extLst>
              <a:ext uri="{FF2B5EF4-FFF2-40B4-BE49-F238E27FC236}">
                <a16:creationId xmlns:a16="http://schemas.microsoft.com/office/drawing/2014/main" id="{8D3EE263-650B-3221-A734-5BD42BA46ED3}"/>
              </a:ext>
            </a:extLst>
          </p:cNvPr>
          <p:cNvSpPr>
            <a:spLocks noGrp="1"/>
          </p:cNvSpPr>
          <p:nvPr>
            <p:ph type="sldNum" sz="quarter" idx="11"/>
          </p:nvPr>
        </p:nvSpPr>
        <p:spPr/>
        <p:txBody>
          <a:bodyPr/>
          <a:lstStyle/>
          <a:p>
            <a:fld id="{72ADBC27-22F1-1043-A39E-062B55C4BE0B}" type="slidenum">
              <a:rPr lang="it-IT" altLang="it-IT" smtClean="0"/>
              <a:pPr/>
              <a:t>20</a:t>
            </a:fld>
            <a:endParaRPr lang="it-IT" altLang="it-IT" dirty="0"/>
          </a:p>
        </p:txBody>
      </p:sp>
    </p:spTree>
    <p:extLst>
      <p:ext uri="{BB962C8B-B14F-4D97-AF65-F5344CB8AC3E}">
        <p14:creationId xmlns:p14="http://schemas.microsoft.com/office/powerpoint/2010/main" val="285825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4134CD-BC79-C969-1F84-B8C5C8A93CD4}"/>
              </a:ext>
            </a:extLst>
          </p:cNvPr>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solidFill>
                  <a:schemeClr val="tx1"/>
                </a:solidFill>
              </a:rPr>
              <a:t>Attuazione della riforma PNRR: DL 13/2023 (PNRR ter)</a:t>
            </a:r>
          </a:p>
        </p:txBody>
      </p:sp>
      <p:sp>
        <p:nvSpPr>
          <p:cNvPr id="3" name="Segnaposto contenuto 2">
            <a:extLst>
              <a:ext uri="{FF2B5EF4-FFF2-40B4-BE49-F238E27FC236}">
                <a16:creationId xmlns:a16="http://schemas.microsoft.com/office/drawing/2014/main" id="{80B33C32-347A-BF40-E091-6BA6D8510F78}"/>
              </a:ext>
            </a:extLst>
          </p:cNvPr>
          <p:cNvSpPr>
            <a:spLocks noGrp="1"/>
          </p:cNvSpPr>
          <p:nvPr>
            <p:ph idx="1"/>
          </p:nvPr>
        </p:nvSpPr>
        <p:spPr>
          <a:xfrm>
            <a:off x="379601" y="1088740"/>
            <a:ext cx="8384798" cy="4680520"/>
          </a:xfrm>
        </p:spPr>
        <p:txBody>
          <a:bodyPr/>
          <a:lstStyle/>
          <a:p>
            <a:pPr marL="0" indent="0" algn="just"/>
            <a:endParaRPr lang="it-IT" sz="1500" dirty="0"/>
          </a:p>
          <a:p>
            <a:pPr marL="0" indent="0" algn="just"/>
            <a:endParaRPr lang="it-IT" sz="1500" dirty="0"/>
          </a:p>
          <a:p>
            <a:pPr marL="0" indent="0" algn="just"/>
            <a:r>
              <a:rPr lang="it-IT" sz="1500" dirty="0"/>
              <a:t>Sarà messa a disposizione del Parlamento un’informazione che:</a:t>
            </a:r>
          </a:p>
          <a:p>
            <a:pPr marL="285750" indent="-285750" algn="just">
              <a:buFont typeface="Arial" panose="020B0604020202020204" pitchFamily="34" charset="0"/>
              <a:buChar char="•"/>
            </a:pPr>
            <a:r>
              <a:rPr lang="it-IT" sz="1500" dirty="0"/>
              <a:t>Permetterà di leggere il disegno di legge di bilancio secondo la prospettiva degli impatti sulla parità di genere </a:t>
            </a:r>
          </a:p>
          <a:p>
            <a:pPr marL="285750" indent="-285750" algn="just">
              <a:buFont typeface="Arial" panose="020B0604020202020204" pitchFamily="34" charset="0"/>
              <a:buChar char="•"/>
            </a:pPr>
            <a:r>
              <a:rPr lang="it-IT" sz="1500" dirty="0"/>
              <a:t>Fornendo elementi per rivedere o integrare l’allocazione delle risorse a disposizione</a:t>
            </a:r>
          </a:p>
          <a:p>
            <a:pPr marL="285750" indent="-285750" algn="just">
              <a:buFont typeface="Arial" panose="020B0604020202020204" pitchFamily="34" charset="0"/>
              <a:buChar char="•"/>
            </a:pPr>
            <a:r>
              <a:rPr lang="it-IT" sz="1500" dirty="0"/>
              <a:t>ma questo non deve trascurare il fatto che </a:t>
            </a:r>
          </a:p>
          <a:p>
            <a:pPr marL="285750" indent="-285750" algn="just">
              <a:buFont typeface="Arial" panose="020B0604020202020204" pitchFamily="34" charset="0"/>
              <a:buChar char="•"/>
            </a:pPr>
            <a:r>
              <a:rPr lang="it-IT" sz="1500" dirty="0"/>
              <a:t>Una parte del lavoro in tal senso sarebbe raggiungibile anche attraverso di politiche di regolamentazione, quindi non onerose</a:t>
            </a:r>
          </a:p>
          <a:p>
            <a:pPr marL="0" indent="0" algn="just"/>
            <a:endParaRPr lang="it-IT" sz="1500" dirty="0"/>
          </a:p>
          <a:p>
            <a:pPr algn="just">
              <a:buFont typeface="Arial" panose="020B0604020202020204" pitchFamily="34" charset="0"/>
              <a:buChar char="•"/>
            </a:pPr>
            <a:endParaRPr lang="it-IT" sz="1500" dirty="0"/>
          </a:p>
          <a:p>
            <a:pPr algn="just">
              <a:buFont typeface="Arial" panose="020B0604020202020204" pitchFamily="34" charset="0"/>
              <a:buChar char="•"/>
            </a:pPr>
            <a:endParaRPr lang="it-IT" sz="1500" dirty="0"/>
          </a:p>
        </p:txBody>
      </p:sp>
      <p:sp>
        <p:nvSpPr>
          <p:cNvPr id="4" name="Segnaposto numero diapositiva 3">
            <a:extLst>
              <a:ext uri="{FF2B5EF4-FFF2-40B4-BE49-F238E27FC236}">
                <a16:creationId xmlns:a16="http://schemas.microsoft.com/office/drawing/2014/main" id="{8D3EE263-650B-3221-A734-5BD42BA46ED3}"/>
              </a:ext>
            </a:extLst>
          </p:cNvPr>
          <p:cNvSpPr>
            <a:spLocks noGrp="1"/>
          </p:cNvSpPr>
          <p:nvPr>
            <p:ph type="sldNum" sz="quarter" idx="11"/>
          </p:nvPr>
        </p:nvSpPr>
        <p:spPr/>
        <p:txBody>
          <a:bodyPr/>
          <a:lstStyle/>
          <a:p>
            <a:fld id="{72ADBC27-22F1-1043-A39E-062B55C4BE0B}" type="slidenum">
              <a:rPr lang="it-IT" altLang="it-IT" smtClean="0"/>
              <a:pPr/>
              <a:t>21</a:t>
            </a:fld>
            <a:endParaRPr lang="it-IT" altLang="it-IT" dirty="0"/>
          </a:p>
        </p:txBody>
      </p:sp>
    </p:spTree>
    <p:extLst>
      <p:ext uri="{BB962C8B-B14F-4D97-AF65-F5344CB8AC3E}">
        <p14:creationId xmlns:p14="http://schemas.microsoft.com/office/powerpoint/2010/main" val="108470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449C9246-73F0-3849-011A-A59611A53B6B}"/>
              </a:ext>
            </a:extLst>
          </p:cNvPr>
          <p:cNvSpPr>
            <a:spLocks noGrp="1"/>
          </p:cNvSpPr>
          <p:nvPr>
            <p:ph type="title"/>
          </p:nvPr>
        </p:nvSpPr>
        <p:spPr bwMode="auto">
          <a:xfrm>
            <a:off x="323850" y="115888"/>
            <a:ext cx="8385175" cy="50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altLang="it-IT" sz="2000" b="1" u="sng">
                <a:solidFill>
                  <a:schemeClr val="tx1"/>
                </a:solidFill>
              </a:rPr>
              <a:t>IL BILANCIO DI GENERE</a:t>
            </a:r>
          </a:p>
        </p:txBody>
      </p:sp>
      <p:sp>
        <p:nvSpPr>
          <p:cNvPr id="3" name="Segnaposto contenuto 2">
            <a:extLst>
              <a:ext uri="{FF2B5EF4-FFF2-40B4-BE49-F238E27FC236}">
                <a16:creationId xmlns:a16="http://schemas.microsoft.com/office/drawing/2014/main" id="{0BDFAAD7-6B5B-8A26-8492-2562DA88EF12}"/>
              </a:ext>
            </a:extLst>
          </p:cNvPr>
          <p:cNvSpPr>
            <a:spLocks noGrp="1"/>
          </p:cNvSpPr>
          <p:nvPr>
            <p:ph idx="1"/>
          </p:nvPr>
        </p:nvSpPr>
        <p:spPr>
          <a:xfrm>
            <a:off x="323850" y="1196541"/>
            <a:ext cx="8424863" cy="4464918"/>
          </a:xfrm>
        </p:spPr>
        <p:txBody>
          <a:bodyPr/>
          <a:lstStyle/>
          <a:p>
            <a:pPr marL="285750" indent="-285750" algn="just">
              <a:spcBef>
                <a:spcPts val="100"/>
              </a:spcBef>
              <a:spcAft>
                <a:spcPts val="600"/>
              </a:spcAft>
              <a:buFont typeface="Wingdings" panose="05000000000000000000" pitchFamily="2" charset="2"/>
              <a:buChar char="Ø"/>
              <a:defRPr/>
            </a:pPr>
            <a:r>
              <a:rPr lang="it-IT" sz="1700" dirty="0">
                <a:solidFill>
                  <a:schemeClr val="tx1"/>
                </a:solidFill>
              </a:rPr>
              <a:t>Il bilancio di genere sperimentale è stato introdotto dalla Legge di Contabilità e Finanza pubblica (articolo 38-septies, 196/2009),</a:t>
            </a:r>
            <a:r>
              <a:rPr lang="it-IT" sz="1700" b="1" dirty="0">
                <a:solidFill>
                  <a:schemeClr val="tx1"/>
                </a:solidFill>
              </a:rPr>
              <a:t> tra le norme di completamento della riforma del bilancio dello Stato</a:t>
            </a:r>
            <a:r>
              <a:rPr lang="it-IT" sz="1700" dirty="0">
                <a:solidFill>
                  <a:schemeClr val="tx1"/>
                </a:solidFill>
              </a:rPr>
              <a:t>. La disposizione richiede un’analisi a rendiconto delle entrate e delle spese dello Stato per </a:t>
            </a:r>
            <a:r>
              <a:rPr lang="it-IT" sz="1700" b="1" dirty="0">
                <a:solidFill>
                  <a:schemeClr val="tx1"/>
                </a:solidFill>
              </a:rPr>
              <a:t>valutare il diverso impatto delle politiche di bilancio su uomini e donne in termini di denaro, servizi, tempo e lavoro non retribuito.</a:t>
            </a:r>
            <a:endParaRPr lang="it-IT" sz="1700" dirty="0">
              <a:solidFill>
                <a:schemeClr val="tx1"/>
              </a:solidFill>
            </a:endParaRPr>
          </a:p>
          <a:p>
            <a:pPr marL="285750" indent="-285750" algn="just">
              <a:spcBef>
                <a:spcPts val="100"/>
              </a:spcBef>
              <a:spcAft>
                <a:spcPts val="600"/>
              </a:spcAft>
              <a:buFont typeface="Wingdings" panose="05000000000000000000" pitchFamily="2" charset="2"/>
              <a:buChar char="Ø"/>
              <a:defRPr/>
            </a:pPr>
            <a:r>
              <a:rPr lang="it-IT" sz="1700" dirty="0">
                <a:solidFill>
                  <a:schemeClr val="tx1"/>
                </a:solidFill>
              </a:rPr>
              <a:t>La prima sperimentazione del bilancio di genere è stata applicata al </a:t>
            </a:r>
            <a:r>
              <a:rPr lang="it-IT" sz="1700" b="1" dirty="0">
                <a:solidFill>
                  <a:schemeClr val="tx1"/>
                </a:solidFill>
              </a:rPr>
              <a:t>Rendiconto generale dello Stato per l’esercizio 2016.</a:t>
            </a:r>
          </a:p>
          <a:p>
            <a:pPr marL="285750" indent="-285750" algn="just">
              <a:spcBef>
                <a:spcPts val="100"/>
              </a:spcBef>
              <a:spcAft>
                <a:spcPts val="0"/>
              </a:spcAft>
              <a:buFont typeface="Wingdings" panose="05000000000000000000" pitchFamily="2" charset="2"/>
              <a:buChar char="Ø"/>
              <a:defRPr/>
            </a:pPr>
            <a:r>
              <a:rPr lang="it-IT" sz="1700" dirty="0">
                <a:solidFill>
                  <a:schemeClr val="tx1"/>
                </a:solidFill>
              </a:rPr>
              <a:t>Successivamente, il </a:t>
            </a:r>
            <a:r>
              <a:rPr lang="it-IT" sz="1700" dirty="0" err="1">
                <a:solidFill>
                  <a:schemeClr val="tx1"/>
                </a:solidFill>
              </a:rPr>
              <a:t>D.lgs</a:t>
            </a:r>
            <a:r>
              <a:rPr lang="it-IT" sz="1700" dirty="0">
                <a:solidFill>
                  <a:schemeClr val="tx1"/>
                </a:solidFill>
              </a:rPr>
              <a:t> 116/2018, art.8 ha rafforzato il bilancio di genere prevedendo che, </a:t>
            </a:r>
            <a:r>
              <a:rPr lang="it-IT" altLang="it-IT" sz="1600" dirty="0">
                <a:solidFill>
                  <a:schemeClr val="tx1"/>
                </a:solidFill>
              </a:rPr>
              <a:t>oltre a valutare l’impatto delle politiche pubbliche sui divari di genere, dovrebbe essere finalizzato alla </a:t>
            </a:r>
            <a:r>
              <a:rPr lang="it-IT" altLang="it-IT" sz="1600" b="1" dirty="0">
                <a:solidFill>
                  <a:schemeClr val="tx1"/>
                </a:solidFill>
              </a:rPr>
              <a:t>ridefinizione e riallocazione delle risorse, tenendo conto anche dell’andamento degli indicatori di Benessere Equo e Sostenibile </a:t>
            </a:r>
            <a:r>
              <a:rPr lang="it-IT" altLang="it-IT" sz="1600" dirty="0">
                <a:solidFill>
                  <a:schemeClr val="tx1"/>
                </a:solidFill>
              </a:rPr>
              <a:t>(“BES”) utilizzati nel Documento di Economia e Finanza per integrare le dimensioni economiche (come il PIL) con quelle rappresentative del “benessere equo e sostenibile”, nella fase di programmazione e monitoraggio delle finanze pubbliche.</a:t>
            </a:r>
            <a:endParaRPr lang="it-IT" sz="1600" dirty="0">
              <a:solidFill>
                <a:schemeClr val="tx1"/>
              </a:solidFill>
            </a:endParaRPr>
          </a:p>
          <a:p>
            <a:pPr marL="285750" indent="-285750" algn="just">
              <a:spcAft>
                <a:spcPts val="1200"/>
              </a:spcAft>
              <a:buFont typeface="Wingdings" panose="05000000000000000000" pitchFamily="2" charset="2"/>
              <a:buChar char="Ø"/>
              <a:defRPr/>
            </a:pPr>
            <a:endParaRPr lang="it-IT" dirty="0"/>
          </a:p>
          <a:p>
            <a:pPr>
              <a:defRPr/>
            </a:pPr>
            <a:endParaRPr lang="it-IT" dirty="0"/>
          </a:p>
        </p:txBody>
      </p:sp>
      <p:sp>
        <p:nvSpPr>
          <p:cNvPr id="28676" name="Segnaposto numero diapositiva 1">
            <a:extLst>
              <a:ext uri="{FF2B5EF4-FFF2-40B4-BE49-F238E27FC236}">
                <a16:creationId xmlns:a16="http://schemas.microsoft.com/office/drawing/2014/main" id="{F6486A2F-C469-CE2A-8B81-4FAF3B59D09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0B7A8A-F79E-A24B-8436-BD9A2B6F3E6E}" type="slidenum">
              <a:rPr lang="it-IT" altLang="it-IT" sz="1000">
                <a:latin typeface="Tahoma" panose="020B0604030504040204" pitchFamily="34" charset="0"/>
              </a:rPr>
              <a:pPr/>
              <a:t>3</a:t>
            </a:fld>
            <a:endParaRPr lang="it-IT" altLang="it-IT" sz="100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a:extLst>
              <a:ext uri="{FF2B5EF4-FFF2-40B4-BE49-F238E27FC236}">
                <a16:creationId xmlns:a16="http://schemas.microsoft.com/office/drawing/2014/main" id="{13D5FD39-7BFC-494B-BBCA-12B28276F11B}"/>
              </a:ext>
            </a:extLst>
          </p:cNvPr>
          <p:cNvSpPr>
            <a:spLocks noGrp="1"/>
          </p:cNvSpPr>
          <p:nvPr>
            <p:ph type="title"/>
          </p:nvPr>
        </p:nvSpPr>
        <p:spPr bwMode="auto">
          <a:xfrm>
            <a:off x="323850" y="115888"/>
            <a:ext cx="8385175" cy="43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it-IT" sz="2000" b="1" u="sng">
                <a:solidFill>
                  <a:schemeClr val="tx1"/>
                </a:solidFill>
              </a:rPr>
              <a:t>PRINCIPALI ATTORI COINVOLTI</a:t>
            </a:r>
            <a:endParaRPr lang="it-IT" altLang="it-IT" sz="2000" b="1" u="sng">
              <a:solidFill>
                <a:schemeClr val="tx1"/>
              </a:solidFill>
            </a:endParaRPr>
          </a:p>
        </p:txBody>
      </p:sp>
      <p:sp>
        <p:nvSpPr>
          <p:cNvPr id="29699" name="Segnaposto contenuto 2">
            <a:extLst>
              <a:ext uri="{FF2B5EF4-FFF2-40B4-BE49-F238E27FC236}">
                <a16:creationId xmlns:a16="http://schemas.microsoft.com/office/drawing/2014/main" id="{955EBCCB-AC7B-4C22-B235-9811AD7283E5}"/>
              </a:ext>
            </a:extLst>
          </p:cNvPr>
          <p:cNvSpPr>
            <a:spLocks noGrp="1"/>
          </p:cNvSpPr>
          <p:nvPr>
            <p:ph idx="1"/>
          </p:nvPr>
        </p:nvSpPr>
        <p:spPr bwMode="auto">
          <a:xfrm>
            <a:off x="323850" y="1087450"/>
            <a:ext cx="8424863" cy="4683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just">
              <a:spcAft>
                <a:spcPts val="600"/>
              </a:spcAft>
              <a:buFont typeface="Wingdings" pitchFamily="2" charset="2"/>
              <a:buChar char="Ø"/>
            </a:pPr>
            <a:r>
              <a:rPr lang="it-IT" altLang="it-IT" sz="1700" dirty="0">
                <a:solidFill>
                  <a:schemeClr val="tx1"/>
                </a:solidFill>
              </a:rPr>
              <a:t>Il </a:t>
            </a:r>
            <a:r>
              <a:rPr lang="it-IT" altLang="it-IT" sz="1700" b="1" dirty="0">
                <a:solidFill>
                  <a:schemeClr val="tx1"/>
                </a:solidFill>
              </a:rPr>
              <a:t>Dipartimento della Ragioneria Generale dello Stato </a:t>
            </a:r>
            <a:r>
              <a:rPr lang="it-IT" altLang="it-IT" sz="1700" dirty="0">
                <a:solidFill>
                  <a:schemeClr val="tx1"/>
                </a:solidFill>
              </a:rPr>
              <a:t>(coordinamento)</a:t>
            </a:r>
          </a:p>
          <a:p>
            <a:pPr marL="285750" indent="-285750" algn="just">
              <a:spcAft>
                <a:spcPts val="600"/>
              </a:spcAft>
              <a:buFont typeface="Wingdings" pitchFamily="2" charset="2"/>
              <a:buChar char="Ø"/>
            </a:pPr>
            <a:r>
              <a:rPr lang="it-IT" altLang="it-IT" sz="1700" dirty="0">
                <a:solidFill>
                  <a:schemeClr val="tx1"/>
                </a:solidFill>
              </a:rPr>
              <a:t>Il </a:t>
            </a:r>
            <a:r>
              <a:rPr lang="it-IT" altLang="it-IT" sz="1700" b="1" dirty="0">
                <a:solidFill>
                  <a:schemeClr val="tx1"/>
                </a:solidFill>
              </a:rPr>
              <a:t>Dipartimento delle Finanze:</a:t>
            </a:r>
            <a:r>
              <a:rPr lang="it-IT" altLang="it-IT" sz="1700" dirty="0">
                <a:solidFill>
                  <a:schemeClr val="tx1"/>
                </a:solidFill>
              </a:rPr>
              <a:t> analisi dell’impatto delle politiche delle entrate</a:t>
            </a:r>
          </a:p>
          <a:p>
            <a:pPr marL="285750" indent="-285750" algn="just">
              <a:spcAft>
                <a:spcPts val="600"/>
              </a:spcAft>
              <a:buFont typeface="Wingdings" pitchFamily="2" charset="2"/>
              <a:buChar char="Ø"/>
            </a:pPr>
            <a:r>
              <a:rPr lang="it-IT" altLang="it-IT" sz="1700" dirty="0">
                <a:solidFill>
                  <a:schemeClr val="tx1"/>
                </a:solidFill>
              </a:rPr>
              <a:t>Il </a:t>
            </a:r>
            <a:r>
              <a:rPr lang="it-IT" altLang="it-IT" sz="1700" b="1" dirty="0">
                <a:solidFill>
                  <a:schemeClr val="tx1"/>
                </a:solidFill>
              </a:rPr>
              <a:t>Dipartimento degli Affari Generali per tutte le amministrazioni centrali</a:t>
            </a:r>
            <a:r>
              <a:rPr lang="it-IT" altLang="it-IT" sz="1700" dirty="0">
                <a:solidFill>
                  <a:schemeClr val="tx1"/>
                </a:solidFill>
              </a:rPr>
              <a:t>, </a:t>
            </a:r>
          </a:p>
          <a:p>
            <a:pPr marL="285750" indent="-285750" algn="just">
              <a:spcAft>
                <a:spcPts val="600"/>
              </a:spcAft>
              <a:buFont typeface="Wingdings" pitchFamily="2" charset="2"/>
              <a:buChar char="Ø"/>
            </a:pPr>
            <a:r>
              <a:rPr lang="it-IT" altLang="it-IT" sz="1700" dirty="0">
                <a:solidFill>
                  <a:schemeClr val="tx1"/>
                </a:solidFill>
              </a:rPr>
              <a:t>I </a:t>
            </a:r>
            <a:r>
              <a:rPr lang="it-IT" altLang="it-IT" sz="1700" b="1" dirty="0">
                <a:solidFill>
                  <a:schemeClr val="tx1"/>
                </a:solidFill>
              </a:rPr>
              <a:t>centri di responsabilità delle amministrazioni centrali dello Stato </a:t>
            </a:r>
            <a:r>
              <a:rPr lang="it-IT" altLang="it-IT" sz="1700" dirty="0">
                <a:solidFill>
                  <a:schemeClr val="tx1"/>
                </a:solidFill>
              </a:rPr>
              <a:t>(incluse le eventuali articolazioni periferiche) e la </a:t>
            </a:r>
            <a:r>
              <a:rPr lang="it-IT" altLang="it-IT" sz="1700" b="1" dirty="0">
                <a:solidFill>
                  <a:schemeClr val="tx1"/>
                </a:solidFill>
              </a:rPr>
              <a:t>Presidenza del Consiglio dei Ministri</a:t>
            </a:r>
            <a:r>
              <a:rPr lang="it-IT" altLang="it-IT" sz="1700" dirty="0">
                <a:solidFill>
                  <a:schemeClr val="tx1"/>
                </a:solidFill>
              </a:rPr>
              <a:t>, quali soggetti attivi delle politiche del personale e delle politiche settoriali</a:t>
            </a:r>
            <a:endParaRPr lang="it-IT" altLang="it-IT" sz="1700" dirty="0">
              <a:solidFill>
                <a:srgbClr val="FF0000"/>
              </a:solidFill>
            </a:endParaRPr>
          </a:p>
          <a:p>
            <a:pPr marL="285750" indent="-285750" algn="just">
              <a:spcAft>
                <a:spcPts val="600"/>
              </a:spcAft>
              <a:buFont typeface="Wingdings" pitchFamily="2" charset="2"/>
              <a:buChar char="Ø"/>
            </a:pPr>
            <a:r>
              <a:rPr lang="it-IT" altLang="it-IT" sz="1700" b="1" dirty="0">
                <a:solidFill>
                  <a:schemeClr val="tx1"/>
                </a:solidFill>
              </a:rPr>
              <a:t>ISTAT</a:t>
            </a:r>
            <a:r>
              <a:rPr lang="it-IT" altLang="it-IT" sz="1700" dirty="0">
                <a:solidFill>
                  <a:schemeClr val="tx1"/>
                </a:solidFill>
              </a:rPr>
              <a:t>, principale fornitore di dati e indicatori per il monitoraggio delle politiche statali in un’ottica di genere</a:t>
            </a:r>
          </a:p>
          <a:p>
            <a:pPr marL="285750" indent="-285750" algn="just">
              <a:spcAft>
                <a:spcPts val="600"/>
              </a:spcAft>
              <a:buFont typeface="Wingdings" pitchFamily="2" charset="2"/>
              <a:buChar char="Ø"/>
            </a:pPr>
            <a:r>
              <a:rPr lang="it-IT" altLang="it-IT" sz="1700" b="1" dirty="0">
                <a:solidFill>
                  <a:schemeClr val="tx1"/>
                </a:solidFill>
              </a:rPr>
              <a:t>INPS</a:t>
            </a:r>
            <a:r>
              <a:rPr lang="it-IT" altLang="it-IT" sz="1700" dirty="0">
                <a:solidFill>
                  <a:schemeClr val="tx1"/>
                </a:solidFill>
              </a:rPr>
              <a:t>, per indicatori per i divari occupazionali e dati relativi alle materie di assistenza e previdenza con dettagli di genere</a:t>
            </a:r>
          </a:p>
          <a:p>
            <a:pPr marL="285750" indent="-285750" algn="just">
              <a:spcAft>
                <a:spcPts val="600"/>
              </a:spcAft>
              <a:buFont typeface="Wingdings" pitchFamily="2" charset="2"/>
              <a:buChar char="Ø"/>
            </a:pPr>
            <a:r>
              <a:rPr lang="it-IT" altLang="it-IT" sz="1700" b="1" dirty="0">
                <a:solidFill>
                  <a:schemeClr val="tx1"/>
                </a:solidFill>
              </a:rPr>
              <a:t>Dipartimento delle Pari Opportunità </a:t>
            </a:r>
            <a:r>
              <a:rPr lang="it-IT" altLang="it-IT" sz="1700" dirty="0">
                <a:solidFill>
                  <a:schemeClr val="tx1"/>
                </a:solidFill>
              </a:rPr>
              <a:t>della Presidenza del Consiglio dei Ministri</a:t>
            </a:r>
          </a:p>
          <a:p>
            <a:pPr marL="285750" indent="-285750" algn="just">
              <a:spcAft>
                <a:spcPts val="600"/>
              </a:spcAft>
              <a:buFont typeface="Wingdings" pitchFamily="2" charset="2"/>
              <a:buChar char="Ø"/>
            </a:pPr>
            <a:endParaRPr lang="it-IT" altLang="it-IT" sz="1700" dirty="0">
              <a:solidFill>
                <a:schemeClr val="tx1"/>
              </a:solidFill>
            </a:endParaRPr>
          </a:p>
        </p:txBody>
      </p:sp>
      <p:sp>
        <p:nvSpPr>
          <p:cNvPr id="29700" name="Segnaposto numero diapositiva 1">
            <a:extLst>
              <a:ext uri="{FF2B5EF4-FFF2-40B4-BE49-F238E27FC236}">
                <a16:creationId xmlns:a16="http://schemas.microsoft.com/office/drawing/2014/main" id="{055F850C-65D3-A76C-DFA1-91E1A0256D0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B3ED62-023E-6147-8818-CF27AF9204CA}" type="slidenum">
              <a:rPr lang="it-IT" altLang="it-IT" sz="1000">
                <a:latin typeface="Tahoma" panose="020B0604030504040204" pitchFamily="34" charset="0"/>
              </a:rPr>
              <a:pPr/>
              <a:t>4</a:t>
            </a:fld>
            <a:endParaRPr lang="it-IT" altLang="it-IT" sz="100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egnaposto contenuto 2">
            <a:extLst>
              <a:ext uri="{FF2B5EF4-FFF2-40B4-BE49-F238E27FC236}">
                <a16:creationId xmlns:a16="http://schemas.microsoft.com/office/drawing/2014/main" id="{339BE77D-3213-04BD-A520-452F12FCFA5E}"/>
              </a:ext>
            </a:extLst>
          </p:cNvPr>
          <p:cNvSpPr>
            <a:spLocks noGrp="1"/>
          </p:cNvSpPr>
          <p:nvPr>
            <p:ph idx="1"/>
          </p:nvPr>
        </p:nvSpPr>
        <p:spPr bwMode="auto">
          <a:xfrm>
            <a:off x="395288" y="879475"/>
            <a:ext cx="8385175" cy="5429250"/>
          </a:xfrm>
        </p:spPr>
        <p:txBody>
          <a:bodyPr vert="horz" wrap="square" lIns="91440" tIns="45720" rIns="91440" bIns="45720" numCol="1" anchor="t" anchorCtr="0" compatLnSpc="1">
            <a:prstTxWarp prst="textNoShape">
              <a:avLst/>
            </a:prstTxWarp>
          </a:bodyPr>
          <a:lstStyle/>
          <a:p>
            <a:pPr marL="0" lvl="1" indent="0" algn="just">
              <a:spcAft>
                <a:spcPts val="600"/>
              </a:spcAft>
              <a:defRPr/>
            </a:pPr>
            <a:r>
              <a:rPr lang="it-IT" altLang="en-US" sz="1800" dirty="0">
                <a:solidFill>
                  <a:schemeClr val="tx1"/>
                </a:solidFill>
              </a:rPr>
              <a:t>Il quadro che emerge dall’esame della spesa non riesce a cogliere tutte le politiche di interesse perché alcune:</a:t>
            </a:r>
          </a:p>
          <a:p>
            <a:pPr marL="685800" lvl="1" algn="just">
              <a:spcAft>
                <a:spcPts val="0"/>
              </a:spcAft>
              <a:buFont typeface="Wingdings" panose="05000000000000000000" pitchFamily="2" charset="2"/>
              <a:buChar char="Ø"/>
              <a:defRPr/>
            </a:pPr>
            <a:r>
              <a:rPr lang="it-IT" altLang="it-IT" sz="1600" b="1" dirty="0">
                <a:solidFill>
                  <a:schemeClr val="tx1"/>
                </a:solidFill>
              </a:rPr>
              <a:t>Non comportano oneri per il bilancio dello Stato </a:t>
            </a:r>
            <a:r>
              <a:rPr lang="it-IT" altLang="it-IT" sz="1600" dirty="0">
                <a:solidFill>
                  <a:schemeClr val="tx1"/>
                </a:solidFill>
              </a:rPr>
              <a:t>(per es. quando si tratta di regolamentazione o di competenza esclusiva di altri livelli di governo)</a:t>
            </a:r>
          </a:p>
          <a:p>
            <a:pPr marL="685800" lvl="1" algn="just">
              <a:spcAft>
                <a:spcPts val="0"/>
              </a:spcAft>
              <a:buFont typeface="Wingdings" panose="05000000000000000000" pitchFamily="2" charset="2"/>
              <a:buChar char="Ø"/>
              <a:defRPr/>
            </a:pPr>
            <a:r>
              <a:rPr lang="it-IT" altLang="it-IT" sz="1600" b="1" dirty="0">
                <a:solidFill>
                  <a:schemeClr val="tx1"/>
                </a:solidFill>
              </a:rPr>
              <a:t>Non sono rappresentate attraverso l’esame delle spese del bilancio dello Stato </a:t>
            </a:r>
            <a:r>
              <a:rPr lang="it-IT" altLang="it-IT" sz="1600" dirty="0">
                <a:solidFill>
                  <a:schemeClr val="tx1"/>
                </a:solidFill>
              </a:rPr>
              <a:t>(per es. quelle composte da trasferimenti ad altre amministrazioni pubbliche o a fondi gestiti fuori bilancio)</a:t>
            </a:r>
          </a:p>
          <a:p>
            <a:pPr marL="685800" lvl="1" algn="just">
              <a:spcAft>
                <a:spcPts val="600"/>
              </a:spcAft>
              <a:buFont typeface="Wingdings" panose="05000000000000000000" pitchFamily="2" charset="2"/>
              <a:buChar char="Ø"/>
              <a:defRPr/>
            </a:pPr>
            <a:r>
              <a:rPr lang="it-IT" altLang="it-IT" sz="1600" b="1" dirty="0">
                <a:solidFill>
                  <a:schemeClr val="tx1"/>
                </a:solidFill>
              </a:rPr>
              <a:t>Non trovano una rappresentazione nelle entrate del bilancio dello Stato </a:t>
            </a:r>
            <a:r>
              <a:rPr lang="it-IT" altLang="it-IT" sz="1600" dirty="0">
                <a:solidFill>
                  <a:schemeClr val="tx1"/>
                </a:solidFill>
              </a:rPr>
              <a:t>(alcune agevolazioni fiscali sono rappresentate in bilancio con capitolo/articolo di entrata dedicato e compensazione/</a:t>
            </a:r>
            <a:r>
              <a:rPr lang="it-IT" altLang="it-IT" sz="1600" dirty="0" err="1">
                <a:solidFill>
                  <a:schemeClr val="tx1"/>
                </a:solidFill>
              </a:rPr>
              <a:t>lordizzazione</a:t>
            </a:r>
            <a:r>
              <a:rPr lang="it-IT" altLang="it-IT" sz="1600" dirty="0">
                <a:solidFill>
                  <a:schemeClr val="tx1"/>
                </a:solidFill>
              </a:rPr>
              <a:t> in spesa e altre sono indistinte rispetto ai versamenti complessivi delle entrate tributarie)</a:t>
            </a:r>
            <a:endParaRPr lang="en-US" altLang="it-IT" sz="1600" b="1" dirty="0">
              <a:solidFill>
                <a:schemeClr val="tx1"/>
              </a:solidFill>
            </a:endParaRPr>
          </a:p>
          <a:p>
            <a:pPr marL="0" indent="0" algn="just">
              <a:spcBef>
                <a:spcPts val="0"/>
              </a:spcBef>
              <a:spcAft>
                <a:spcPts val="600"/>
              </a:spcAft>
              <a:defRPr/>
            </a:pPr>
            <a:r>
              <a:rPr lang="it-IT" altLang="it-IT" dirty="0">
                <a:solidFill>
                  <a:schemeClr val="tx1"/>
                </a:solidFill>
              </a:rPr>
              <a:t>Infatti molti interventi pubblici che hanno l’esplicito intento di ridurre divari di genere non costano o sono in altri bilanci:</a:t>
            </a:r>
          </a:p>
          <a:p>
            <a:pPr marL="685800" lvl="1" algn="just">
              <a:spcAft>
                <a:spcPts val="0"/>
              </a:spcAft>
              <a:buFont typeface="Courier New" panose="02070309020205020404" pitchFamily="49" charset="0"/>
              <a:buChar char="o"/>
              <a:defRPr/>
            </a:pPr>
            <a:r>
              <a:rPr lang="it-IT" altLang="it-IT" sz="1400" dirty="0">
                <a:solidFill>
                  <a:schemeClr val="tx1"/>
                </a:solidFill>
              </a:rPr>
              <a:t>Norme su “quote rosa” o </a:t>
            </a:r>
            <a:r>
              <a:rPr lang="it-IT" altLang="it-IT" sz="1400" dirty="0" err="1">
                <a:solidFill>
                  <a:schemeClr val="tx1"/>
                </a:solidFill>
              </a:rPr>
              <a:t>femminicidio</a:t>
            </a:r>
            <a:r>
              <a:rPr lang="it-IT" altLang="it-IT" sz="1400" dirty="0">
                <a:solidFill>
                  <a:schemeClr val="tx1"/>
                </a:solidFill>
              </a:rPr>
              <a:t> </a:t>
            </a:r>
          </a:p>
          <a:p>
            <a:pPr marL="685800" lvl="1" algn="just">
              <a:spcAft>
                <a:spcPts val="0"/>
              </a:spcAft>
              <a:buFont typeface="Courier New" panose="02070309020205020404" pitchFamily="49" charset="0"/>
              <a:buChar char="o"/>
              <a:defRPr/>
            </a:pPr>
            <a:r>
              <a:rPr lang="it-IT" altLang="it-IT" sz="1400" dirty="0">
                <a:solidFill>
                  <a:schemeClr val="tx1"/>
                </a:solidFill>
              </a:rPr>
              <a:t>Spesa per asili nido e servizi per l’infanzia di competenza comunale</a:t>
            </a:r>
          </a:p>
          <a:p>
            <a:pPr marL="685800" lvl="1" algn="just">
              <a:spcAft>
                <a:spcPts val="0"/>
              </a:spcAft>
              <a:buFont typeface="Courier New" panose="02070309020205020404" pitchFamily="49" charset="0"/>
              <a:buChar char="o"/>
              <a:defRPr/>
            </a:pPr>
            <a:r>
              <a:rPr lang="it-IT" altLang="it-IT" sz="1400" dirty="0">
                <a:solidFill>
                  <a:schemeClr val="tx1"/>
                </a:solidFill>
              </a:rPr>
              <a:t>Deduzioni/detrazioni IRPEF per il “rientro dei cervelli” o dei contributi per i lavoratori domestici</a:t>
            </a:r>
          </a:p>
          <a:p>
            <a:pPr marL="685800" lvl="1" algn="just">
              <a:spcAft>
                <a:spcPts val="0"/>
              </a:spcAft>
              <a:buFont typeface="Courier New" panose="02070309020205020404" pitchFamily="49" charset="0"/>
              <a:buChar char="o"/>
              <a:defRPr/>
            </a:pPr>
            <a:r>
              <a:rPr lang="it-IT" altLang="it-IT" sz="1400" dirty="0">
                <a:solidFill>
                  <a:schemeClr val="tx1"/>
                </a:solidFill>
              </a:rPr>
              <a:t>Gestioni fuori bilancio, gestione dei fondi strutturali europei e il Fondo di garanzia per le piccole e medie imprese</a:t>
            </a:r>
          </a:p>
          <a:p>
            <a:pPr marL="685800" lvl="1" algn="just">
              <a:buFont typeface="Wingdings" panose="05000000000000000000" pitchFamily="2" charset="2"/>
              <a:buChar char="Ø"/>
              <a:defRPr/>
            </a:pPr>
            <a:endParaRPr lang="it-IT" altLang="it-IT" sz="1800" dirty="0"/>
          </a:p>
          <a:p>
            <a:pPr marL="457200" lvl="1" indent="0">
              <a:defRPr/>
            </a:pPr>
            <a:endParaRPr lang="it-IT" altLang="it-IT" sz="1800" dirty="0"/>
          </a:p>
          <a:p>
            <a:pPr marL="457200" lvl="1" indent="0">
              <a:defRPr/>
            </a:pPr>
            <a:endParaRPr lang="it-IT" altLang="it-IT" sz="1800" dirty="0"/>
          </a:p>
          <a:p>
            <a:pPr>
              <a:buFontTx/>
              <a:buAutoNum type="arabicPeriod" startAt="3"/>
              <a:defRPr/>
            </a:pPr>
            <a:endParaRPr lang="it-IT" altLang="it-IT" dirty="0"/>
          </a:p>
          <a:p>
            <a:pPr>
              <a:buFontTx/>
              <a:buAutoNum type="arabicPeriod" startAt="3"/>
              <a:defRPr/>
            </a:pPr>
            <a:endParaRPr lang="it-IT" altLang="it-IT" dirty="0"/>
          </a:p>
          <a:p>
            <a:pPr>
              <a:buFontTx/>
              <a:buAutoNum type="arabicPeriod" startAt="3"/>
              <a:defRPr/>
            </a:pPr>
            <a:endParaRPr lang="it-IT" altLang="it-IT" dirty="0"/>
          </a:p>
          <a:p>
            <a:pPr>
              <a:buFontTx/>
              <a:buAutoNum type="arabicPeriod" startAt="3"/>
              <a:defRPr/>
            </a:pPr>
            <a:endParaRPr lang="it-IT" altLang="it-IT" dirty="0"/>
          </a:p>
          <a:p>
            <a:pPr>
              <a:buFontTx/>
              <a:buAutoNum type="arabicPeriod" startAt="3"/>
              <a:defRPr/>
            </a:pPr>
            <a:endParaRPr lang="it-IT" altLang="it-IT" dirty="0"/>
          </a:p>
        </p:txBody>
      </p:sp>
      <p:sp>
        <p:nvSpPr>
          <p:cNvPr id="30723" name="Rettangolo 5">
            <a:extLst>
              <a:ext uri="{FF2B5EF4-FFF2-40B4-BE49-F238E27FC236}">
                <a16:creationId xmlns:a16="http://schemas.microsoft.com/office/drawing/2014/main" id="{C712A93D-A6B2-4F34-BFA1-CB9BBA3C6A49}"/>
              </a:ext>
            </a:extLst>
          </p:cNvPr>
          <p:cNvSpPr>
            <a:spLocks noChangeArrowheads="1"/>
          </p:cNvSpPr>
          <p:nvPr/>
        </p:nvSpPr>
        <p:spPr bwMode="auto">
          <a:xfrm>
            <a:off x="373063" y="1125538"/>
            <a:ext cx="84963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2100" b="1">
              <a:solidFill>
                <a:srgbClr val="002776"/>
              </a:solidFill>
            </a:endParaRPr>
          </a:p>
        </p:txBody>
      </p:sp>
      <p:sp>
        <p:nvSpPr>
          <p:cNvPr id="6" name="Titolo 1">
            <a:extLst>
              <a:ext uri="{FF2B5EF4-FFF2-40B4-BE49-F238E27FC236}">
                <a16:creationId xmlns:a16="http://schemas.microsoft.com/office/drawing/2014/main" id="{8D843B54-6D7A-7F53-C4C8-52480C027C1E}"/>
              </a:ext>
            </a:extLst>
          </p:cNvPr>
          <p:cNvSpPr txBox="1">
            <a:spLocks/>
          </p:cNvSpPr>
          <p:nvPr/>
        </p:nvSpPr>
        <p:spPr bwMode="auto">
          <a:xfrm>
            <a:off x="395288" y="115888"/>
            <a:ext cx="8385175" cy="763587"/>
          </a:xfrm>
          <a:prstGeom prst="rect">
            <a:avLst/>
          </a:prstGeom>
          <a:noFill/>
        </p:spPr>
        <p:txBody>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lgn="just">
              <a:defRPr/>
            </a:pPr>
            <a:r>
              <a:rPr lang="it-IT" altLang="en-US" sz="2000" b="1" u="sng" dirty="0">
                <a:solidFill>
                  <a:schemeClr val="tx1"/>
                </a:solidFill>
              </a:rPr>
              <a:t>LA SPERIMENTAZIONE DEL BILANCIO DI GENERE E’ RIFERITA AL CONTO DELLO STATO</a:t>
            </a:r>
            <a:endParaRPr lang="it-IT" altLang="it-IT" sz="2000" b="1" u="sng" kern="0" dirty="0">
              <a:solidFill>
                <a:schemeClr val="tx1"/>
              </a:solidFill>
            </a:endParaRPr>
          </a:p>
        </p:txBody>
      </p:sp>
      <p:sp>
        <p:nvSpPr>
          <p:cNvPr id="30725" name="Segnaposto numero diapositiva 1">
            <a:extLst>
              <a:ext uri="{FF2B5EF4-FFF2-40B4-BE49-F238E27FC236}">
                <a16:creationId xmlns:a16="http://schemas.microsoft.com/office/drawing/2014/main" id="{85C315FF-DBA9-3188-10D7-9E332A4DD9A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30569D-9395-CA46-B183-0D487124DB42}" type="slidenum">
              <a:rPr lang="it-IT" altLang="it-IT" sz="1000">
                <a:latin typeface="Tahoma" panose="020B0604030504040204" pitchFamily="34" charset="0"/>
              </a:rPr>
              <a:pPr/>
              <a:t>5</a:t>
            </a:fld>
            <a:endParaRPr lang="it-IT" altLang="it-IT" sz="100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contenuto 2">
            <a:extLst>
              <a:ext uri="{FF2B5EF4-FFF2-40B4-BE49-F238E27FC236}">
                <a16:creationId xmlns:a16="http://schemas.microsoft.com/office/drawing/2014/main" id="{C9EC78BA-6B55-44DC-4EF5-85DA374C8699}"/>
              </a:ext>
            </a:extLst>
          </p:cNvPr>
          <p:cNvSpPr>
            <a:spLocks noGrp="1"/>
          </p:cNvSpPr>
          <p:nvPr>
            <p:ph idx="1"/>
          </p:nvPr>
        </p:nvSpPr>
        <p:spPr bwMode="auto">
          <a:xfrm>
            <a:off x="447675" y="647700"/>
            <a:ext cx="8362950" cy="544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gn="just">
              <a:spcBef>
                <a:spcPct val="0"/>
              </a:spcBef>
              <a:spcAft>
                <a:spcPts val="300"/>
              </a:spcAft>
              <a:buFont typeface="Wingdings" pitchFamily="2" charset="2"/>
              <a:buChar char="Ø"/>
            </a:pPr>
            <a:r>
              <a:rPr lang="it-IT" altLang="it-IT" sz="1600" dirty="0">
                <a:solidFill>
                  <a:schemeClr val="tx1"/>
                </a:solidFill>
              </a:rPr>
              <a:t>Supera l'assunzione che i bilanci siano neutri dal punto di vista del genere</a:t>
            </a:r>
          </a:p>
          <a:p>
            <a:pPr algn="just">
              <a:spcBef>
                <a:spcPct val="0"/>
              </a:spcBef>
              <a:spcAft>
                <a:spcPts val="300"/>
              </a:spcAft>
              <a:buFont typeface="Wingdings" pitchFamily="2" charset="2"/>
              <a:buChar char="Ø"/>
            </a:pPr>
            <a:r>
              <a:rPr lang="it-IT" altLang="it-IT" sz="1600" dirty="0">
                <a:solidFill>
                  <a:schemeClr val="tx1"/>
                </a:solidFill>
              </a:rPr>
              <a:t>Esamina l'allocazione delle risorse pubbliche per l'impatto su donne e uomini</a:t>
            </a:r>
          </a:p>
          <a:p>
            <a:pPr algn="just">
              <a:spcBef>
                <a:spcPct val="0"/>
              </a:spcBef>
              <a:spcAft>
                <a:spcPts val="300"/>
              </a:spcAft>
              <a:buFont typeface="Wingdings" pitchFamily="2" charset="2"/>
              <a:buChar char="Ø"/>
            </a:pPr>
            <a:r>
              <a:rPr lang="it-IT" altLang="it-IT" sz="1600" dirty="0">
                <a:solidFill>
                  <a:schemeClr val="tx1"/>
                </a:solidFill>
              </a:rPr>
              <a:t>Redistribuzione delle risorse per promuovere l'uguaglianza</a:t>
            </a:r>
          </a:p>
          <a:p>
            <a:pPr algn="just">
              <a:spcBef>
                <a:spcPct val="0"/>
              </a:spcBef>
              <a:spcAft>
                <a:spcPts val="300"/>
              </a:spcAft>
              <a:buFont typeface="Wingdings" pitchFamily="2" charset="2"/>
              <a:buChar char="Ø"/>
            </a:pPr>
            <a:r>
              <a:rPr lang="it-IT" altLang="it-IT" sz="1600" dirty="0">
                <a:solidFill>
                  <a:schemeClr val="tx1"/>
                </a:solidFill>
              </a:rPr>
              <a:t>La valutazione dell'impatto di genere e l'analisi delle politiche di genere rivelano risultati diversi e diseguali per le donne e gli uomini in seguito a decisioni di spesa pubblica.</a:t>
            </a:r>
            <a:endParaRPr lang="it-IT" altLang="it-IT" sz="1600" dirty="0">
              <a:solidFill>
                <a:srgbClr val="FF0000"/>
              </a:solidFill>
            </a:endParaRPr>
          </a:p>
        </p:txBody>
      </p:sp>
      <p:sp>
        <p:nvSpPr>
          <p:cNvPr id="5" name="Titolo 1">
            <a:extLst>
              <a:ext uri="{FF2B5EF4-FFF2-40B4-BE49-F238E27FC236}">
                <a16:creationId xmlns:a16="http://schemas.microsoft.com/office/drawing/2014/main" id="{0678F185-277B-B329-6EC2-57C47082642B}"/>
              </a:ext>
            </a:extLst>
          </p:cNvPr>
          <p:cNvSpPr txBox="1">
            <a:spLocks/>
          </p:cNvSpPr>
          <p:nvPr/>
        </p:nvSpPr>
        <p:spPr bwMode="auto">
          <a:xfrm>
            <a:off x="447675" y="260350"/>
            <a:ext cx="8532813" cy="431800"/>
          </a:xfrm>
          <a:prstGeom prst="rect">
            <a:avLst/>
          </a:prstGeom>
          <a:noFill/>
        </p:spPr>
        <p:txBody>
          <a:bodyPr/>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defRPr/>
            </a:pPr>
            <a:r>
              <a:rPr lang="it-IT" altLang="it-IT" sz="2000" b="1" u="sng" kern="0" dirty="0">
                <a:solidFill>
                  <a:schemeClr val="tx1"/>
                </a:solidFill>
              </a:rPr>
              <a:t>LOGICHE E BENEFICI DEL BILANCIO DI GENERE</a:t>
            </a:r>
          </a:p>
        </p:txBody>
      </p:sp>
      <p:sp>
        <p:nvSpPr>
          <p:cNvPr id="32772" name="Segnaposto numero diapositiva 1">
            <a:extLst>
              <a:ext uri="{FF2B5EF4-FFF2-40B4-BE49-F238E27FC236}">
                <a16:creationId xmlns:a16="http://schemas.microsoft.com/office/drawing/2014/main" id="{0DE1FECF-E12E-1044-51BB-EAD94D8DCB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76A739-1B16-0C43-B7CA-A9C05740E79E}" type="slidenum">
              <a:rPr lang="it-IT" altLang="it-IT" sz="1000">
                <a:latin typeface="Tahoma" panose="020B0604030504040204" pitchFamily="34" charset="0"/>
              </a:rPr>
              <a:pPr/>
              <a:t>6</a:t>
            </a:fld>
            <a:endParaRPr lang="it-IT" altLang="it-IT" sz="1000">
              <a:latin typeface="Tahoma" panose="020B0604030504040204" pitchFamily="34" charset="0"/>
            </a:endParaRPr>
          </a:p>
        </p:txBody>
      </p:sp>
      <p:sp>
        <p:nvSpPr>
          <p:cNvPr id="2" name="CasellaDiTesto 1">
            <a:extLst>
              <a:ext uri="{FF2B5EF4-FFF2-40B4-BE49-F238E27FC236}">
                <a16:creationId xmlns:a16="http://schemas.microsoft.com/office/drawing/2014/main" id="{1C44204A-7717-877F-4E56-0DA4DDC70B75}"/>
              </a:ext>
            </a:extLst>
          </p:cNvPr>
          <p:cNvSpPr txBox="1"/>
          <p:nvPr/>
        </p:nvSpPr>
        <p:spPr>
          <a:xfrm>
            <a:off x="709141" y="2854964"/>
            <a:ext cx="1737097" cy="353943"/>
          </a:xfrm>
          <a:prstGeom prst="rect">
            <a:avLst/>
          </a:prstGeom>
          <a:noFill/>
        </p:spPr>
        <p:txBody>
          <a:bodyPr wrap="square" rtlCol="0">
            <a:spAutoFit/>
          </a:bodyPr>
          <a:lstStyle/>
          <a:p>
            <a:r>
              <a:rPr lang="it-IT" sz="1700" b="1" dirty="0">
                <a:latin typeface="+mj-lt"/>
              </a:rPr>
              <a:t>LOGICHE</a:t>
            </a:r>
          </a:p>
        </p:txBody>
      </p:sp>
      <p:sp>
        <p:nvSpPr>
          <p:cNvPr id="3" name="CasellaDiTesto 2">
            <a:extLst>
              <a:ext uri="{FF2B5EF4-FFF2-40B4-BE49-F238E27FC236}">
                <a16:creationId xmlns:a16="http://schemas.microsoft.com/office/drawing/2014/main" id="{46F25C9A-4FD3-9C31-8298-F1AFA8835F77}"/>
              </a:ext>
            </a:extLst>
          </p:cNvPr>
          <p:cNvSpPr txBox="1"/>
          <p:nvPr/>
        </p:nvSpPr>
        <p:spPr>
          <a:xfrm>
            <a:off x="4741589" y="2859033"/>
            <a:ext cx="1737097" cy="353943"/>
          </a:xfrm>
          <a:prstGeom prst="rect">
            <a:avLst/>
          </a:prstGeom>
          <a:noFill/>
        </p:spPr>
        <p:txBody>
          <a:bodyPr wrap="square" rtlCol="0">
            <a:spAutoFit/>
          </a:bodyPr>
          <a:lstStyle/>
          <a:p>
            <a:r>
              <a:rPr lang="it-IT" sz="1700" b="1" dirty="0">
                <a:latin typeface="+mj-lt"/>
              </a:rPr>
              <a:t>BENEFICI</a:t>
            </a:r>
          </a:p>
        </p:txBody>
      </p:sp>
      <p:sp>
        <p:nvSpPr>
          <p:cNvPr id="4" name="Rettangolo 3">
            <a:extLst>
              <a:ext uri="{FF2B5EF4-FFF2-40B4-BE49-F238E27FC236}">
                <a16:creationId xmlns:a16="http://schemas.microsoft.com/office/drawing/2014/main" id="{6851A9B7-A029-A97F-9811-498B73B3984E}"/>
              </a:ext>
            </a:extLst>
          </p:cNvPr>
          <p:cNvSpPr/>
          <p:nvPr/>
        </p:nvSpPr>
        <p:spPr bwMode="auto">
          <a:xfrm>
            <a:off x="709141" y="3170834"/>
            <a:ext cx="3070771" cy="2540049"/>
          </a:xfrm>
          <a:prstGeom prst="rect">
            <a:avLst/>
          </a:prstGeom>
          <a:solidFill>
            <a:srgbClr val="4E81BD">
              <a:alpha val="33745"/>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dirty="0">
              <a:ln>
                <a:noFill/>
              </a:ln>
              <a:solidFill>
                <a:schemeClr val="tx1"/>
              </a:solidFill>
              <a:effectLst/>
              <a:latin typeface="Arial" charset="0"/>
              <a:ea typeface="ＭＳ Ｐゴシック" charset="-128"/>
            </a:endParaRPr>
          </a:p>
        </p:txBody>
      </p:sp>
      <p:sp>
        <p:nvSpPr>
          <p:cNvPr id="6" name="Rettangolo 5">
            <a:extLst>
              <a:ext uri="{FF2B5EF4-FFF2-40B4-BE49-F238E27FC236}">
                <a16:creationId xmlns:a16="http://schemas.microsoft.com/office/drawing/2014/main" id="{3B499431-049B-3F51-6D96-D47E9F57C083}"/>
              </a:ext>
            </a:extLst>
          </p:cNvPr>
          <p:cNvSpPr/>
          <p:nvPr/>
        </p:nvSpPr>
        <p:spPr bwMode="auto">
          <a:xfrm>
            <a:off x="4741589" y="3170834"/>
            <a:ext cx="3070771" cy="2540049"/>
          </a:xfrm>
          <a:prstGeom prst="rect">
            <a:avLst/>
          </a:prstGeom>
          <a:solidFill>
            <a:srgbClr val="4E81BD">
              <a:alpha val="33745"/>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2400" b="0" i="0" u="none" strike="noStrike" cap="none" normalizeH="0" baseline="0">
              <a:ln>
                <a:noFill/>
              </a:ln>
              <a:solidFill>
                <a:schemeClr val="tx1"/>
              </a:solidFill>
              <a:effectLst/>
              <a:latin typeface="Arial" charset="0"/>
              <a:ea typeface="ＭＳ Ｐゴシック" charset="-128"/>
            </a:endParaRPr>
          </a:p>
        </p:txBody>
      </p:sp>
      <p:sp>
        <p:nvSpPr>
          <p:cNvPr id="7" name="CasellaDiTesto 6">
            <a:extLst>
              <a:ext uri="{FF2B5EF4-FFF2-40B4-BE49-F238E27FC236}">
                <a16:creationId xmlns:a16="http://schemas.microsoft.com/office/drawing/2014/main" id="{518B6022-B198-C062-AB61-3C1F884C55D0}"/>
              </a:ext>
            </a:extLst>
          </p:cNvPr>
          <p:cNvSpPr txBox="1"/>
          <p:nvPr/>
        </p:nvSpPr>
        <p:spPr>
          <a:xfrm>
            <a:off x="727434" y="3245202"/>
            <a:ext cx="3034183" cy="2416046"/>
          </a:xfrm>
          <a:prstGeom prst="rect">
            <a:avLst/>
          </a:prstGeom>
          <a:noFill/>
        </p:spPr>
        <p:txBody>
          <a:bodyPr wrap="square" rtlCol="0">
            <a:spAutoFit/>
          </a:bodyPr>
          <a:lstStyle/>
          <a:p>
            <a:r>
              <a:rPr lang="it-IT" sz="1500" dirty="0">
                <a:latin typeface="+mj-lt"/>
              </a:rPr>
              <a:t>Il bilancio di genere attiva l’inclusione della prospettiva di genere</a:t>
            </a:r>
            <a:r>
              <a:rPr lang="it-IT" sz="1500" i="1" dirty="0">
                <a:latin typeface="+mj-lt"/>
              </a:rPr>
              <a:t> </a:t>
            </a:r>
            <a:r>
              <a:rPr lang="it-IT" sz="1500" dirty="0">
                <a:latin typeface="+mj-lt"/>
              </a:rPr>
              <a:t>con:</a:t>
            </a:r>
          </a:p>
          <a:p>
            <a:endParaRPr lang="it-IT" sz="1500" dirty="0">
              <a:latin typeface="+mj-lt"/>
            </a:endParaRPr>
          </a:p>
          <a:p>
            <a:pPr marL="285750" indent="-285750">
              <a:buFont typeface="Arial" panose="020B0604020202020204" pitchFamily="34" charset="0"/>
              <a:buChar char="•"/>
            </a:pPr>
            <a:r>
              <a:rPr lang="it-IT" sz="1300" dirty="0">
                <a:latin typeface="+mj-lt"/>
              </a:rPr>
              <a:t>Il completamento del processo decisionale della politica</a:t>
            </a:r>
          </a:p>
          <a:p>
            <a:pPr marL="285750" indent="-285750">
              <a:buFont typeface="Arial" panose="020B0604020202020204" pitchFamily="34" charset="0"/>
              <a:buChar char="•"/>
            </a:pPr>
            <a:endParaRPr lang="it-IT" sz="1300" dirty="0">
              <a:latin typeface="+mj-lt"/>
            </a:endParaRPr>
          </a:p>
          <a:p>
            <a:pPr marL="285750" indent="-285750">
              <a:buFont typeface="Arial" panose="020B0604020202020204" pitchFamily="34" charset="0"/>
              <a:buChar char="•"/>
            </a:pPr>
            <a:r>
              <a:rPr lang="it-IT" sz="1300" dirty="0">
                <a:latin typeface="+mj-lt"/>
              </a:rPr>
              <a:t>L’integrazione delle decisioni relative all’allocazione delle risorse e alla spesa con le decisioni politiche</a:t>
            </a:r>
          </a:p>
        </p:txBody>
      </p:sp>
      <p:sp>
        <p:nvSpPr>
          <p:cNvPr id="8" name="CasellaDiTesto 7">
            <a:extLst>
              <a:ext uri="{FF2B5EF4-FFF2-40B4-BE49-F238E27FC236}">
                <a16:creationId xmlns:a16="http://schemas.microsoft.com/office/drawing/2014/main" id="{9C3E3BF5-E2BF-0A26-B473-DD1EBF3D2EF4}"/>
              </a:ext>
            </a:extLst>
          </p:cNvPr>
          <p:cNvSpPr txBox="1"/>
          <p:nvPr/>
        </p:nvSpPr>
        <p:spPr>
          <a:xfrm>
            <a:off x="4782395" y="3212976"/>
            <a:ext cx="3034183" cy="2492990"/>
          </a:xfrm>
          <a:prstGeom prst="rect">
            <a:avLst/>
          </a:prstGeom>
          <a:noFill/>
        </p:spPr>
        <p:txBody>
          <a:bodyPr wrap="square" rtlCol="0">
            <a:spAutoFit/>
          </a:bodyPr>
          <a:lstStyle/>
          <a:p>
            <a:pPr marL="285750" indent="-285750">
              <a:buFont typeface="Arial" panose="020B0604020202020204" pitchFamily="34" charset="0"/>
              <a:buChar char="•"/>
            </a:pPr>
            <a:r>
              <a:rPr lang="it-IT" sz="1300" dirty="0">
                <a:latin typeface="+mj-lt"/>
              </a:rPr>
              <a:t>Fa chiarezza nel processo di scelta politica e di allocazione delle risorse</a:t>
            </a:r>
          </a:p>
          <a:p>
            <a:pPr marL="285750" indent="-285750">
              <a:buFont typeface="Arial" panose="020B0604020202020204" pitchFamily="34" charset="0"/>
              <a:buChar char="•"/>
            </a:pPr>
            <a:endParaRPr lang="it-IT" sz="1300" dirty="0">
              <a:latin typeface="+mj-lt"/>
            </a:endParaRPr>
          </a:p>
          <a:p>
            <a:pPr marL="285750" indent="-285750">
              <a:buFont typeface="Arial" panose="020B0604020202020204" pitchFamily="34" charset="0"/>
              <a:buChar char="•"/>
            </a:pPr>
            <a:r>
              <a:rPr lang="it-IT" sz="1300" dirty="0">
                <a:latin typeface="+mj-lt"/>
              </a:rPr>
              <a:t>Promuove l'uguaglianza di genere attraverso il raggiungimento di risultati</a:t>
            </a:r>
            <a:r>
              <a:rPr lang="it-IT" sz="1300" i="1" dirty="0">
                <a:latin typeface="+mj-lt"/>
              </a:rPr>
              <a:t> </a:t>
            </a:r>
            <a:r>
              <a:rPr lang="it-IT" sz="1300" dirty="0">
                <a:latin typeface="+mj-lt"/>
              </a:rPr>
              <a:t>equi a partire dalle risorse pubbliche</a:t>
            </a:r>
          </a:p>
          <a:p>
            <a:pPr marL="285750" indent="-285750">
              <a:buFont typeface="Arial" panose="020B0604020202020204" pitchFamily="34" charset="0"/>
              <a:buChar char="•"/>
            </a:pPr>
            <a:endParaRPr lang="it-IT" sz="1300" dirty="0">
              <a:latin typeface="+mj-lt"/>
            </a:endParaRPr>
          </a:p>
          <a:p>
            <a:pPr marL="285750" indent="-285750">
              <a:buFont typeface="Arial" panose="020B0604020202020204" pitchFamily="34" charset="0"/>
              <a:buChar char="•"/>
            </a:pPr>
            <a:r>
              <a:rPr lang="it-IT" sz="1300" dirty="0">
                <a:latin typeface="+mj-lt"/>
              </a:rPr>
              <a:t>Migliora la trasparenza nelle decisioni relative alle risorse e alle politiche</a:t>
            </a:r>
          </a:p>
        </p:txBody>
      </p:sp>
    </p:spTree>
    <p:extLst>
      <p:ext uri="{BB962C8B-B14F-4D97-AF65-F5344CB8AC3E}">
        <p14:creationId xmlns:p14="http://schemas.microsoft.com/office/powerpoint/2010/main" val="40200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AFBBE21F-753A-15B9-D885-90509DB0FD9C}"/>
              </a:ext>
            </a:extLst>
          </p:cNvPr>
          <p:cNvSpPr>
            <a:spLocks noGrp="1"/>
          </p:cNvSpPr>
          <p:nvPr>
            <p:ph type="title"/>
          </p:nvPr>
        </p:nvSpPr>
        <p:spPr>
          <a:xfrm>
            <a:off x="360000" y="360000"/>
            <a:ext cx="8384798" cy="404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it-IT" sz="2000" b="1" u="sng" dirty="0">
                <a:solidFill>
                  <a:schemeClr val="tx1"/>
                </a:solidFill>
              </a:rPr>
              <a:t>IL PROCESSO DEL BILANCIO DI GENERE A CONSUNTIVO</a:t>
            </a:r>
          </a:p>
        </p:txBody>
      </p:sp>
      <p:sp>
        <p:nvSpPr>
          <p:cNvPr id="4" name="Segnaposto numero diapositiva 3">
            <a:extLst>
              <a:ext uri="{FF2B5EF4-FFF2-40B4-BE49-F238E27FC236}">
                <a16:creationId xmlns:a16="http://schemas.microsoft.com/office/drawing/2014/main" id="{077C435B-94E7-A02B-2CAD-2B30B2B56D04}"/>
              </a:ext>
            </a:extLst>
          </p:cNvPr>
          <p:cNvSpPr>
            <a:spLocks noGrp="1"/>
          </p:cNvSpPr>
          <p:nvPr>
            <p:ph type="sldNum" sz="quarter" idx="11"/>
          </p:nvPr>
        </p:nvSpPr>
        <p:spPr/>
        <p:txBody>
          <a:bodyPr/>
          <a:lstStyle/>
          <a:p>
            <a:fld id="{807357CC-5E18-E946-8006-F08C60B0F99D}" type="slidenum">
              <a:rPr lang="it-IT" altLang="it-IT" smtClean="0"/>
              <a:pPr/>
              <a:t>7</a:t>
            </a:fld>
            <a:endParaRPr lang="it-IT" altLang="it-IT" dirty="0"/>
          </a:p>
        </p:txBody>
      </p:sp>
      <p:sp>
        <p:nvSpPr>
          <p:cNvPr id="10" name="Freccia circolare in giù 9">
            <a:extLst>
              <a:ext uri="{FF2B5EF4-FFF2-40B4-BE49-F238E27FC236}">
                <a16:creationId xmlns:a16="http://schemas.microsoft.com/office/drawing/2014/main" id="{B847F9D3-AE33-7C23-6591-0A7098D3039D}"/>
              </a:ext>
            </a:extLst>
          </p:cNvPr>
          <p:cNvSpPr/>
          <p:nvPr/>
        </p:nvSpPr>
        <p:spPr>
          <a:xfrm rot="5400000">
            <a:off x="3472613" y="-304775"/>
            <a:ext cx="3682826" cy="6861544"/>
          </a:xfrm>
          <a:custGeom>
            <a:avLst/>
            <a:gdLst>
              <a:gd name="connsiteX0" fmla="*/ 3427974 w 3682826"/>
              <a:gd name="connsiteY0" fmla="*/ 6861544 h 6861544"/>
              <a:gd name="connsiteX1" fmla="*/ 3170715 w 3682826"/>
              <a:gd name="connsiteY1" fmla="*/ 6491494 h 6861544"/>
              <a:gd name="connsiteX2" fmla="*/ 3306887 w 3682826"/>
              <a:gd name="connsiteY2" fmla="*/ 6491494 h 6861544"/>
              <a:gd name="connsiteX3" fmla="*/ 1654647 w 3682826"/>
              <a:gd name="connsiteY3" fmla="*/ 1 h 6861544"/>
              <a:gd name="connsiteX4" fmla="*/ 1892006 w 3682826"/>
              <a:gd name="connsiteY4" fmla="*/ 0 h 6861544"/>
              <a:gd name="connsiteX5" fmla="*/ 3544246 w 3682826"/>
              <a:gd name="connsiteY5" fmla="*/ 6491493 h 6861544"/>
              <a:gd name="connsiteX6" fmla="*/ 3680418 w 3682826"/>
              <a:gd name="connsiteY6" fmla="*/ 6491494 h 6861544"/>
              <a:gd name="connsiteX7" fmla="*/ 3427974 w 3682826"/>
              <a:gd name="connsiteY7" fmla="*/ 6861544 h 6861544"/>
              <a:gd name="connsiteX0" fmla="*/ 1773327 w 3682826"/>
              <a:gd name="connsiteY0" fmla="*/ 17672 h 6861544"/>
              <a:gd name="connsiteX1" fmla="*/ 237359 w 3682826"/>
              <a:gd name="connsiteY1" fmla="*/ 6861544 h 6861544"/>
              <a:gd name="connsiteX2" fmla="*/ 0 w 3682826"/>
              <a:gd name="connsiteY2" fmla="*/ 6861544 h 6861544"/>
              <a:gd name="connsiteX3" fmla="*/ 47667 w 3682826"/>
              <a:gd name="connsiteY3" fmla="*/ 5226455 h 6861544"/>
              <a:gd name="connsiteX4" fmla="*/ 1773328 w 3682826"/>
              <a:gd name="connsiteY4" fmla="*/ 17673 h 6861544"/>
              <a:gd name="connsiteX5" fmla="*/ 1773327 w 3682826"/>
              <a:gd name="connsiteY5" fmla="*/ 17672 h 6861544"/>
              <a:gd name="connsiteX0" fmla="*/ 1773327 w 3682826"/>
              <a:gd name="connsiteY0" fmla="*/ 17672 h 6861544"/>
              <a:gd name="connsiteX1" fmla="*/ 237359 w 3682826"/>
              <a:gd name="connsiteY1" fmla="*/ 6861544 h 6861544"/>
              <a:gd name="connsiteX2" fmla="*/ 0 w 3682826"/>
              <a:gd name="connsiteY2" fmla="*/ 6861544 h 6861544"/>
              <a:gd name="connsiteX3" fmla="*/ 1654648 w 3682826"/>
              <a:gd name="connsiteY3" fmla="*/ 0 h 6861544"/>
              <a:gd name="connsiteX4" fmla="*/ 1892006 w 3682826"/>
              <a:gd name="connsiteY4" fmla="*/ 0 h 6861544"/>
              <a:gd name="connsiteX5" fmla="*/ 3544246 w 3682826"/>
              <a:gd name="connsiteY5" fmla="*/ 6491493 h 6861544"/>
              <a:gd name="connsiteX6" fmla="*/ 3680418 w 3682826"/>
              <a:gd name="connsiteY6" fmla="*/ 6491494 h 6861544"/>
              <a:gd name="connsiteX7" fmla="*/ 3427974 w 3682826"/>
              <a:gd name="connsiteY7" fmla="*/ 6861544 h 6861544"/>
              <a:gd name="connsiteX8" fmla="*/ 3170715 w 3682826"/>
              <a:gd name="connsiteY8" fmla="*/ 6491494 h 6861544"/>
              <a:gd name="connsiteX9" fmla="*/ 3306887 w 3682826"/>
              <a:gd name="connsiteY9" fmla="*/ 6491494 h 6861544"/>
              <a:gd name="connsiteX10" fmla="*/ 1654647 w 3682826"/>
              <a:gd name="connsiteY10" fmla="*/ 1 h 686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82826" h="6861544" stroke="0" extrusionOk="0">
                <a:moveTo>
                  <a:pt x="3427974" y="6861544"/>
                </a:moveTo>
                <a:cubicBezTo>
                  <a:pt x="3303336" y="6719181"/>
                  <a:pt x="3268383" y="6640438"/>
                  <a:pt x="3170715" y="6491494"/>
                </a:cubicBezTo>
                <a:cubicBezTo>
                  <a:pt x="3207672" y="6482303"/>
                  <a:pt x="3293008" y="6492703"/>
                  <a:pt x="3306887" y="6491494"/>
                </a:cubicBezTo>
                <a:cubicBezTo>
                  <a:pt x="3256216" y="2811399"/>
                  <a:pt x="2659726" y="-24783"/>
                  <a:pt x="1654647" y="1"/>
                </a:cubicBezTo>
                <a:cubicBezTo>
                  <a:pt x="1754141" y="12741"/>
                  <a:pt x="1848997" y="5219"/>
                  <a:pt x="1892006" y="0"/>
                </a:cubicBezTo>
                <a:cubicBezTo>
                  <a:pt x="2844642" y="-64418"/>
                  <a:pt x="3236040" y="3029788"/>
                  <a:pt x="3544246" y="6491493"/>
                </a:cubicBezTo>
                <a:cubicBezTo>
                  <a:pt x="3559798" y="6481782"/>
                  <a:pt x="3625087" y="6500745"/>
                  <a:pt x="3680418" y="6491494"/>
                </a:cubicBezTo>
                <a:cubicBezTo>
                  <a:pt x="3595405" y="6628494"/>
                  <a:pt x="3526706" y="6735333"/>
                  <a:pt x="3427974" y="6861544"/>
                </a:cubicBezTo>
                <a:close/>
              </a:path>
              <a:path w="3682826" h="6861544" fill="darkenLess" stroke="0" extrusionOk="0">
                <a:moveTo>
                  <a:pt x="1773327" y="17672"/>
                </a:moveTo>
                <a:cubicBezTo>
                  <a:pt x="313014" y="416602"/>
                  <a:pt x="480445" y="3214216"/>
                  <a:pt x="237359" y="6861544"/>
                </a:cubicBezTo>
                <a:cubicBezTo>
                  <a:pt x="170553" y="6840979"/>
                  <a:pt x="91565" y="6858329"/>
                  <a:pt x="0" y="6861544"/>
                </a:cubicBezTo>
                <a:cubicBezTo>
                  <a:pt x="22657" y="6240305"/>
                  <a:pt x="119883" y="5773075"/>
                  <a:pt x="47667" y="5226455"/>
                </a:cubicBezTo>
                <a:cubicBezTo>
                  <a:pt x="296944" y="1938978"/>
                  <a:pt x="933805" y="-122350"/>
                  <a:pt x="1773328" y="17673"/>
                </a:cubicBezTo>
                <a:lnTo>
                  <a:pt x="1773327" y="17672"/>
                </a:lnTo>
                <a:close/>
              </a:path>
              <a:path w="3682826" h="6861544" fill="none" extrusionOk="0">
                <a:moveTo>
                  <a:pt x="1773327" y="17672"/>
                </a:moveTo>
                <a:cubicBezTo>
                  <a:pt x="918249" y="174220"/>
                  <a:pt x="22386" y="3400103"/>
                  <a:pt x="237359" y="6861544"/>
                </a:cubicBezTo>
                <a:cubicBezTo>
                  <a:pt x="177800" y="6881746"/>
                  <a:pt x="28132" y="6841145"/>
                  <a:pt x="0" y="6861544"/>
                </a:cubicBezTo>
                <a:cubicBezTo>
                  <a:pt x="-137069" y="3155696"/>
                  <a:pt x="595004" y="-85537"/>
                  <a:pt x="1654648" y="0"/>
                </a:cubicBezTo>
                <a:cubicBezTo>
                  <a:pt x="1756891" y="-15942"/>
                  <a:pt x="1835597" y="11257"/>
                  <a:pt x="1892006" y="0"/>
                </a:cubicBezTo>
                <a:cubicBezTo>
                  <a:pt x="2914208" y="525953"/>
                  <a:pt x="3147058" y="3147741"/>
                  <a:pt x="3544246" y="6491493"/>
                </a:cubicBezTo>
                <a:cubicBezTo>
                  <a:pt x="3562412" y="6498509"/>
                  <a:pt x="3666213" y="6500121"/>
                  <a:pt x="3680418" y="6491494"/>
                </a:cubicBezTo>
                <a:cubicBezTo>
                  <a:pt x="3597428" y="6591021"/>
                  <a:pt x="3502921" y="6696196"/>
                  <a:pt x="3427974" y="6861544"/>
                </a:cubicBezTo>
                <a:cubicBezTo>
                  <a:pt x="3368001" y="6777531"/>
                  <a:pt x="3194981" y="6554326"/>
                  <a:pt x="3170715" y="6491494"/>
                </a:cubicBezTo>
                <a:cubicBezTo>
                  <a:pt x="3192389" y="6501109"/>
                  <a:pt x="3248925" y="6496353"/>
                  <a:pt x="3306887" y="6491494"/>
                </a:cubicBezTo>
                <a:cubicBezTo>
                  <a:pt x="3204205" y="2928861"/>
                  <a:pt x="2531047" y="31605"/>
                  <a:pt x="1654647" y="1"/>
                </a:cubicBezTo>
              </a:path>
            </a:pathLst>
          </a:custGeom>
          <a:noFill/>
          <a:ln w="19050">
            <a:solidFill>
              <a:srgbClr val="2D4656"/>
            </a:solidFill>
            <a:extLst>
              <a:ext uri="{C807C97D-BFC1-408E-A445-0C87EB9F89A2}">
                <ask:lineSketchStyleProps xmlns:ask="http://schemas.microsoft.com/office/drawing/2018/sketchyshapes" xmlns="" sd="52847452">
                  <a:prstGeom prst="curvedDownArrow">
                    <a:avLst>
                      <a:gd name="adj1" fmla="val 6445"/>
                      <a:gd name="adj2" fmla="val 13840"/>
                      <a:gd name="adj3" fmla="val 1004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sp>
        <p:nvSpPr>
          <p:cNvPr id="17" name="Rombo 16">
            <a:extLst>
              <a:ext uri="{FF2B5EF4-FFF2-40B4-BE49-F238E27FC236}">
                <a16:creationId xmlns:a16="http://schemas.microsoft.com/office/drawing/2014/main" id="{0AD81DD5-0653-4913-819C-B6E0759B025E}"/>
              </a:ext>
            </a:extLst>
          </p:cNvPr>
          <p:cNvSpPr/>
          <p:nvPr/>
        </p:nvSpPr>
        <p:spPr>
          <a:xfrm>
            <a:off x="962633" y="1112214"/>
            <a:ext cx="674626" cy="676464"/>
          </a:xfrm>
          <a:custGeom>
            <a:avLst/>
            <a:gdLst>
              <a:gd name="connsiteX0" fmla="*/ 0 w 674626"/>
              <a:gd name="connsiteY0" fmla="*/ 338232 h 676464"/>
              <a:gd name="connsiteX1" fmla="*/ 337313 w 674626"/>
              <a:gd name="connsiteY1" fmla="*/ 0 h 676464"/>
              <a:gd name="connsiteX2" fmla="*/ 674626 w 674626"/>
              <a:gd name="connsiteY2" fmla="*/ 338232 h 676464"/>
              <a:gd name="connsiteX3" fmla="*/ 337313 w 674626"/>
              <a:gd name="connsiteY3" fmla="*/ 676464 h 676464"/>
              <a:gd name="connsiteX4" fmla="*/ 0 w 674626"/>
              <a:gd name="connsiteY4" fmla="*/ 338232 h 6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626" h="676464" fill="none" extrusionOk="0">
                <a:moveTo>
                  <a:pt x="0" y="338232"/>
                </a:moveTo>
                <a:cubicBezTo>
                  <a:pt x="73152" y="317686"/>
                  <a:pt x="213704" y="75397"/>
                  <a:pt x="337313" y="0"/>
                </a:cubicBezTo>
                <a:cubicBezTo>
                  <a:pt x="482589" y="113167"/>
                  <a:pt x="560881" y="236093"/>
                  <a:pt x="674626" y="338232"/>
                </a:cubicBezTo>
                <a:cubicBezTo>
                  <a:pt x="515734" y="490994"/>
                  <a:pt x="477899" y="586663"/>
                  <a:pt x="337313" y="676464"/>
                </a:cubicBezTo>
                <a:cubicBezTo>
                  <a:pt x="190294" y="514479"/>
                  <a:pt x="29734" y="423445"/>
                  <a:pt x="0" y="338232"/>
                </a:cubicBezTo>
                <a:close/>
              </a:path>
              <a:path w="674626" h="676464" stroke="0" extrusionOk="0">
                <a:moveTo>
                  <a:pt x="0" y="338232"/>
                </a:moveTo>
                <a:cubicBezTo>
                  <a:pt x="111352" y="237187"/>
                  <a:pt x="285034" y="78579"/>
                  <a:pt x="337313" y="0"/>
                </a:cubicBezTo>
                <a:cubicBezTo>
                  <a:pt x="420992" y="56742"/>
                  <a:pt x="653633" y="276546"/>
                  <a:pt x="674626" y="338232"/>
                </a:cubicBezTo>
                <a:cubicBezTo>
                  <a:pt x="564081" y="442769"/>
                  <a:pt x="399378" y="607063"/>
                  <a:pt x="337313" y="676464"/>
                </a:cubicBezTo>
                <a:cubicBezTo>
                  <a:pt x="192038" y="552122"/>
                  <a:pt x="82997" y="379825"/>
                  <a:pt x="0" y="338232"/>
                </a:cubicBezTo>
                <a:close/>
              </a:path>
            </a:pathLst>
          </a:custGeom>
          <a:pattFill prst="ltDnDiag">
            <a:fgClr>
              <a:srgbClr val="000000"/>
            </a:fgClr>
            <a:bgClr>
              <a:schemeClr val="bg1"/>
            </a:bgClr>
          </a:pattFill>
          <a:ln w="12700">
            <a:solidFill>
              <a:srgbClr val="000000"/>
            </a:solidFill>
            <a:extLst>
              <a:ext uri="{C807C97D-BFC1-408E-A445-0C87EB9F89A2}">
                <ask:lineSketchStyleProps xmlns:ask="http://schemas.microsoft.com/office/drawing/2018/sketchyshapes" xmlns="" sd="1219033472">
                  <a:prstGeom prst="diamon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200" b="1">
              <a:solidFill>
                <a:schemeClr val="bg1"/>
              </a:solidFill>
              <a:latin typeface="Aktiv Grotesk" panose="020B0604020202020204" pitchFamily="34" charset="77"/>
            </a:endParaRPr>
          </a:p>
        </p:txBody>
      </p:sp>
      <p:sp>
        <p:nvSpPr>
          <p:cNvPr id="18" name="Rombo 17">
            <a:extLst>
              <a:ext uri="{FF2B5EF4-FFF2-40B4-BE49-F238E27FC236}">
                <a16:creationId xmlns:a16="http://schemas.microsoft.com/office/drawing/2014/main" id="{113D5F95-CF5B-4287-6226-504B50A3A1F0}"/>
              </a:ext>
            </a:extLst>
          </p:cNvPr>
          <p:cNvSpPr/>
          <p:nvPr/>
        </p:nvSpPr>
        <p:spPr>
          <a:xfrm>
            <a:off x="243719" y="4165420"/>
            <a:ext cx="1644155" cy="1319020"/>
          </a:xfrm>
          <a:custGeom>
            <a:avLst/>
            <a:gdLst>
              <a:gd name="connsiteX0" fmla="*/ 0 w 1644155"/>
              <a:gd name="connsiteY0" fmla="*/ 659510 h 1319020"/>
              <a:gd name="connsiteX1" fmla="*/ 822078 w 1644155"/>
              <a:gd name="connsiteY1" fmla="*/ 0 h 1319020"/>
              <a:gd name="connsiteX2" fmla="*/ 1644155 w 1644155"/>
              <a:gd name="connsiteY2" fmla="*/ 659510 h 1319020"/>
              <a:gd name="connsiteX3" fmla="*/ 822078 w 1644155"/>
              <a:gd name="connsiteY3" fmla="*/ 1319020 h 1319020"/>
              <a:gd name="connsiteX4" fmla="*/ 0 w 1644155"/>
              <a:gd name="connsiteY4" fmla="*/ 659510 h 131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155" h="1319020" fill="none" extrusionOk="0">
                <a:moveTo>
                  <a:pt x="0" y="659510"/>
                </a:moveTo>
                <a:cubicBezTo>
                  <a:pt x="259288" y="474839"/>
                  <a:pt x="647318" y="254421"/>
                  <a:pt x="822078" y="0"/>
                </a:cubicBezTo>
                <a:cubicBezTo>
                  <a:pt x="1096816" y="184220"/>
                  <a:pt x="1448557" y="489095"/>
                  <a:pt x="1644155" y="659510"/>
                </a:cubicBezTo>
                <a:cubicBezTo>
                  <a:pt x="1447629" y="816146"/>
                  <a:pt x="1156925" y="1021939"/>
                  <a:pt x="822078" y="1319020"/>
                </a:cubicBezTo>
                <a:cubicBezTo>
                  <a:pt x="472067" y="933696"/>
                  <a:pt x="58613" y="757485"/>
                  <a:pt x="0" y="659510"/>
                </a:cubicBezTo>
                <a:close/>
              </a:path>
              <a:path w="1644155" h="1319020" stroke="0" extrusionOk="0">
                <a:moveTo>
                  <a:pt x="0" y="659510"/>
                </a:moveTo>
                <a:cubicBezTo>
                  <a:pt x="247628" y="396462"/>
                  <a:pt x="765063" y="108626"/>
                  <a:pt x="822078" y="0"/>
                </a:cubicBezTo>
                <a:cubicBezTo>
                  <a:pt x="869395" y="122233"/>
                  <a:pt x="1433725" y="539426"/>
                  <a:pt x="1644155" y="659510"/>
                </a:cubicBezTo>
                <a:cubicBezTo>
                  <a:pt x="1256135" y="888387"/>
                  <a:pt x="1225323" y="1043141"/>
                  <a:pt x="822078" y="1319020"/>
                </a:cubicBezTo>
                <a:cubicBezTo>
                  <a:pt x="543540" y="1132283"/>
                  <a:pt x="454769" y="910241"/>
                  <a:pt x="0" y="659510"/>
                </a:cubicBezTo>
                <a:close/>
              </a:path>
            </a:pathLst>
          </a:custGeom>
          <a:solidFill>
            <a:schemeClr val="tx1">
              <a:lumMod val="50000"/>
            </a:schemeClr>
          </a:solidFill>
          <a:ln w="63500">
            <a:solidFill>
              <a:schemeClr val="tx1">
                <a:lumMod val="50000"/>
              </a:schemeClr>
            </a:solidFill>
            <a:extLst>
              <a:ext uri="{C807C97D-BFC1-408E-A445-0C87EB9F89A2}">
                <ask:lineSketchStyleProps xmlns:ask="http://schemas.microsoft.com/office/drawing/2018/sketchyshapes" xmlns="" sd="1219033472">
                  <a:prstGeom prst="diamond">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200" b="1" dirty="0">
                <a:solidFill>
                  <a:schemeClr val="bg1"/>
                </a:solidFill>
                <a:latin typeface="Aktiv Grotesk" panose="020B0604020202020204" pitchFamily="34" charset="77"/>
              </a:rPr>
              <a:t>Bilancio di Genere</a:t>
            </a:r>
          </a:p>
        </p:txBody>
      </p:sp>
      <p:sp>
        <p:nvSpPr>
          <p:cNvPr id="27" name="CasellaDiTesto 26">
            <a:extLst>
              <a:ext uri="{FF2B5EF4-FFF2-40B4-BE49-F238E27FC236}">
                <a16:creationId xmlns:a16="http://schemas.microsoft.com/office/drawing/2014/main" id="{12963186-0177-3246-1030-455A9CACE67B}"/>
              </a:ext>
            </a:extLst>
          </p:cNvPr>
          <p:cNvSpPr txBox="1"/>
          <p:nvPr/>
        </p:nvSpPr>
        <p:spPr>
          <a:xfrm>
            <a:off x="1547664" y="2005465"/>
            <a:ext cx="1766039" cy="1107996"/>
          </a:xfrm>
          <a:prstGeom prst="rect">
            <a:avLst/>
          </a:prstGeom>
          <a:noFill/>
        </p:spPr>
        <p:txBody>
          <a:bodyPr wrap="square" rtlCol="0">
            <a:spAutoFit/>
          </a:bodyPr>
          <a:lstStyle/>
          <a:p>
            <a:pPr algn="ctr"/>
            <a:r>
              <a:rPr lang="it-IT" sz="1100" b="1" dirty="0">
                <a:latin typeface="+mn-lt"/>
              </a:rPr>
              <a:t>Preparazione e pubblicazione della Circolare da parte di RGS </a:t>
            </a:r>
            <a:r>
              <a:rPr lang="it-IT" sz="1100" dirty="0">
                <a:latin typeface="+mn-lt"/>
              </a:rPr>
              <a:t>del Ministero dell'Economia e delle Finanze</a:t>
            </a:r>
          </a:p>
        </p:txBody>
      </p:sp>
      <p:grpSp>
        <p:nvGrpSpPr>
          <p:cNvPr id="30" name="Gruppo 29">
            <a:extLst>
              <a:ext uri="{FF2B5EF4-FFF2-40B4-BE49-F238E27FC236}">
                <a16:creationId xmlns:a16="http://schemas.microsoft.com/office/drawing/2014/main" id="{A5855525-520F-D333-3037-9303D86151F8}"/>
              </a:ext>
            </a:extLst>
          </p:cNvPr>
          <p:cNvGrpSpPr/>
          <p:nvPr/>
        </p:nvGrpSpPr>
        <p:grpSpPr>
          <a:xfrm>
            <a:off x="1951239" y="1001890"/>
            <a:ext cx="958889" cy="923200"/>
            <a:chOff x="1966853" y="988846"/>
            <a:chExt cx="958889" cy="923200"/>
          </a:xfrm>
        </p:grpSpPr>
        <p:sp>
          <p:nvSpPr>
            <p:cNvPr id="15" name="Ovale 14">
              <a:extLst>
                <a:ext uri="{FF2B5EF4-FFF2-40B4-BE49-F238E27FC236}">
                  <a16:creationId xmlns:a16="http://schemas.microsoft.com/office/drawing/2014/main" id="{709FB433-45E7-9E9D-0EB6-80320ADCC237}"/>
                </a:ext>
              </a:extLst>
            </p:cNvPr>
            <p:cNvSpPr>
              <a:spLocks noChangeAspect="1"/>
            </p:cNvSpPr>
            <p:nvPr/>
          </p:nvSpPr>
          <p:spPr>
            <a:xfrm>
              <a:off x="1966853" y="988846"/>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29" name="Immagine 28" descr="Immagine che contiene testo, lettera&#10;&#10;Descrizione generata automaticamente">
              <a:extLst>
                <a:ext uri="{FF2B5EF4-FFF2-40B4-BE49-F238E27FC236}">
                  <a16:creationId xmlns:a16="http://schemas.microsoft.com/office/drawing/2014/main" id="{66BCBBC7-034B-737C-95D5-FE38C72C5C9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697" t="-296" r="41828" b="46420"/>
            <a:stretch/>
          </p:blipFill>
          <p:spPr>
            <a:xfrm>
              <a:off x="2114705" y="1216996"/>
              <a:ext cx="663184" cy="466900"/>
            </a:xfrm>
            <a:prstGeom prst="rect">
              <a:avLst/>
            </a:prstGeom>
          </p:spPr>
        </p:pic>
      </p:grpSp>
      <p:sp>
        <p:nvSpPr>
          <p:cNvPr id="32" name="Ovale 31">
            <a:extLst>
              <a:ext uri="{FF2B5EF4-FFF2-40B4-BE49-F238E27FC236}">
                <a16:creationId xmlns:a16="http://schemas.microsoft.com/office/drawing/2014/main" id="{1A647D67-17E8-7315-8D0B-4E5EE0CD73A5}"/>
              </a:ext>
            </a:extLst>
          </p:cNvPr>
          <p:cNvSpPr>
            <a:spLocks noChangeAspect="1"/>
          </p:cNvSpPr>
          <p:nvPr/>
        </p:nvSpPr>
        <p:spPr>
          <a:xfrm>
            <a:off x="3613111" y="977892"/>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sp>
        <p:nvSpPr>
          <p:cNvPr id="34" name="CasellaDiTesto 33">
            <a:extLst>
              <a:ext uri="{FF2B5EF4-FFF2-40B4-BE49-F238E27FC236}">
                <a16:creationId xmlns:a16="http://schemas.microsoft.com/office/drawing/2014/main" id="{E26E2F73-E0D2-F9C8-4839-03AEECEB0778}"/>
              </a:ext>
            </a:extLst>
          </p:cNvPr>
          <p:cNvSpPr txBox="1"/>
          <p:nvPr/>
        </p:nvSpPr>
        <p:spPr>
          <a:xfrm>
            <a:off x="3275856" y="1988840"/>
            <a:ext cx="1767957" cy="1446550"/>
          </a:xfrm>
          <a:prstGeom prst="rect">
            <a:avLst/>
          </a:prstGeom>
          <a:noFill/>
        </p:spPr>
        <p:txBody>
          <a:bodyPr wrap="square" rtlCol="0">
            <a:spAutoFit/>
          </a:bodyPr>
          <a:lstStyle>
            <a:defPPr>
              <a:defRPr lang="it-IT"/>
            </a:defPPr>
            <a:lvl1pPr algn="ctr">
              <a:defRPr sz="1100">
                <a:latin typeface="+mn-lt"/>
              </a:defRPr>
            </a:lvl1pPr>
          </a:lstStyle>
          <a:p>
            <a:r>
              <a:rPr lang="it-IT" dirty="0"/>
              <a:t>Ogni amministrazione compila due questionari:</a:t>
            </a:r>
          </a:p>
          <a:p>
            <a:r>
              <a:rPr lang="it-IT" b="1" dirty="0"/>
              <a:t>Q1</a:t>
            </a:r>
            <a:r>
              <a:rPr lang="it-IT" dirty="0"/>
              <a:t>: </a:t>
            </a:r>
            <a:r>
              <a:rPr lang="it-IT" b="1" dirty="0"/>
              <a:t>Politiche del personale delle Amministrazioni</a:t>
            </a:r>
          </a:p>
          <a:p>
            <a:r>
              <a:rPr lang="it-IT" b="1" dirty="0"/>
              <a:t>Q2</a:t>
            </a:r>
            <a:r>
              <a:rPr lang="it-IT" dirty="0"/>
              <a:t>: </a:t>
            </a:r>
            <a:r>
              <a:rPr lang="it-IT" b="1" dirty="0"/>
              <a:t>Politiche settoriali delle Amministrazioni</a:t>
            </a:r>
            <a:r>
              <a:rPr lang="it-IT" dirty="0"/>
              <a:t> e verifica/revisiona i dati</a:t>
            </a:r>
            <a:endParaRPr lang="it-IT" b="1" dirty="0"/>
          </a:p>
        </p:txBody>
      </p:sp>
      <p:pic>
        <p:nvPicPr>
          <p:cNvPr id="1026" name="Picture 2" descr="Microsoft Word Icon Images - Free Download on Freepik">
            <a:extLst>
              <a:ext uri="{FF2B5EF4-FFF2-40B4-BE49-F238E27FC236}">
                <a16:creationId xmlns:a16="http://schemas.microsoft.com/office/drawing/2014/main" id="{A97084BC-E133-9446-4A5C-5712A7C6B6A9}"/>
              </a:ext>
            </a:extLst>
          </p:cNvPr>
          <p:cNvPicPr>
            <a:picLocks noChangeAspect="1" noChangeArrowheads="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9105" y="1206042"/>
            <a:ext cx="466900" cy="46690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uppo 25">
            <a:extLst>
              <a:ext uri="{FF2B5EF4-FFF2-40B4-BE49-F238E27FC236}">
                <a16:creationId xmlns:a16="http://schemas.microsoft.com/office/drawing/2014/main" id="{F1500FEF-49F3-B514-D7B4-5FEC02914E8A}"/>
              </a:ext>
            </a:extLst>
          </p:cNvPr>
          <p:cNvGrpSpPr/>
          <p:nvPr/>
        </p:nvGrpSpPr>
        <p:grpSpPr>
          <a:xfrm>
            <a:off x="5249208" y="1206042"/>
            <a:ext cx="1059199" cy="923200"/>
            <a:chOff x="5221720" y="1206042"/>
            <a:chExt cx="1059199" cy="923200"/>
          </a:xfrm>
        </p:grpSpPr>
        <p:sp>
          <p:nvSpPr>
            <p:cNvPr id="37" name="Ovale 36">
              <a:extLst>
                <a:ext uri="{FF2B5EF4-FFF2-40B4-BE49-F238E27FC236}">
                  <a16:creationId xmlns:a16="http://schemas.microsoft.com/office/drawing/2014/main" id="{B2A71D04-8D9C-B4E9-F63B-C8F09EB61A3A}"/>
                </a:ext>
              </a:extLst>
            </p:cNvPr>
            <p:cNvSpPr>
              <a:spLocks noChangeAspect="1"/>
            </p:cNvSpPr>
            <p:nvPr/>
          </p:nvSpPr>
          <p:spPr>
            <a:xfrm>
              <a:off x="5221720" y="1206042"/>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1028" name="Picture 4" descr="Ragioneria Generale dello Stato - Ministero dell Economia e ...">
              <a:extLst>
                <a:ext uri="{FF2B5EF4-FFF2-40B4-BE49-F238E27FC236}">
                  <a16:creationId xmlns:a16="http://schemas.microsoft.com/office/drawing/2014/main" id="{B35DE4BE-6995-A86A-6E6F-A8942133D56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97909" y="1500878"/>
              <a:ext cx="983010" cy="32703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asellaDiTesto 38">
            <a:extLst>
              <a:ext uri="{FF2B5EF4-FFF2-40B4-BE49-F238E27FC236}">
                <a16:creationId xmlns:a16="http://schemas.microsoft.com/office/drawing/2014/main" id="{06D72395-1BA8-434C-A7D5-C6200ACF688C}"/>
              </a:ext>
            </a:extLst>
          </p:cNvPr>
          <p:cNvSpPr txBox="1"/>
          <p:nvPr/>
        </p:nvSpPr>
        <p:spPr>
          <a:xfrm>
            <a:off x="5076056" y="2307497"/>
            <a:ext cx="1405503" cy="430887"/>
          </a:xfrm>
          <a:prstGeom prst="rect">
            <a:avLst/>
          </a:prstGeom>
          <a:noFill/>
        </p:spPr>
        <p:txBody>
          <a:bodyPr wrap="square" rtlCol="0">
            <a:spAutoFit/>
          </a:bodyPr>
          <a:lstStyle>
            <a:defPPr>
              <a:defRPr lang="it-IT"/>
            </a:defPPr>
            <a:lvl1pPr algn="ctr">
              <a:defRPr sz="1100">
                <a:latin typeface="+mn-lt"/>
              </a:defRPr>
            </a:lvl1pPr>
          </a:lstStyle>
          <a:p>
            <a:r>
              <a:rPr lang="it-IT" dirty="0"/>
              <a:t>RGS </a:t>
            </a:r>
            <a:r>
              <a:rPr lang="it-IT" b="1" dirty="0"/>
              <a:t>elabora i questionari</a:t>
            </a:r>
            <a:endParaRPr lang="en-GB" b="1" dirty="0"/>
          </a:p>
        </p:txBody>
      </p:sp>
      <p:sp>
        <p:nvSpPr>
          <p:cNvPr id="45" name="CasellaDiTesto 44">
            <a:extLst>
              <a:ext uri="{FF2B5EF4-FFF2-40B4-BE49-F238E27FC236}">
                <a16:creationId xmlns:a16="http://schemas.microsoft.com/office/drawing/2014/main" id="{09C18137-D447-F0C6-50DC-23C5438E8FED}"/>
              </a:ext>
            </a:extLst>
          </p:cNvPr>
          <p:cNvSpPr txBox="1"/>
          <p:nvPr/>
        </p:nvSpPr>
        <p:spPr>
          <a:xfrm>
            <a:off x="6152259" y="4485962"/>
            <a:ext cx="2668213" cy="1446550"/>
          </a:xfrm>
          <a:prstGeom prst="rect">
            <a:avLst/>
          </a:prstGeom>
          <a:noFill/>
        </p:spPr>
        <p:txBody>
          <a:bodyPr wrap="square" rtlCol="0">
            <a:spAutoFit/>
          </a:bodyPr>
          <a:lstStyle>
            <a:defPPr>
              <a:defRPr lang="it-IT"/>
            </a:defPPr>
            <a:lvl1pPr algn="ctr">
              <a:defRPr sz="1100">
                <a:latin typeface="+mn-lt"/>
              </a:defRPr>
            </a:lvl1pPr>
          </a:lstStyle>
          <a:p>
            <a:r>
              <a:rPr lang="it-IT" dirty="0"/>
              <a:t>RGS conduce l'</a:t>
            </a:r>
            <a:r>
              <a:rPr lang="it-IT" b="1" dirty="0"/>
              <a:t>analisi di genere del Paese </a:t>
            </a:r>
            <a:r>
              <a:rPr lang="it-IT" dirty="0"/>
              <a:t>raccogliendo e analizzando una serie di </a:t>
            </a:r>
            <a:r>
              <a:rPr lang="it-IT" b="1" dirty="0"/>
              <a:t>indicatori di contesto</a:t>
            </a:r>
            <a:r>
              <a:rPr lang="it-IT" dirty="0"/>
              <a:t>, con il </a:t>
            </a:r>
            <a:r>
              <a:rPr lang="it-IT" b="1" dirty="0"/>
              <a:t>coinvolgimento di numerosi attori </a:t>
            </a:r>
            <a:r>
              <a:rPr lang="it-IT" dirty="0"/>
              <a:t>tra cui: il </a:t>
            </a:r>
            <a:r>
              <a:rPr lang="it-IT" b="1" dirty="0"/>
              <a:t>Dipartimento delle Pari Opportunità</a:t>
            </a:r>
            <a:r>
              <a:rPr lang="it-IT" dirty="0"/>
              <a:t>, l’</a:t>
            </a:r>
            <a:r>
              <a:rPr lang="it-IT" b="1" dirty="0"/>
              <a:t>INPS</a:t>
            </a:r>
            <a:r>
              <a:rPr lang="it-IT" dirty="0"/>
              <a:t>, </a:t>
            </a:r>
            <a:r>
              <a:rPr lang="it-IT" b="1" dirty="0"/>
              <a:t>il Dipartimento delle Finanze</a:t>
            </a:r>
            <a:r>
              <a:rPr lang="it-IT" dirty="0"/>
              <a:t>, l’</a:t>
            </a:r>
            <a:r>
              <a:rPr lang="it-IT" b="1" dirty="0"/>
              <a:t>ISTAT</a:t>
            </a:r>
            <a:r>
              <a:rPr lang="it-IT" dirty="0"/>
              <a:t>, il </a:t>
            </a:r>
            <a:r>
              <a:rPr lang="it-IT" b="1" dirty="0"/>
              <a:t>Ministero della Salute</a:t>
            </a:r>
            <a:r>
              <a:rPr lang="it-IT" dirty="0"/>
              <a:t>.</a:t>
            </a:r>
            <a:endParaRPr lang="it-IT" b="1" dirty="0"/>
          </a:p>
        </p:txBody>
      </p:sp>
      <p:grpSp>
        <p:nvGrpSpPr>
          <p:cNvPr id="25" name="Gruppo 24">
            <a:extLst>
              <a:ext uri="{FF2B5EF4-FFF2-40B4-BE49-F238E27FC236}">
                <a16:creationId xmlns:a16="http://schemas.microsoft.com/office/drawing/2014/main" id="{B3CE381D-3D9D-FE72-4873-4EFE69567735}"/>
              </a:ext>
            </a:extLst>
          </p:cNvPr>
          <p:cNvGrpSpPr/>
          <p:nvPr/>
        </p:nvGrpSpPr>
        <p:grpSpPr>
          <a:xfrm>
            <a:off x="7006921" y="3511737"/>
            <a:ext cx="958889" cy="923200"/>
            <a:chOff x="6950584" y="3511737"/>
            <a:chExt cx="958889" cy="923200"/>
          </a:xfrm>
        </p:grpSpPr>
        <p:sp>
          <p:nvSpPr>
            <p:cNvPr id="40" name="Ovale 39">
              <a:extLst>
                <a:ext uri="{FF2B5EF4-FFF2-40B4-BE49-F238E27FC236}">
                  <a16:creationId xmlns:a16="http://schemas.microsoft.com/office/drawing/2014/main" id="{1CB4AF88-BE99-6D0D-ACD2-A963A870721E}"/>
                </a:ext>
              </a:extLst>
            </p:cNvPr>
            <p:cNvSpPr>
              <a:spLocks noChangeAspect="1"/>
            </p:cNvSpPr>
            <p:nvPr/>
          </p:nvSpPr>
          <p:spPr>
            <a:xfrm>
              <a:off x="6950584" y="3511737"/>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46" name="Picture 4" descr="Ragioneria Generale dello Stato - Ministero dell Economia e ...">
              <a:extLst>
                <a:ext uri="{FF2B5EF4-FFF2-40B4-BE49-F238E27FC236}">
                  <a16:creationId xmlns:a16="http://schemas.microsoft.com/office/drawing/2014/main" id="{61CA1E6B-3A69-9AA1-FBEC-9762C2AAFA1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201768" y="3638620"/>
              <a:ext cx="432048" cy="143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e Onlus, partecipa ai lavori del Piano Nazionale di Azione contro il  Razzismo, la Xenofobia e l'Intolleranza 2021-2025 | MeteOnlus">
              <a:extLst>
                <a:ext uri="{FF2B5EF4-FFF2-40B4-BE49-F238E27FC236}">
                  <a16:creationId xmlns:a16="http://schemas.microsoft.com/office/drawing/2014/main" id="{46F1A348-6EFC-4EC3-225B-31E54F5F29E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389442" y="3870061"/>
              <a:ext cx="349024" cy="1745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D140369-8672-0718-4552-E4A91A658FB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098048" y="3838203"/>
              <a:ext cx="162698" cy="236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68E0A74-12DB-0499-98B8-BD023729C9A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201768" y="4132277"/>
              <a:ext cx="375349" cy="19643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asellaDiTesto 2">
            <a:extLst>
              <a:ext uri="{FF2B5EF4-FFF2-40B4-BE49-F238E27FC236}">
                <a16:creationId xmlns:a16="http://schemas.microsoft.com/office/drawing/2014/main" id="{738D0C69-3D7D-4212-BCC7-59131C22946A}"/>
              </a:ext>
            </a:extLst>
          </p:cNvPr>
          <p:cNvSpPr txBox="1"/>
          <p:nvPr/>
        </p:nvSpPr>
        <p:spPr>
          <a:xfrm>
            <a:off x="3995936" y="4957052"/>
            <a:ext cx="2192885" cy="1107996"/>
          </a:xfrm>
          <a:prstGeom prst="rect">
            <a:avLst/>
          </a:prstGeom>
          <a:noFill/>
        </p:spPr>
        <p:txBody>
          <a:bodyPr wrap="square" rtlCol="0">
            <a:spAutoFit/>
          </a:bodyPr>
          <a:lstStyle>
            <a:defPPr>
              <a:defRPr lang="it-IT"/>
            </a:defPPr>
            <a:lvl1pPr algn="ctr">
              <a:defRPr sz="1100">
                <a:latin typeface="+mn-lt"/>
              </a:defRPr>
            </a:lvl1pPr>
          </a:lstStyle>
          <a:p>
            <a:r>
              <a:rPr lang="it-IT" dirty="0"/>
              <a:t>RGS </a:t>
            </a:r>
            <a:r>
              <a:rPr lang="it-IT" b="1" dirty="0"/>
              <a:t>redige il rapporto per capitoli</a:t>
            </a:r>
            <a:r>
              <a:rPr lang="it-IT" dirty="0"/>
              <a:t>, all'interno dei quali sono presenti </a:t>
            </a:r>
            <a:r>
              <a:rPr lang="it-IT" b="1" dirty="0"/>
              <a:t>analisi degli indicatori e numerosi approfondimenti tematici </a:t>
            </a:r>
            <a:r>
              <a:rPr lang="it-IT" dirty="0"/>
              <a:t>che variano ogni anno</a:t>
            </a:r>
            <a:endParaRPr lang="it-IT" b="1" dirty="0"/>
          </a:p>
        </p:txBody>
      </p:sp>
      <p:grpSp>
        <p:nvGrpSpPr>
          <p:cNvPr id="23" name="Gruppo 22">
            <a:extLst>
              <a:ext uri="{FF2B5EF4-FFF2-40B4-BE49-F238E27FC236}">
                <a16:creationId xmlns:a16="http://schemas.microsoft.com/office/drawing/2014/main" id="{D1522297-17BD-A08A-E365-805ED13CF1FC}"/>
              </a:ext>
            </a:extLst>
          </p:cNvPr>
          <p:cNvGrpSpPr/>
          <p:nvPr/>
        </p:nvGrpSpPr>
        <p:grpSpPr>
          <a:xfrm>
            <a:off x="4580717" y="4012635"/>
            <a:ext cx="1023322" cy="923200"/>
            <a:chOff x="4328773" y="4057533"/>
            <a:chExt cx="1023322" cy="923200"/>
          </a:xfrm>
        </p:grpSpPr>
        <p:sp>
          <p:nvSpPr>
            <p:cNvPr id="42" name="Ovale 41">
              <a:extLst>
                <a:ext uri="{FF2B5EF4-FFF2-40B4-BE49-F238E27FC236}">
                  <a16:creationId xmlns:a16="http://schemas.microsoft.com/office/drawing/2014/main" id="{1623C3BF-083D-59AD-B76C-308BD53B8FC5}"/>
                </a:ext>
              </a:extLst>
            </p:cNvPr>
            <p:cNvSpPr>
              <a:spLocks noChangeAspect="1"/>
            </p:cNvSpPr>
            <p:nvPr/>
          </p:nvSpPr>
          <p:spPr>
            <a:xfrm>
              <a:off x="4328773" y="4057533"/>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5" name="Picture 4" descr="Ragioneria Generale dello Stato - Ministero dell Economia e ...">
              <a:extLst>
                <a:ext uri="{FF2B5EF4-FFF2-40B4-BE49-F238E27FC236}">
                  <a16:creationId xmlns:a16="http://schemas.microsoft.com/office/drawing/2014/main" id="{5E1F58D2-65DE-4AC1-D951-403A090BD24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369085" y="4355615"/>
              <a:ext cx="983010" cy="32703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asellaDiTesto 6">
            <a:extLst>
              <a:ext uri="{FF2B5EF4-FFF2-40B4-BE49-F238E27FC236}">
                <a16:creationId xmlns:a16="http://schemas.microsoft.com/office/drawing/2014/main" id="{7A80FE9F-7397-709D-678F-A5BC861AEF20}"/>
              </a:ext>
            </a:extLst>
          </p:cNvPr>
          <p:cNvSpPr txBox="1"/>
          <p:nvPr/>
        </p:nvSpPr>
        <p:spPr>
          <a:xfrm>
            <a:off x="1905421" y="5126588"/>
            <a:ext cx="2162523" cy="938719"/>
          </a:xfrm>
          <a:prstGeom prst="rect">
            <a:avLst/>
          </a:prstGeom>
          <a:noFill/>
        </p:spPr>
        <p:txBody>
          <a:bodyPr wrap="square" rtlCol="0">
            <a:spAutoFit/>
          </a:bodyPr>
          <a:lstStyle>
            <a:defPPr>
              <a:defRPr lang="it-IT"/>
            </a:defPPr>
            <a:lvl1pPr algn="ctr">
              <a:defRPr sz="1100">
                <a:latin typeface="+mn-lt"/>
              </a:defRPr>
            </a:lvl1pPr>
          </a:lstStyle>
          <a:p>
            <a:r>
              <a:rPr lang="it-IT" dirty="0"/>
              <a:t>RGS </a:t>
            </a:r>
            <a:r>
              <a:rPr lang="it-IT" b="1" dirty="0"/>
              <a:t>trasmette il Rapporto al Gabinetto del MEF</a:t>
            </a:r>
            <a:r>
              <a:rPr lang="it-IT" dirty="0"/>
              <a:t>, che lo </a:t>
            </a:r>
            <a:r>
              <a:rPr lang="it-IT" b="1" dirty="0"/>
              <a:t>trasmette al Parlamento </a:t>
            </a:r>
            <a:r>
              <a:rPr lang="it-IT" dirty="0"/>
              <a:t>e successivamente viene </a:t>
            </a:r>
            <a:r>
              <a:rPr lang="it-IT" b="1" dirty="0"/>
              <a:t>pubblicato</a:t>
            </a:r>
          </a:p>
        </p:txBody>
      </p:sp>
      <p:grpSp>
        <p:nvGrpSpPr>
          <p:cNvPr id="24" name="Gruppo 23">
            <a:extLst>
              <a:ext uri="{FF2B5EF4-FFF2-40B4-BE49-F238E27FC236}">
                <a16:creationId xmlns:a16="http://schemas.microsoft.com/office/drawing/2014/main" id="{BAE9311A-F39A-63DF-C740-A5AFE5910F86}"/>
              </a:ext>
            </a:extLst>
          </p:cNvPr>
          <p:cNvGrpSpPr/>
          <p:nvPr/>
        </p:nvGrpSpPr>
        <p:grpSpPr>
          <a:xfrm>
            <a:off x="2507238" y="4190065"/>
            <a:ext cx="958889" cy="923200"/>
            <a:chOff x="2452043" y="4190065"/>
            <a:chExt cx="958889" cy="923200"/>
          </a:xfrm>
        </p:grpSpPr>
        <p:sp>
          <p:nvSpPr>
            <p:cNvPr id="43" name="Ovale 42">
              <a:extLst>
                <a:ext uri="{FF2B5EF4-FFF2-40B4-BE49-F238E27FC236}">
                  <a16:creationId xmlns:a16="http://schemas.microsoft.com/office/drawing/2014/main" id="{F654B218-6B3A-96E7-B253-2D333E013182}"/>
                </a:ext>
              </a:extLst>
            </p:cNvPr>
            <p:cNvSpPr>
              <a:spLocks noChangeAspect="1"/>
            </p:cNvSpPr>
            <p:nvPr/>
          </p:nvSpPr>
          <p:spPr>
            <a:xfrm>
              <a:off x="2452043" y="4190065"/>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9" name="Picture 2" descr="Governo Italiano - Repubblica Logo PNG Vector (EPS) Free Download">
              <a:extLst>
                <a:ext uri="{FF2B5EF4-FFF2-40B4-BE49-F238E27FC236}">
                  <a16:creationId xmlns:a16="http://schemas.microsoft.com/office/drawing/2014/main" id="{955C1A1A-C5EA-C191-AAEB-E416CD488144}"/>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762804" y="4682651"/>
              <a:ext cx="305028" cy="3427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gioneria Generale dello Stato - Ministero dell Economia e ...">
              <a:extLst>
                <a:ext uri="{FF2B5EF4-FFF2-40B4-BE49-F238E27FC236}">
                  <a16:creationId xmlns:a16="http://schemas.microsoft.com/office/drawing/2014/main" id="{E70DA228-303A-3232-6DC2-D4296AAD58D8}"/>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588471" y="4353753"/>
              <a:ext cx="645718" cy="21482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asellaDiTesto 11">
            <a:extLst>
              <a:ext uri="{FF2B5EF4-FFF2-40B4-BE49-F238E27FC236}">
                <a16:creationId xmlns:a16="http://schemas.microsoft.com/office/drawing/2014/main" id="{9B9B8F23-5AE4-E885-F787-8922E4D585B6}"/>
              </a:ext>
            </a:extLst>
          </p:cNvPr>
          <p:cNvSpPr txBox="1"/>
          <p:nvPr/>
        </p:nvSpPr>
        <p:spPr>
          <a:xfrm>
            <a:off x="6525090" y="2440607"/>
            <a:ext cx="1935342" cy="769441"/>
          </a:xfrm>
          <a:prstGeom prst="rect">
            <a:avLst/>
          </a:prstGeom>
          <a:noFill/>
        </p:spPr>
        <p:txBody>
          <a:bodyPr wrap="square" rtlCol="0">
            <a:spAutoFit/>
          </a:bodyPr>
          <a:lstStyle>
            <a:defPPr>
              <a:defRPr lang="it-IT"/>
            </a:defPPr>
            <a:lvl1pPr algn="ctr">
              <a:defRPr sz="1100">
                <a:latin typeface="+mn-lt"/>
              </a:defRPr>
            </a:lvl1pPr>
          </a:lstStyle>
          <a:p>
            <a:r>
              <a:rPr lang="it-IT" dirty="0"/>
              <a:t>RGS verifica </a:t>
            </a:r>
            <a:r>
              <a:rPr lang="it-IT" b="1" dirty="0"/>
              <a:t>la riclassificazione della spesa </a:t>
            </a:r>
            <a:r>
              <a:rPr lang="it-IT" dirty="0"/>
              <a:t>e la sua coerenza con i 2 questionari</a:t>
            </a:r>
            <a:endParaRPr lang="it-IT" b="1" dirty="0"/>
          </a:p>
        </p:txBody>
      </p:sp>
      <p:grpSp>
        <p:nvGrpSpPr>
          <p:cNvPr id="28" name="Gruppo 27">
            <a:extLst>
              <a:ext uri="{FF2B5EF4-FFF2-40B4-BE49-F238E27FC236}">
                <a16:creationId xmlns:a16="http://schemas.microsoft.com/office/drawing/2014/main" id="{70ADC5B3-DC56-2041-0A8C-9E77069737CD}"/>
              </a:ext>
            </a:extLst>
          </p:cNvPr>
          <p:cNvGrpSpPr/>
          <p:nvPr/>
        </p:nvGrpSpPr>
        <p:grpSpPr>
          <a:xfrm>
            <a:off x="6966880" y="1489001"/>
            <a:ext cx="1051763" cy="923200"/>
            <a:chOff x="7029295" y="1489001"/>
            <a:chExt cx="1051763" cy="923200"/>
          </a:xfrm>
        </p:grpSpPr>
        <p:sp>
          <p:nvSpPr>
            <p:cNvPr id="6" name="Ovale 5">
              <a:extLst>
                <a:ext uri="{FF2B5EF4-FFF2-40B4-BE49-F238E27FC236}">
                  <a16:creationId xmlns:a16="http://schemas.microsoft.com/office/drawing/2014/main" id="{2A2815C2-3290-6120-728F-43D9601BC90A}"/>
                </a:ext>
              </a:extLst>
            </p:cNvPr>
            <p:cNvSpPr>
              <a:spLocks noChangeAspect="1"/>
            </p:cNvSpPr>
            <p:nvPr/>
          </p:nvSpPr>
          <p:spPr>
            <a:xfrm>
              <a:off x="7029295" y="1489001"/>
              <a:ext cx="958889" cy="923200"/>
            </a:xfrm>
            <a:custGeom>
              <a:avLst/>
              <a:gdLst>
                <a:gd name="connsiteX0" fmla="*/ 0 w 958889"/>
                <a:gd name="connsiteY0" fmla="*/ 461600 h 923200"/>
                <a:gd name="connsiteX1" fmla="*/ 479445 w 958889"/>
                <a:gd name="connsiteY1" fmla="*/ 0 h 923200"/>
                <a:gd name="connsiteX2" fmla="*/ 958890 w 958889"/>
                <a:gd name="connsiteY2" fmla="*/ 461600 h 923200"/>
                <a:gd name="connsiteX3" fmla="*/ 479445 w 958889"/>
                <a:gd name="connsiteY3" fmla="*/ 923200 h 923200"/>
                <a:gd name="connsiteX4" fmla="*/ 0 w 958889"/>
                <a:gd name="connsiteY4" fmla="*/ 461600 h 9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89" h="923200" fill="none" extrusionOk="0">
                  <a:moveTo>
                    <a:pt x="0" y="461600"/>
                  </a:moveTo>
                  <a:cubicBezTo>
                    <a:pt x="23300" y="168102"/>
                    <a:pt x="207463" y="-7127"/>
                    <a:pt x="479445" y="0"/>
                  </a:cubicBezTo>
                  <a:cubicBezTo>
                    <a:pt x="727294" y="21856"/>
                    <a:pt x="953959" y="221744"/>
                    <a:pt x="958890" y="461600"/>
                  </a:cubicBezTo>
                  <a:cubicBezTo>
                    <a:pt x="937947" y="731968"/>
                    <a:pt x="793234" y="905941"/>
                    <a:pt x="479445" y="923200"/>
                  </a:cubicBezTo>
                  <a:cubicBezTo>
                    <a:pt x="190078" y="965406"/>
                    <a:pt x="-2208" y="686634"/>
                    <a:pt x="0" y="461600"/>
                  </a:cubicBezTo>
                  <a:close/>
                </a:path>
                <a:path w="958889" h="923200" stroke="0" extrusionOk="0">
                  <a:moveTo>
                    <a:pt x="0" y="461600"/>
                  </a:moveTo>
                  <a:cubicBezTo>
                    <a:pt x="18411" y="224758"/>
                    <a:pt x="211209" y="-6923"/>
                    <a:pt x="479445" y="0"/>
                  </a:cubicBezTo>
                  <a:cubicBezTo>
                    <a:pt x="746734" y="-8529"/>
                    <a:pt x="940011" y="208050"/>
                    <a:pt x="958890" y="461600"/>
                  </a:cubicBezTo>
                  <a:cubicBezTo>
                    <a:pt x="932292" y="729816"/>
                    <a:pt x="753900" y="873535"/>
                    <a:pt x="479445" y="923200"/>
                  </a:cubicBezTo>
                  <a:cubicBezTo>
                    <a:pt x="249624" y="911797"/>
                    <a:pt x="-26495" y="707013"/>
                    <a:pt x="0" y="461600"/>
                  </a:cubicBezTo>
                  <a:close/>
                </a:path>
              </a:pathLst>
            </a:custGeom>
            <a:solidFill>
              <a:schemeClr val="bg1"/>
            </a:solidFill>
            <a:ln w="12700">
              <a:solidFill>
                <a:srgbClr val="000000"/>
              </a:solidFill>
              <a:extLst>
                <a:ext uri="{C807C97D-BFC1-408E-A445-0C87EB9F89A2}">
                  <ask:lineSketchStyleProps xmlns:ask="http://schemas.microsoft.com/office/drawing/2018/sketchyshapes" xmlns="" sd="382980781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2800">
                <a:solidFill>
                  <a:schemeClr val="tx1"/>
                </a:solidFill>
              </a:endParaRPr>
            </a:p>
          </p:txBody>
        </p:sp>
        <p:pic>
          <p:nvPicPr>
            <p:cNvPr id="13" name="Picture 4" descr="Ragioneria Generale dello Stato - Ministero dell Economia e ...">
              <a:extLst>
                <a:ext uri="{FF2B5EF4-FFF2-40B4-BE49-F238E27FC236}">
                  <a16:creationId xmlns:a16="http://schemas.microsoft.com/office/drawing/2014/main" id="{937A9AC8-178E-37E2-053C-65AB3F2E822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098048" y="1787083"/>
              <a:ext cx="983010" cy="32703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asellaDiTesto 1">
            <a:extLst>
              <a:ext uri="{FF2B5EF4-FFF2-40B4-BE49-F238E27FC236}">
                <a16:creationId xmlns:a16="http://schemas.microsoft.com/office/drawing/2014/main" id="{52B619F2-BEFA-B89F-A516-B4BE2804A35B}"/>
              </a:ext>
            </a:extLst>
          </p:cNvPr>
          <p:cNvSpPr txBox="1"/>
          <p:nvPr/>
        </p:nvSpPr>
        <p:spPr>
          <a:xfrm>
            <a:off x="1915452" y="764704"/>
            <a:ext cx="1030463" cy="246221"/>
          </a:xfrm>
          <a:prstGeom prst="rect">
            <a:avLst/>
          </a:prstGeom>
          <a:noFill/>
        </p:spPr>
        <p:txBody>
          <a:bodyPr wrap="square" rtlCol="0">
            <a:spAutoFit/>
          </a:bodyPr>
          <a:lstStyle/>
          <a:p>
            <a:pPr algn="ctr"/>
            <a:r>
              <a:rPr lang="it-IT" sz="1000" b="1" i="1" dirty="0">
                <a:solidFill>
                  <a:schemeClr val="accent1"/>
                </a:solidFill>
                <a:latin typeface="+mn-lt"/>
              </a:rPr>
              <a:t>Aprile 2022</a:t>
            </a:r>
          </a:p>
        </p:txBody>
      </p:sp>
      <p:sp>
        <p:nvSpPr>
          <p:cNvPr id="14" name="CasellaDiTesto 13">
            <a:extLst>
              <a:ext uri="{FF2B5EF4-FFF2-40B4-BE49-F238E27FC236}">
                <a16:creationId xmlns:a16="http://schemas.microsoft.com/office/drawing/2014/main" id="{8DC46744-B4CB-5254-C442-156EA3BFE45E}"/>
              </a:ext>
            </a:extLst>
          </p:cNvPr>
          <p:cNvSpPr txBox="1"/>
          <p:nvPr/>
        </p:nvSpPr>
        <p:spPr>
          <a:xfrm>
            <a:off x="3577323" y="730117"/>
            <a:ext cx="1030463" cy="246221"/>
          </a:xfrm>
          <a:prstGeom prst="rect">
            <a:avLst/>
          </a:prstGeom>
          <a:noFill/>
        </p:spPr>
        <p:txBody>
          <a:bodyPr wrap="square" rtlCol="0">
            <a:spAutoFit/>
          </a:bodyPr>
          <a:lstStyle/>
          <a:p>
            <a:pPr algn="ctr"/>
            <a:r>
              <a:rPr lang="it-IT" sz="1000" b="1" i="1" dirty="0">
                <a:solidFill>
                  <a:schemeClr val="accent1"/>
                </a:solidFill>
                <a:latin typeface="+mn-lt"/>
              </a:rPr>
              <a:t>Giugno 2022</a:t>
            </a:r>
          </a:p>
        </p:txBody>
      </p:sp>
      <p:sp>
        <p:nvSpPr>
          <p:cNvPr id="16" name="CasellaDiTesto 15">
            <a:extLst>
              <a:ext uri="{FF2B5EF4-FFF2-40B4-BE49-F238E27FC236}">
                <a16:creationId xmlns:a16="http://schemas.microsoft.com/office/drawing/2014/main" id="{ACCCCC88-810A-62FA-3EE2-4A16960942C7}"/>
              </a:ext>
            </a:extLst>
          </p:cNvPr>
          <p:cNvSpPr txBox="1"/>
          <p:nvPr/>
        </p:nvSpPr>
        <p:spPr>
          <a:xfrm>
            <a:off x="5263576" y="956500"/>
            <a:ext cx="1030463" cy="246221"/>
          </a:xfrm>
          <a:prstGeom prst="rect">
            <a:avLst/>
          </a:prstGeom>
          <a:noFill/>
        </p:spPr>
        <p:txBody>
          <a:bodyPr wrap="square" rtlCol="0">
            <a:spAutoFit/>
          </a:bodyPr>
          <a:lstStyle/>
          <a:p>
            <a:pPr algn="ctr"/>
            <a:r>
              <a:rPr lang="it-IT" sz="1000" b="1" i="1" dirty="0">
                <a:solidFill>
                  <a:schemeClr val="accent1"/>
                </a:solidFill>
                <a:latin typeface="+mn-lt"/>
              </a:rPr>
              <a:t>Luglio 2022</a:t>
            </a:r>
          </a:p>
        </p:txBody>
      </p:sp>
      <p:sp>
        <p:nvSpPr>
          <p:cNvPr id="19" name="CasellaDiTesto 18">
            <a:extLst>
              <a:ext uri="{FF2B5EF4-FFF2-40B4-BE49-F238E27FC236}">
                <a16:creationId xmlns:a16="http://schemas.microsoft.com/office/drawing/2014/main" id="{0591D310-B162-F1D6-6927-ECA6EBACC4A3}"/>
              </a:ext>
            </a:extLst>
          </p:cNvPr>
          <p:cNvSpPr txBox="1"/>
          <p:nvPr/>
        </p:nvSpPr>
        <p:spPr>
          <a:xfrm>
            <a:off x="6977530" y="1157812"/>
            <a:ext cx="1030463" cy="246221"/>
          </a:xfrm>
          <a:prstGeom prst="rect">
            <a:avLst/>
          </a:prstGeom>
          <a:noFill/>
        </p:spPr>
        <p:txBody>
          <a:bodyPr wrap="square" rtlCol="0">
            <a:spAutoFit/>
          </a:bodyPr>
          <a:lstStyle/>
          <a:p>
            <a:pPr algn="ctr"/>
            <a:r>
              <a:rPr lang="it-IT" sz="1000" b="1" i="1" dirty="0">
                <a:solidFill>
                  <a:schemeClr val="accent1"/>
                </a:solidFill>
                <a:latin typeface="+mn-lt"/>
              </a:rPr>
              <a:t>Luglio 2022</a:t>
            </a:r>
          </a:p>
        </p:txBody>
      </p:sp>
      <p:sp>
        <p:nvSpPr>
          <p:cNvPr id="20" name="CasellaDiTesto 19">
            <a:extLst>
              <a:ext uri="{FF2B5EF4-FFF2-40B4-BE49-F238E27FC236}">
                <a16:creationId xmlns:a16="http://schemas.microsoft.com/office/drawing/2014/main" id="{8E280D45-BF57-2464-252B-7161458569F5}"/>
              </a:ext>
            </a:extLst>
          </p:cNvPr>
          <p:cNvSpPr txBox="1"/>
          <p:nvPr/>
        </p:nvSpPr>
        <p:spPr>
          <a:xfrm>
            <a:off x="7778683" y="3895085"/>
            <a:ext cx="1030463" cy="400110"/>
          </a:xfrm>
          <a:prstGeom prst="rect">
            <a:avLst/>
          </a:prstGeom>
          <a:noFill/>
        </p:spPr>
        <p:txBody>
          <a:bodyPr wrap="square" rtlCol="0">
            <a:spAutoFit/>
          </a:bodyPr>
          <a:lstStyle/>
          <a:p>
            <a:pPr algn="ctr"/>
            <a:r>
              <a:rPr lang="it-IT" sz="1000" b="1" i="1">
                <a:solidFill>
                  <a:schemeClr val="accent1"/>
                </a:solidFill>
                <a:latin typeface="+mn-lt"/>
              </a:rPr>
              <a:t>Apr-Sett 2022</a:t>
            </a:r>
          </a:p>
        </p:txBody>
      </p:sp>
      <p:sp>
        <p:nvSpPr>
          <p:cNvPr id="21" name="CasellaDiTesto 20">
            <a:extLst>
              <a:ext uri="{FF2B5EF4-FFF2-40B4-BE49-F238E27FC236}">
                <a16:creationId xmlns:a16="http://schemas.microsoft.com/office/drawing/2014/main" id="{D17811CA-3D39-E4F7-70DF-438413345650}"/>
              </a:ext>
            </a:extLst>
          </p:cNvPr>
          <p:cNvSpPr txBox="1"/>
          <p:nvPr/>
        </p:nvSpPr>
        <p:spPr>
          <a:xfrm>
            <a:off x="4208400" y="3573016"/>
            <a:ext cx="1767957" cy="246221"/>
          </a:xfrm>
          <a:prstGeom prst="rect">
            <a:avLst/>
          </a:prstGeom>
          <a:noFill/>
        </p:spPr>
        <p:txBody>
          <a:bodyPr wrap="square" rtlCol="0">
            <a:spAutoFit/>
          </a:bodyPr>
          <a:lstStyle/>
          <a:p>
            <a:pPr algn="ctr"/>
            <a:r>
              <a:rPr lang="it-IT" sz="1000" b="1" i="1" dirty="0">
                <a:solidFill>
                  <a:schemeClr val="accent1"/>
                </a:solidFill>
                <a:latin typeface="+mn-lt"/>
              </a:rPr>
              <a:t>Ott-</a:t>
            </a:r>
            <a:r>
              <a:rPr lang="it-IT" sz="1000" b="1" i="1" dirty="0" err="1">
                <a:solidFill>
                  <a:schemeClr val="accent1"/>
                </a:solidFill>
                <a:latin typeface="+mn-lt"/>
              </a:rPr>
              <a:t>Dic</a:t>
            </a:r>
            <a:r>
              <a:rPr lang="it-IT" sz="1000" b="1" i="1" dirty="0">
                <a:solidFill>
                  <a:schemeClr val="accent1"/>
                </a:solidFill>
                <a:latin typeface="+mn-lt"/>
              </a:rPr>
              <a:t> 2022</a:t>
            </a:r>
          </a:p>
        </p:txBody>
      </p:sp>
      <p:sp>
        <p:nvSpPr>
          <p:cNvPr id="22" name="CasellaDiTesto 21">
            <a:extLst>
              <a:ext uri="{FF2B5EF4-FFF2-40B4-BE49-F238E27FC236}">
                <a16:creationId xmlns:a16="http://schemas.microsoft.com/office/drawing/2014/main" id="{C611B331-FF6D-7F2B-9C0F-68DC116C28AE}"/>
              </a:ext>
            </a:extLst>
          </p:cNvPr>
          <p:cNvSpPr txBox="1"/>
          <p:nvPr/>
        </p:nvSpPr>
        <p:spPr>
          <a:xfrm>
            <a:off x="2193438" y="3748970"/>
            <a:ext cx="1586488" cy="246221"/>
          </a:xfrm>
          <a:prstGeom prst="rect">
            <a:avLst/>
          </a:prstGeom>
          <a:noFill/>
        </p:spPr>
        <p:txBody>
          <a:bodyPr wrap="square" rtlCol="0">
            <a:spAutoFit/>
          </a:bodyPr>
          <a:lstStyle/>
          <a:p>
            <a:pPr algn="ctr"/>
            <a:r>
              <a:rPr lang="it-IT" sz="1000" b="1" i="1" dirty="0">
                <a:solidFill>
                  <a:schemeClr val="accent1"/>
                </a:solidFill>
                <a:latin typeface="+mn-lt"/>
              </a:rPr>
              <a:t>Dicembre 2022</a:t>
            </a:r>
          </a:p>
        </p:txBody>
      </p:sp>
    </p:spTree>
    <p:extLst>
      <p:ext uri="{BB962C8B-B14F-4D97-AF65-F5344CB8AC3E}">
        <p14:creationId xmlns:p14="http://schemas.microsoft.com/office/powerpoint/2010/main" val="268874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tangolo 2">
            <a:extLst>
              <a:ext uri="{FF2B5EF4-FFF2-40B4-BE49-F238E27FC236}">
                <a16:creationId xmlns:a16="http://schemas.microsoft.com/office/drawing/2014/main" id="{DC55FEE1-4231-6995-2C65-A8392B6C5099}"/>
              </a:ext>
            </a:extLst>
          </p:cNvPr>
          <p:cNvSpPr>
            <a:spLocks noChangeArrowheads="1"/>
          </p:cNvSpPr>
          <p:nvPr/>
        </p:nvSpPr>
        <p:spPr bwMode="auto">
          <a:xfrm>
            <a:off x="971550" y="1844675"/>
            <a:ext cx="6477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p>
        </p:txBody>
      </p:sp>
      <p:sp>
        <p:nvSpPr>
          <p:cNvPr id="34" name="Connettore 1 3">
            <a:extLst>
              <a:ext uri="{FF2B5EF4-FFF2-40B4-BE49-F238E27FC236}">
                <a16:creationId xmlns:a16="http://schemas.microsoft.com/office/drawing/2014/main" id="{D174F201-566A-B862-E09F-288275EC5024}"/>
              </a:ext>
            </a:extLst>
          </p:cNvPr>
          <p:cNvSpPr/>
          <p:nvPr/>
        </p:nvSpPr>
        <p:spPr bwMode="auto">
          <a:xfrm>
            <a:off x="422293" y="1800555"/>
            <a:ext cx="165926" cy="1909944"/>
          </a:xfrm>
          <a:custGeom>
            <a:avLst/>
            <a:gdLst/>
            <a:ahLst/>
            <a:cxnLst/>
            <a:rect l="0" t="0" r="0" b="0"/>
            <a:pathLst>
              <a:path>
                <a:moveTo>
                  <a:pt x="0" y="0"/>
                </a:moveTo>
                <a:lnTo>
                  <a:pt x="0" y="2005962"/>
                </a:lnTo>
                <a:lnTo>
                  <a:pt x="257174" y="2005962"/>
                </a:lnTo>
              </a:path>
            </a:pathLst>
          </a:custGeom>
          <a:solidFill>
            <a:srgbClr val="FFC000"/>
          </a:solidFill>
          <a:ln w="28575"/>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35" name="Connettore 1 4">
            <a:extLst>
              <a:ext uri="{FF2B5EF4-FFF2-40B4-BE49-F238E27FC236}">
                <a16:creationId xmlns:a16="http://schemas.microsoft.com/office/drawing/2014/main" id="{460C0F9E-D8C1-5825-F4AF-EE610B3C611F}"/>
              </a:ext>
            </a:extLst>
          </p:cNvPr>
          <p:cNvSpPr/>
          <p:nvPr/>
        </p:nvSpPr>
        <p:spPr bwMode="auto">
          <a:xfrm>
            <a:off x="422293" y="1700864"/>
            <a:ext cx="257202" cy="788720"/>
          </a:xfrm>
          <a:custGeom>
            <a:avLst/>
            <a:gdLst/>
            <a:ahLst/>
            <a:cxnLst/>
            <a:rect l="0" t="0" r="0" b="0"/>
            <a:pathLst>
              <a:path>
                <a:moveTo>
                  <a:pt x="0" y="0"/>
                </a:moveTo>
                <a:lnTo>
                  <a:pt x="0" y="788669"/>
                </a:lnTo>
                <a:lnTo>
                  <a:pt x="257174" y="788669"/>
                </a:lnTo>
              </a:path>
            </a:pathLst>
          </a:custGeom>
          <a:solidFill>
            <a:srgbClr val="FFC000"/>
          </a:solidFill>
          <a:ln w="28575"/>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36" name="Gruppo 35">
            <a:extLst>
              <a:ext uri="{FF2B5EF4-FFF2-40B4-BE49-F238E27FC236}">
                <a16:creationId xmlns:a16="http://schemas.microsoft.com/office/drawing/2014/main" id="{E5C45C5D-C204-4839-DE29-8EC2F410470C}"/>
              </a:ext>
            </a:extLst>
          </p:cNvPr>
          <p:cNvGrpSpPr/>
          <p:nvPr/>
        </p:nvGrpSpPr>
        <p:grpSpPr bwMode="auto">
          <a:xfrm>
            <a:off x="250825" y="836712"/>
            <a:ext cx="1714682" cy="857305"/>
            <a:chOff x="5020" y="1514069"/>
            <a:chExt cx="1714498" cy="857249"/>
          </a:xfrm>
          <a:solidFill>
            <a:srgbClr val="FFC000"/>
          </a:solidFill>
          <a:scene3d>
            <a:camera prst="orthographicFront"/>
            <a:lightRig rig="threePt" dir="t">
              <a:rot lat="0" lon="0" rev="7500000"/>
            </a:lightRig>
          </a:scene3d>
        </p:grpSpPr>
        <p:sp>
          <p:nvSpPr>
            <p:cNvPr id="43" name="Rettangolo 42">
              <a:extLst>
                <a:ext uri="{FF2B5EF4-FFF2-40B4-BE49-F238E27FC236}">
                  <a16:creationId xmlns:a16="http://schemas.microsoft.com/office/drawing/2014/main" id="{388BB4BE-A479-60D3-6205-BB8E139D6C77}"/>
                </a:ext>
              </a:extLst>
            </p:cNvPr>
            <p:cNvSpPr/>
            <p:nvPr/>
          </p:nvSpPr>
          <p:spPr>
            <a:xfrm>
              <a:off x="5020" y="1514069"/>
              <a:ext cx="1714498" cy="857249"/>
            </a:xfrm>
            <a:prstGeom prst="rect">
              <a:avLst/>
            </a:prstGeom>
            <a:grpFill/>
            <a:ln w="28575"/>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4" name="Rettangolo 43">
              <a:extLst>
                <a:ext uri="{FF2B5EF4-FFF2-40B4-BE49-F238E27FC236}">
                  <a16:creationId xmlns:a16="http://schemas.microsoft.com/office/drawing/2014/main" id="{AC9E24E6-AEC4-DD95-F37F-E69D7D616AD7}"/>
                </a:ext>
              </a:extLst>
            </p:cNvPr>
            <p:cNvSpPr/>
            <p:nvPr/>
          </p:nvSpPr>
          <p:spPr>
            <a:xfrm>
              <a:off x="5020" y="1514069"/>
              <a:ext cx="1714498" cy="857249"/>
            </a:xfrm>
            <a:prstGeom prst="rect">
              <a:avLst/>
            </a:prstGeom>
            <a:grpFill/>
            <a:ln w="28575"/>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b="1" dirty="0">
                  <a:solidFill>
                    <a:schemeClr val="tx1"/>
                  </a:solidFill>
                </a:rPr>
                <a:t>Monitoraggio</a:t>
              </a:r>
              <a:r>
                <a:rPr lang="it-IT" sz="1400" dirty="0">
                  <a:solidFill>
                    <a:schemeClr val="tx1"/>
                  </a:solidFill>
                </a:rPr>
                <a:t> dei divari di genere attraverso </a:t>
              </a:r>
              <a:r>
                <a:rPr lang="it-IT" sz="1400" b="1" dirty="0">
                  <a:solidFill>
                    <a:schemeClr val="tx1"/>
                  </a:solidFill>
                </a:rPr>
                <a:t>indicatori</a:t>
              </a:r>
              <a:r>
                <a:rPr lang="it-IT" sz="1400" dirty="0">
                  <a:solidFill>
                    <a:schemeClr val="tx1"/>
                  </a:solidFill>
                </a:rPr>
                <a:t> </a:t>
              </a:r>
            </a:p>
          </p:txBody>
        </p:sp>
      </p:grpSp>
      <p:grpSp>
        <p:nvGrpSpPr>
          <p:cNvPr id="37" name="Gruppo 36">
            <a:extLst>
              <a:ext uri="{FF2B5EF4-FFF2-40B4-BE49-F238E27FC236}">
                <a16:creationId xmlns:a16="http://schemas.microsoft.com/office/drawing/2014/main" id="{93DFFCD8-5F17-50EB-D09C-B9197F65DE95}"/>
              </a:ext>
            </a:extLst>
          </p:cNvPr>
          <p:cNvGrpSpPr/>
          <p:nvPr/>
        </p:nvGrpSpPr>
        <p:grpSpPr bwMode="auto">
          <a:xfrm>
            <a:off x="679495" y="2132941"/>
            <a:ext cx="1512001" cy="612000"/>
            <a:chOff x="433644" y="2731362"/>
            <a:chExt cx="1511838" cy="857249"/>
          </a:xfrm>
          <a:solidFill>
            <a:srgbClr val="FFC000"/>
          </a:solidFill>
          <a:scene3d>
            <a:camera prst="orthographicFront"/>
            <a:lightRig rig="threePt" dir="t">
              <a:rot lat="0" lon="0" rev="7500000"/>
            </a:lightRig>
          </a:scene3d>
        </p:grpSpPr>
        <p:sp>
          <p:nvSpPr>
            <p:cNvPr id="41" name="Rettangolo 40">
              <a:extLst>
                <a:ext uri="{FF2B5EF4-FFF2-40B4-BE49-F238E27FC236}">
                  <a16:creationId xmlns:a16="http://schemas.microsoft.com/office/drawing/2014/main" id="{507817F0-52F2-E7E5-C101-A69A4CB3BD10}"/>
                </a:ext>
              </a:extLst>
            </p:cNvPr>
            <p:cNvSpPr/>
            <p:nvPr/>
          </p:nvSpPr>
          <p:spPr>
            <a:xfrm>
              <a:off x="433644" y="2731362"/>
              <a:ext cx="1511837" cy="857249"/>
            </a:xfrm>
            <a:prstGeom prst="rect">
              <a:avLst/>
            </a:prstGeom>
            <a:grpFill/>
            <a:ln w="28575"/>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2" name="Rettangolo 41">
              <a:extLst>
                <a:ext uri="{FF2B5EF4-FFF2-40B4-BE49-F238E27FC236}">
                  <a16:creationId xmlns:a16="http://schemas.microsoft.com/office/drawing/2014/main" id="{303C9ED8-0281-7D1A-80D5-901F8CC126E4}"/>
                </a:ext>
              </a:extLst>
            </p:cNvPr>
            <p:cNvSpPr/>
            <p:nvPr/>
          </p:nvSpPr>
          <p:spPr>
            <a:xfrm>
              <a:off x="433644" y="2731362"/>
              <a:ext cx="1511838" cy="857249"/>
            </a:xfrm>
            <a:prstGeom prst="rect">
              <a:avLst/>
            </a:prstGeom>
            <a:grpFill/>
            <a:ln w="28575"/>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nell’economia e nella società </a:t>
              </a:r>
            </a:p>
          </p:txBody>
        </p:sp>
      </p:grpSp>
      <p:grpSp>
        <p:nvGrpSpPr>
          <p:cNvPr id="38" name="Gruppo 37">
            <a:extLst>
              <a:ext uri="{FF2B5EF4-FFF2-40B4-BE49-F238E27FC236}">
                <a16:creationId xmlns:a16="http://schemas.microsoft.com/office/drawing/2014/main" id="{7F0F8219-2B46-2D9F-2B93-33EBCAEE778F}"/>
              </a:ext>
            </a:extLst>
          </p:cNvPr>
          <p:cNvGrpSpPr/>
          <p:nvPr/>
        </p:nvGrpSpPr>
        <p:grpSpPr bwMode="auto">
          <a:xfrm>
            <a:off x="679494" y="3366470"/>
            <a:ext cx="1512001" cy="612000"/>
            <a:chOff x="433644" y="3948656"/>
            <a:chExt cx="1511838" cy="857249"/>
          </a:xfrm>
          <a:solidFill>
            <a:srgbClr val="FFC000"/>
          </a:solidFill>
          <a:scene3d>
            <a:camera prst="orthographicFront"/>
            <a:lightRig rig="threePt" dir="t">
              <a:rot lat="0" lon="0" rev="7500000"/>
            </a:lightRig>
          </a:scene3d>
        </p:grpSpPr>
        <p:sp>
          <p:nvSpPr>
            <p:cNvPr id="39" name="Rettangolo 38">
              <a:extLst>
                <a:ext uri="{FF2B5EF4-FFF2-40B4-BE49-F238E27FC236}">
                  <a16:creationId xmlns:a16="http://schemas.microsoft.com/office/drawing/2014/main" id="{2104D945-4CFE-9D02-DB01-75D8F4A78F76}"/>
                </a:ext>
              </a:extLst>
            </p:cNvPr>
            <p:cNvSpPr/>
            <p:nvPr/>
          </p:nvSpPr>
          <p:spPr>
            <a:xfrm>
              <a:off x="433644" y="3948656"/>
              <a:ext cx="1511838" cy="857249"/>
            </a:xfrm>
            <a:prstGeom prst="rect">
              <a:avLst/>
            </a:prstGeom>
            <a:grpFill/>
            <a:ln w="28575"/>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0" name="Rettangolo 39">
              <a:extLst>
                <a:ext uri="{FF2B5EF4-FFF2-40B4-BE49-F238E27FC236}">
                  <a16:creationId xmlns:a16="http://schemas.microsoft.com/office/drawing/2014/main" id="{3BCED787-8EBA-07B8-B182-471F1EB9CC0E}"/>
                </a:ext>
              </a:extLst>
            </p:cNvPr>
            <p:cNvSpPr/>
            <p:nvPr/>
          </p:nvSpPr>
          <p:spPr>
            <a:xfrm>
              <a:off x="433644" y="3948656"/>
              <a:ext cx="1511838" cy="857249"/>
            </a:xfrm>
            <a:prstGeom prst="rect">
              <a:avLst/>
            </a:prstGeom>
            <a:grpFill/>
            <a:ln w="28575"/>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nel pubblico impiego</a:t>
              </a:r>
            </a:p>
          </p:txBody>
        </p:sp>
      </p:grpSp>
      <p:sp>
        <p:nvSpPr>
          <p:cNvPr id="45" name="Connettore 1 3">
            <a:extLst>
              <a:ext uri="{FF2B5EF4-FFF2-40B4-BE49-F238E27FC236}">
                <a16:creationId xmlns:a16="http://schemas.microsoft.com/office/drawing/2014/main" id="{C6699F9E-C7B1-FCD9-7F07-7DED40309A04}"/>
              </a:ext>
            </a:extLst>
          </p:cNvPr>
          <p:cNvSpPr/>
          <p:nvPr/>
        </p:nvSpPr>
        <p:spPr bwMode="auto">
          <a:xfrm>
            <a:off x="2583228" y="1700864"/>
            <a:ext cx="257202" cy="2290504"/>
          </a:xfrm>
          <a:custGeom>
            <a:avLst/>
            <a:gdLst/>
            <a:ahLst/>
            <a:cxnLst/>
            <a:rect l="0" t="0" r="0" b="0"/>
            <a:pathLst>
              <a:path>
                <a:moveTo>
                  <a:pt x="0" y="0"/>
                </a:moveTo>
                <a:lnTo>
                  <a:pt x="0" y="2290355"/>
                </a:lnTo>
                <a:lnTo>
                  <a:pt x="257174" y="2290355"/>
                </a:lnTo>
              </a:path>
            </a:pathLst>
          </a:custGeom>
          <a:solidFill>
            <a:srgbClr val="92D050"/>
          </a:solidFill>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46" name="Connettore 1 4">
            <a:extLst>
              <a:ext uri="{FF2B5EF4-FFF2-40B4-BE49-F238E27FC236}">
                <a16:creationId xmlns:a16="http://schemas.microsoft.com/office/drawing/2014/main" id="{8ED19575-3461-83EA-4D1F-8356270AD237}"/>
              </a:ext>
            </a:extLst>
          </p:cNvPr>
          <p:cNvSpPr/>
          <p:nvPr/>
        </p:nvSpPr>
        <p:spPr bwMode="auto">
          <a:xfrm>
            <a:off x="2583228" y="1895275"/>
            <a:ext cx="257202" cy="1350443"/>
          </a:xfrm>
          <a:custGeom>
            <a:avLst/>
            <a:gdLst/>
            <a:ahLst/>
            <a:cxnLst/>
            <a:rect l="0" t="0" r="0" b="0"/>
            <a:pathLst>
              <a:path>
                <a:moveTo>
                  <a:pt x="0" y="0"/>
                </a:moveTo>
                <a:lnTo>
                  <a:pt x="0" y="1350355"/>
                </a:lnTo>
                <a:lnTo>
                  <a:pt x="257174" y="1350355"/>
                </a:lnTo>
              </a:path>
            </a:pathLst>
          </a:custGeom>
          <a:solidFill>
            <a:srgbClr val="92D050"/>
          </a:solidFill>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47" name="Connettore 1 5">
            <a:extLst>
              <a:ext uri="{FF2B5EF4-FFF2-40B4-BE49-F238E27FC236}">
                <a16:creationId xmlns:a16="http://schemas.microsoft.com/office/drawing/2014/main" id="{6C137BF4-AD9F-47B5-9E50-682C0CBA4CEF}"/>
              </a:ext>
            </a:extLst>
          </p:cNvPr>
          <p:cNvSpPr/>
          <p:nvPr/>
        </p:nvSpPr>
        <p:spPr bwMode="auto">
          <a:xfrm>
            <a:off x="2583228" y="1706657"/>
            <a:ext cx="242818" cy="663206"/>
          </a:xfrm>
          <a:custGeom>
            <a:avLst/>
            <a:gdLst/>
            <a:ahLst/>
            <a:cxnLst/>
            <a:rect l="0" t="0" r="0" b="0"/>
            <a:pathLst>
              <a:path>
                <a:moveTo>
                  <a:pt x="0" y="0"/>
                </a:moveTo>
                <a:lnTo>
                  <a:pt x="0" y="570272"/>
                </a:lnTo>
                <a:lnTo>
                  <a:pt x="257174" y="570272"/>
                </a:lnTo>
              </a:path>
            </a:pathLst>
          </a:custGeom>
          <a:solidFill>
            <a:srgbClr val="92D050"/>
          </a:solidFill>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48" name="Gruppo 47">
            <a:extLst>
              <a:ext uri="{FF2B5EF4-FFF2-40B4-BE49-F238E27FC236}">
                <a16:creationId xmlns:a16="http://schemas.microsoft.com/office/drawing/2014/main" id="{DE20A96E-79C8-8469-E5E1-11738CD4412D}"/>
              </a:ext>
            </a:extLst>
          </p:cNvPr>
          <p:cNvGrpSpPr/>
          <p:nvPr/>
        </p:nvGrpSpPr>
        <p:grpSpPr bwMode="auto">
          <a:xfrm>
            <a:off x="2411760" y="836712"/>
            <a:ext cx="1714682" cy="857305"/>
            <a:chOff x="2079562" y="1514069"/>
            <a:chExt cx="1714498" cy="857249"/>
          </a:xfrm>
          <a:solidFill>
            <a:srgbClr val="92D050"/>
          </a:solidFill>
          <a:scene3d>
            <a:camera prst="orthographicFront"/>
            <a:lightRig rig="threePt" dir="t">
              <a:rot lat="0" lon="0" rev="7500000"/>
            </a:lightRig>
          </a:scene3d>
        </p:grpSpPr>
        <p:sp>
          <p:nvSpPr>
            <p:cNvPr id="58" name="Rettangolo 57">
              <a:extLst>
                <a:ext uri="{FF2B5EF4-FFF2-40B4-BE49-F238E27FC236}">
                  <a16:creationId xmlns:a16="http://schemas.microsoft.com/office/drawing/2014/main" id="{A6B21B4F-2DD5-90A9-EFC3-EB3743552893}"/>
                </a:ext>
              </a:extLst>
            </p:cNvPr>
            <p:cNvSpPr/>
            <p:nvPr/>
          </p:nvSpPr>
          <p:spPr>
            <a:xfrm>
              <a:off x="2079562" y="1514069"/>
              <a:ext cx="1714498" cy="857249"/>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9" name="Rettangolo 58">
              <a:extLst>
                <a:ext uri="{FF2B5EF4-FFF2-40B4-BE49-F238E27FC236}">
                  <a16:creationId xmlns:a16="http://schemas.microsoft.com/office/drawing/2014/main" id="{D6A2DF60-5403-56EB-857A-F2DADDDD6836}"/>
                </a:ext>
              </a:extLst>
            </p:cNvPr>
            <p:cNvSpPr/>
            <p:nvPr/>
          </p:nvSpPr>
          <p:spPr>
            <a:xfrm>
              <a:off x="2079562" y="1514069"/>
              <a:ext cx="1714498" cy="857249"/>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b="1" dirty="0"/>
                <a:t>Riclassificazione</a:t>
              </a:r>
              <a:r>
                <a:rPr lang="it-IT" sz="1400" dirty="0"/>
                <a:t> contabile </a:t>
              </a:r>
              <a:r>
                <a:rPr lang="it-IT" sz="1400" b="1" dirty="0"/>
                <a:t>delle spese </a:t>
              </a:r>
              <a:r>
                <a:rPr lang="it-IT" sz="1400" dirty="0"/>
                <a:t>secondo una prospettiva di genere</a:t>
              </a:r>
            </a:p>
          </p:txBody>
        </p:sp>
      </p:grpSp>
      <p:grpSp>
        <p:nvGrpSpPr>
          <p:cNvPr id="33814" name="Gruppo 1">
            <a:extLst>
              <a:ext uri="{FF2B5EF4-FFF2-40B4-BE49-F238E27FC236}">
                <a16:creationId xmlns:a16="http://schemas.microsoft.com/office/drawing/2014/main" id="{626379F8-EC31-DD35-105F-5EB06DF73FF6}"/>
              </a:ext>
            </a:extLst>
          </p:cNvPr>
          <p:cNvGrpSpPr>
            <a:grpSpLocks/>
          </p:cNvGrpSpPr>
          <p:nvPr/>
        </p:nvGrpSpPr>
        <p:grpSpPr bwMode="auto">
          <a:xfrm>
            <a:off x="2825750" y="1852613"/>
            <a:ext cx="1689100" cy="833437"/>
            <a:chOff x="2825796" y="1531501"/>
            <a:chExt cx="1689678" cy="834402"/>
          </a:xfrm>
        </p:grpSpPr>
        <p:sp>
          <p:nvSpPr>
            <p:cNvPr id="56" name="Rettangolo 55">
              <a:extLst>
                <a:ext uri="{FF2B5EF4-FFF2-40B4-BE49-F238E27FC236}">
                  <a16:creationId xmlns:a16="http://schemas.microsoft.com/office/drawing/2014/main" id="{7AD168A2-CF52-CB1E-F275-8DF1DCACE3B6}"/>
                </a:ext>
              </a:extLst>
            </p:cNvPr>
            <p:cNvSpPr/>
            <p:nvPr/>
          </p:nvSpPr>
          <p:spPr bwMode="auto">
            <a:xfrm>
              <a:off x="2841625" y="1724817"/>
              <a:ext cx="1595438" cy="421246"/>
            </a:xfrm>
            <a:prstGeom prst="rect">
              <a:avLst/>
            </a:prstGeom>
            <a:solidFill>
              <a:srgbClr val="92D050"/>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7" name="Rettangolo 56">
              <a:extLst>
                <a:ext uri="{FF2B5EF4-FFF2-40B4-BE49-F238E27FC236}">
                  <a16:creationId xmlns:a16="http://schemas.microsoft.com/office/drawing/2014/main" id="{442CD6DC-4F96-139D-782B-E84B666537DB}"/>
                </a:ext>
              </a:extLst>
            </p:cNvPr>
            <p:cNvSpPr/>
            <p:nvPr/>
          </p:nvSpPr>
          <p:spPr bwMode="auto">
            <a:xfrm>
              <a:off x="2825796" y="1531501"/>
              <a:ext cx="1689678" cy="834402"/>
            </a:xfrm>
            <a:prstGeom prst="rect">
              <a:avLst/>
            </a:prstGeom>
            <a:solidFill>
              <a:srgbClr val="92D050"/>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Spese “dirette a ridurre le diseguaglianze di genere</a:t>
              </a:r>
              <a:r>
                <a:rPr lang="it-IT" altLang="it-IT" sz="1400" dirty="0"/>
                <a:t>”</a:t>
              </a:r>
              <a:r>
                <a:rPr lang="it-IT" sz="1400" dirty="0"/>
                <a:t> </a:t>
              </a:r>
            </a:p>
          </p:txBody>
        </p:sp>
      </p:grpSp>
      <p:grpSp>
        <p:nvGrpSpPr>
          <p:cNvPr id="50" name="Gruppo 49">
            <a:extLst>
              <a:ext uri="{FF2B5EF4-FFF2-40B4-BE49-F238E27FC236}">
                <a16:creationId xmlns:a16="http://schemas.microsoft.com/office/drawing/2014/main" id="{AFC1F6B6-7E62-614B-70AA-577D85275C44}"/>
              </a:ext>
            </a:extLst>
          </p:cNvPr>
          <p:cNvGrpSpPr/>
          <p:nvPr/>
        </p:nvGrpSpPr>
        <p:grpSpPr bwMode="auto">
          <a:xfrm>
            <a:off x="2840431" y="3042088"/>
            <a:ext cx="1596798" cy="419652"/>
            <a:chOff x="2508187" y="3700870"/>
            <a:chExt cx="1596626" cy="419625"/>
          </a:xfrm>
          <a:solidFill>
            <a:srgbClr val="92D050"/>
          </a:solidFill>
          <a:scene3d>
            <a:camera prst="orthographicFront"/>
            <a:lightRig rig="threePt" dir="t">
              <a:rot lat="0" lon="0" rev="7500000"/>
            </a:lightRig>
          </a:scene3d>
        </p:grpSpPr>
        <p:sp>
          <p:nvSpPr>
            <p:cNvPr id="54" name="Rettangolo 53">
              <a:extLst>
                <a:ext uri="{FF2B5EF4-FFF2-40B4-BE49-F238E27FC236}">
                  <a16:creationId xmlns:a16="http://schemas.microsoft.com/office/drawing/2014/main" id="{AB2C665C-7BC8-098D-96A2-25769BFDED4A}"/>
                </a:ext>
              </a:extLst>
            </p:cNvPr>
            <p:cNvSpPr/>
            <p:nvPr/>
          </p:nvSpPr>
          <p:spPr>
            <a:xfrm rot="10800000" flipV="1">
              <a:off x="2508187" y="3700870"/>
              <a:ext cx="1596626" cy="419623"/>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5" name="Rettangolo 54">
              <a:extLst>
                <a:ext uri="{FF2B5EF4-FFF2-40B4-BE49-F238E27FC236}">
                  <a16:creationId xmlns:a16="http://schemas.microsoft.com/office/drawing/2014/main" id="{FFEF4712-4221-F90F-6059-516FF08031B3}"/>
                </a:ext>
              </a:extLst>
            </p:cNvPr>
            <p:cNvSpPr/>
            <p:nvPr/>
          </p:nvSpPr>
          <p:spPr>
            <a:xfrm>
              <a:off x="2508187" y="3700872"/>
              <a:ext cx="1596626" cy="419623"/>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Spese “sensibili al genere</a:t>
              </a:r>
              <a:r>
                <a:rPr lang="it-IT" altLang="it-IT" sz="1400" dirty="0"/>
                <a:t>”</a:t>
              </a:r>
              <a:endParaRPr lang="it-IT" sz="1400" dirty="0"/>
            </a:p>
          </p:txBody>
        </p:sp>
      </p:grpSp>
      <p:grpSp>
        <p:nvGrpSpPr>
          <p:cNvPr id="51" name="Gruppo 50">
            <a:extLst>
              <a:ext uri="{FF2B5EF4-FFF2-40B4-BE49-F238E27FC236}">
                <a16:creationId xmlns:a16="http://schemas.microsoft.com/office/drawing/2014/main" id="{7A03FF98-D222-B353-B5AB-389F143311DC}"/>
              </a:ext>
            </a:extLst>
          </p:cNvPr>
          <p:cNvGrpSpPr/>
          <p:nvPr/>
        </p:nvGrpSpPr>
        <p:grpSpPr bwMode="auto">
          <a:xfrm>
            <a:off x="2840431" y="3749769"/>
            <a:ext cx="1596799" cy="421205"/>
            <a:chOff x="2508187" y="4468093"/>
            <a:chExt cx="1596627" cy="421178"/>
          </a:xfrm>
          <a:solidFill>
            <a:srgbClr val="92D050"/>
          </a:solidFill>
          <a:scene3d>
            <a:camera prst="orthographicFront"/>
            <a:lightRig rig="threePt" dir="t">
              <a:rot lat="0" lon="0" rev="7500000"/>
            </a:lightRig>
          </a:scene3d>
        </p:grpSpPr>
        <p:sp>
          <p:nvSpPr>
            <p:cNvPr id="52" name="Rettangolo 51">
              <a:extLst>
                <a:ext uri="{FF2B5EF4-FFF2-40B4-BE49-F238E27FC236}">
                  <a16:creationId xmlns:a16="http://schemas.microsoft.com/office/drawing/2014/main" id="{605120FF-9A35-2183-F952-B6E482E75698}"/>
                </a:ext>
              </a:extLst>
            </p:cNvPr>
            <p:cNvSpPr/>
            <p:nvPr/>
          </p:nvSpPr>
          <p:spPr>
            <a:xfrm>
              <a:off x="2508188" y="4468098"/>
              <a:ext cx="1596626" cy="421173"/>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53" name="Rettangolo 52">
              <a:extLst>
                <a:ext uri="{FF2B5EF4-FFF2-40B4-BE49-F238E27FC236}">
                  <a16:creationId xmlns:a16="http://schemas.microsoft.com/office/drawing/2014/main" id="{8DBCA0A5-02FD-D327-1204-BAAC54FD620E}"/>
                </a:ext>
              </a:extLst>
            </p:cNvPr>
            <p:cNvSpPr/>
            <p:nvPr/>
          </p:nvSpPr>
          <p:spPr>
            <a:xfrm>
              <a:off x="2508187" y="4468093"/>
              <a:ext cx="1596626" cy="421173"/>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Spese “neutrali al genere</a:t>
              </a:r>
              <a:r>
                <a:rPr lang="it-IT" altLang="it-IT" sz="1400" dirty="0"/>
                <a:t>”</a:t>
              </a:r>
              <a:endParaRPr lang="it-IT" sz="1400" dirty="0"/>
            </a:p>
          </p:txBody>
        </p:sp>
      </p:grpSp>
      <p:sp>
        <p:nvSpPr>
          <p:cNvPr id="60" name="Connettore 1 3">
            <a:extLst>
              <a:ext uri="{FF2B5EF4-FFF2-40B4-BE49-F238E27FC236}">
                <a16:creationId xmlns:a16="http://schemas.microsoft.com/office/drawing/2014/main" id="{168148D5-BFF4-7128-BB2A-ABCF23A9A9A6}"/>
              </a:ext>
            </a:extLst>
          </p:cNvPr>
          <p:cNvSpPr/>
          <p:nvPr/>
        </p:nvSpPr>
        <p:spPr bwMode="auto">
          <a:xfrm>
            <a:off x="4743468" y="1700864"/>
            <a:ext cx="257202" cy="2204662"/>
          </a:xfrm>
          <a:custGeom>
            <a:avLst/>
            <a:gdLst/>
            <a:ahLst/>
            <a:cxnLst/>
            <a:rect l="0" t="0" r="0" b="0"/>
            <a:pathLst>
              <a:path>
                <a:moveTo>
                  <a:pt x="0" y="0"/>
                </a:moveTo>
                <a:lnTo>
                  <a:pt x="0" y="2204518"/>
                </a:lnTo>
                <a:lnTo>
                  <a:pt x="257174" y="2204518"/>
                </a:lnTo>
              </a:path>
            </a:pathLst>
          </a:custGeom>
          <a:solidFill>
            <a:schemeClr val="tx1">
              <a:lumMod val="20000"/>
              <a:lumOff val="80000"/>
            </a:schemeClr>
          </a:solidFill>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61" name="Connettore 1 4">
            <a:extLst>
              <a:ext uri="{FF2B5EF4-FFF2-40B4-BE49-F238E27FC236}">
                <a16:creationId xmlns:a16="http://schemas.microsoft.com/office/drawing/2014/main" id="{5F927B71-22C4-9378-4002-D6219E1F4639}"/>
              </a:ext>
            </a:extLst>
          </p:cNvPr>
          <p:cNvSpPr/>
          <p:nvPr/>
        </p:nvSpPr>
        <p:spPr bwMode="auto">
          <a:xfrm>
            <a:off x="4743468" y="1700864"/>
            <a:ext cx="257202" cy="888005"/>
          </a:xfrm>
          <a:custGeom>
            <a:avLst/>
            <a:gdLst/>
            <a:ahLst/>
            <a:cxnLst/>
            <a:rect l="0" t="0" r="0" b="0"/>
            <a:pathLst>
              <a:path>
                <a:moveTo>
                  <a:pt x="0" y="0"/>
                </a:moveTo>
                <a:lnTo>
                  <a:pt x="0" y="887947"/>
                </a:lnTo>
                <a:lnTo>
                  <a:pt x="257174" y="887947"/>
                </a:lnTo>
              </a:path>
            </a:pathLst>
          </a:custGeom>
          <a:solidFill>
            <a:schemeClr val="tx1">
              <a:lumMod val="20000"/>
              <a:lumOff val="80000"/>
            </a:schemeClr>
          </a:solidFill>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62" name="Gruppo 61">
            <a:extLst>
              <a:ext uri="{FF2B5EF4-FFF2-40B4-BE49-F238E27FC236}">
                <a16:creationId xmlns:a16="http://schemas.microsoft.com/office/drawing/2014/main" id="{C4468342-CC23-EBC1-DE9D-423486DE9A54}"/>
              </a:ext>
            </a:extLst>
          </p:cNvPr>
          <p:cNvGrpSpPr/>
          <p:nvPr/>
        </p:nvGrpSpPr>
        <p:grpSpPr bwMode="auto">
          <a:xfrm>
            <a:off x="4572000" y="836712"/>
            <a:ext cx="1714682" cy="857305"/>
            <a:chOff x="4154105" y="1514069"/>
            <a:chExt cx="1714498" cy="857249"/>
          </a:xfrm>
          <a:solidFill>
            <a:schemeClr val="tx1">
              <a:lumMod val="20000"/>
              <a:lumOff val="80000"/>
            </a:schemeClr>
          </a:solidFill>
          <a:scene3d>
            <a:camera prst="orthographicFront"/>
            <a:lightRig rig="threePt" dir="t">
              <a:rot lat="0" lon="0" rev="7500000"/>
            </a:lightRig>
          </a:scene3d>
        </p:grpSpPr>
        <p:sp>
          <p:nvSpPr>
            <p:cNvPr id="69" name="Rettangolo 68">
              <a:extLst>
                <a:ext uri="{FF2B5EF4-FFF2-40B4-BE49-F238E27FC236}">
                  <a16:creationId xmlns:a16="http://schemas.microsoft.com/office/drawing/2014/main" id="{4FBB53B9-E382-8AF2-5646-BAD6DA5E4C10}"/>
                </a:ext>
              </a:extLst>
            </p:cNvPr>
            <p:cNvSpPr/>
            <p:nvPr/>
          </p:nvSpPr>
          <p:spPr>
            <a:xfrm>
              <a:off x="4154105" y="1514069"/>
              <a:ext cx="1714498" cy="857249"/>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0" name="Rettangolo 69">
              <a:extLst>
                <a:ext uri="{FF2B5EF4-FFF2-40B4-BE49-F238E27FC236}">
                  <a16:creationId xmlns:a16="http://schemas.microsoft.com/office/drawing/2014/main" id="{DE108CC9-7093-8397-8BDA-CEE1C0122012}"/>
                </a:ext>
              </a:extLst>
            </p:cNvPr>
            <p:cNvSpPr/>
            <p:nvPr/>
          </p:nvSpPr>
          <p:spPr>
            <a:xfrm>
              <a:off x="4154105" y="1514069"/>
              <a:ext cx="1714498" cy="857249"/>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b="1" dirty="0"/>
                <a:t>Analisi</a:t>
              </a:r>
              <a:r>
                <a:rPr lang="it-IT" sz="1400" dirty="0"/>
                <a:t> delle principali </a:t>
              </a:r>
              <a:r>
                <a:rPr lang="it-IT" sz="1400" b="1" dirty="0"/>
                <a:t>politiche tributarie </a:t>
              </a:r>
            </a:p>
          </p:txBody>
        </p:sp>
      </p:grpSp>
      <p:sp>
        <p:nvSpPr>
          <p:cNvPr id="67" name="Rettangolo 66">
            <a:extLst>
              <a:ext uri="{FF2B5EF4-FFF2-40B4-BE49-F238E27FC236}">
                <a16:creationId xmlns:a16="http://schemas.microsoft.com/office/drawing/2014/main" id="{1E4FB417-2746-5E83-7772-9A81D3E2E01C}"/>
              </a:ext>
            </a:extLst>
          </p:cNvPr>
          <p:cNvSpPr/>
          <p:nvPr/>
        </p:nvSpPr>
        <p:spPr bwMode="auto">
          <a:xfrm>
            <a:off x="5000679" y="2129697"/>
            <a:ext cx="1656000" cy="899998"/>
          </a:xfrm>
          <a:prstGeom prst="rect">
            <a:avLst/>
          </a:prstGeom>
          <a:solidFill>
            <a:schemeClr val="tx1">
              <a:lumMod val="20000"/>
              <a:lumOff val="80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8" name="Rettangolo 67">
            <a:extLst>
              <a:ext uri="{FF2B5EF4-FFF2-40B4-BE49-F238E27FC236}">
                <a16:creationId xmlns:a16="http://schemas.microsoft.com/office/drawing/2014/main" id="{37E29EF7-3515-BAB5-28E2-3E9C2B33D2CF}"/>
              </a:ext>
            </a:extLst>
          </p:cNvPr>
          <p:cNvSpPr/>
          <p:nvPr/>
        </p:nvSpPr>
        <p:spPr bwMode="auto">
          <a:xfrm>
            <a:off x="5000677" y="2093590"/>
            <a:ext cx="1656003" cy="972000"/>
          </a:xfrm>
          <a:prstGeom prst="rect">
            <a:avLst/>
          </a:prstGeom>
          <a:solidFill>
            <a:schemeClr val="tx1">
              <a:lumMod val="20000"/>
              <a:lumOff val="80000"/>
            </a:schemeClr>
          </a:solidFill>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Modelli di micro-simulazione per valutare l’impatto redistributivo delle aliquote IRPEF </a:t>
            </a:r>
          </a:p>
        </p:txBody>
      </p:sp>
      <p:grpSp>
        <p:nvGrpSpPr>
          <p:cNvPr id="64" name="Gruppo 63">
            <a:extLst>
              <a:ext uri="{FF2B5EF4-FFF2-40B4-BE49-F238E27FC236}">
                <a16:creationId xmlns:a16="http://schemas.microsoft.com/office/drawing/2014/main" id="{5216E465-A723-9667-8BD2-E8F8AFE9B04F}"/>
              </a:ext>
            </a:extLst>
          </p:cNvPr>
          <p:cNvGrpSpPr/>
          <p:nvPr/>
        </p:nvGrpSpPr>
        <p:grpSpPr bwMode="auto">
          <a:xfrm>
            <a:off x="5015518" y="3530525"/>
            <a:ext cx="1656000" cy="648000"/>
            <a:chOff x="4582730" y="4147212"/>
            <a:chExt cx="1979787" cy="857249"/>
          </a:xfrm>
          <a:solidFill>
            <a:schemeClr val="tx1">
              <a:lumMod val="20000"/>
              <a:lumOff val="80000"/>
            </a:schemeClr>
          </a:solidFill>
          <a:scene3d>
            <a:camera prst="orthographicFront"/>
            <a:lightRig rig="threePt" dir="t">
              <a:rot lat="0" lon="0" rev="7500000"/>
            </a:lightRig>
          </a:scene3d>
        </p:grpSpPr>
        <p:sp>
          <p:nvSpPr>
            <p:cNvPr id="65" name="Rettangolo 64">
              <a:extLst>
                <a:ext uri="{FF2B5EF4-FFF2-40B4-BE49-F238E27FC236}">
                  <a16:creationId xmlns:a16="http://schemas.microsoft.com/office/drawing/2014/main" id="{0071166A-6F57-399C-51A8-A94530F131D4}"/>
                </a:ext>
              </a:extLst>
            </p:cNvPr>
            <p:cNvSpPr/>
            <p:nvPr/>
          </p:nvSpPr>
          <p:spPr>
            <a:xfrm>
              <a:off x="4582730" y="4147212"/>
              <a:ext cx="1714498" cy="857249"/>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6" name="Rettangolo 65">
              <a:extLst>
                <a:ext uri="{FF2B5EF4-FFF2-40B4-BE49-F238E27FC236}">
                  <a16:creationId xmlns:a16="http://schemas.microsoft.com/office/drawing/2014/main" id="{CB13CCC5-88C9-288F-3D4B-D07E41632246}"/>
                </a:ext>
              </a:extLst>
            </p:cNvPr>
            <p:cNvSpPr/>
            <p:nvPr/>
          </p:nvSpPr>
          <p:spPr>
            <a:xfrm>
              <a:off x="4582730" y="4147212"/>
              <a:ext cx="1979787" cy="857249"/>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Esame dei beneficiari dei regimi fiscali agevolati</a:t>
              </a:r>
            </a:p>
          </p:txBody>
        </p:sp>
      </p:grpSp>
      <p:grpSp>
        <p:nvGrpSpPr>
          <p:cNvPr id="74" name="Gruppo 73">
            <a:extLst>
              <a:ext uri="{FF2B5EF4-FFF2-40B4-BE49-F238E27FC236}">
                <a16:creationId xmlns:a16="http://schemas.microsoft.com/office/drawing/2014/main" id="{B8F34D83-89A3-2104-90B2-5F87631C685A}"/>
              </a:ext>
            </a:extLst>
          </p:cNvPr>
          <p:cNvGrpSpPr/>
          <p:nvPr/>
        </p:nvGrpSpPr>
        <p:grpSpPr bwMode="auto">
          <a:xfrm>
            <a:off x="7258528" y="2255374"/>
            <a:ext cx="1800000" cy="468000"/>
            <a:chOff x="7085897" y="3141376"/>
            <a:chExt cx="1294257" cy="518387"/>
          </a:xfrm>
          <a:solidFill>
            <a:schemeClr val="accent6">
              <a:lumMod val="60000"/>
              <a:lumOff val="40000"/>
            </a:schemeClr>
          </a:solidFill>
          <a:scene3d>
            <a:camera prst="orthographicFront"/>
            <a:lightRig rig="threePt" dir="t">
              <a:rot lat="0" lon="0" rev="7500000"/>
            </a:lightRig>
          </a:scene3d>
        </p:grpSpPr>
        <p:sp>
          <p:nvSpPr>
            <p:cNvPr id="78" name="Rettangolo 77">
              <a:extLst>
                <a:ext uri="{FF2B5EF4-FFF2-40B4-BE49-F238E27FC236}">
                  <a16:creationId xmlns:a16="http://schemas.microsoft.com/office/drawing/2014/main" id="{25F70641-7379-E248-08EC-518AAD450E2E}"/>
                </a:ext>
              </a:extLst>
            </p:cNvPr>
            <p:cNvSpPr/>
            <p:nvPr/>
          </p:nvSpPr>
          <p:spPr>
            <a:xfrm>
              <a:off x="7085897" y="3141376"/>
              <a:ext cx="1294257" cy="518387"/>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9" name="Rettangolo 78">
              <a:extLst>
                <a:ext uri="{FF2B5EF4-FFF2-40B4-BE49-F238E27FC236}">
                  <a16:creationId xmlns:a16="http://schemas.microsoft.com/office/drawing/2014/main" id="{6F56F913-63D4-857F-E57F-5D99B0329B47}"/>
                </a:ext>
              </a:extLst>
            </p:cNvPr>
            <p:cNvSpPr/>
            <p:nvPr/>
          </p:nvSpPr>
          <p:spPr>
            <a:xfrm>
              <a:off x="7085897" y="3141376"/>
              <a:ext cx="1294257" cy="518387"/>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Q2-Politiche settoriali</a:t>
              </a:r>
            </a:p>
          </p:txBody>
        </p:sp>
      </p:grpSp>
      <p:grpSp>
        <p:nvGrpSpPr>
          <p:cNvPr id="75" name="Gruppo 74">
            <a:extLst>
              <a:ext uri="{FF2B5EF4-FFF2-40B4-BE49-F238E27FC236}">
                <a16:creationId xmlns:a16="http://schemas.microsoft.com/office/drawing/2014/main" id="{932D4B4E-6D97-2448-3D3F-E70B162671EE}"/>
              </a:ext>
            </a:extLst>
          </p:cNvPr>
          <p:cNvGrpSpPr/>
          <p:nvPr/>
        </p:nvGrpSpPr>
        <p:grpSpPr bwMode="auto">
          <a:xfrm>
            <a:off x="7272872" y="3569806"/>
            <a:ext cx="1800000" cy="468000"/>
            <a:chOff x="7085897" y="4019808"/>
            <a:chExt cx="1294068" cy="611961"/>
          </a:xfrm>
          <a:solidFill>
            <a:schemeClr val="accent6">
              <a:lumMod val="60000"/>
              <a:lumOff val="40000"/>
            </a:schemeClr>
          </a:solidFill>
          <a:scene3d>
            <a:camera prst="orthographicFront"/>
            <a:lightRig rig="threePt" dir="t">
              <a:rot lat="0" lon="0" rev="7500000"/>
            </a:lightRig>
          </a:scene3d>
        </p:grpSpPr>
        <p:sp>
          <p:nvSpPr>
            <p:cNvPr id="76" name="Rettangolo 75">
              <a:extLst>
                <a:ext uri="{FF2B5EF4-FFF2-40B4-BE49-F238E27FC236}">
                  <a16:creationId xmlns:a16="http://schemas.microsoft.com/office/drawing/2014/main" id="{EF042FEC-549B-36A6-C2C1-CC1275292874}"/>
                </a:ext>
              </a:extLst>
            </p:cNvPr>
            <p:cNvSpPr/>
            <p:nvPr/>
          </p:nvSpPr>
          <p:spPr>
            <a:xfrm>
              <a:off x="7085897" y="4019808"/>
              <a:ext cx="1294068" cy="517624"/>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77" name="Rettangolo 76">
              <a:extLst>
                <a:ext uri="{FF2B5EF4-FFF2-40B4-BE49-F238E27FC236}">
                  <a16:creationId xmlns:a16="http://schemas.microsoft.com/office/drawing/2014/main" id="{AC4D3E8E-7B65-0113-825E-1615E49202BC}"/>
                </a:ext>
              </a:extLst>
            </p:cNvPr>
            <p:cNvSpPr/>
            <p:nvPr/>
          </p:nvSpPr>
          <p:spPr>
            <a:xfrm>
              <a:off x="7085897" y="4019808"/>
              <a:ext cx="1294068" cy="611961"/>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dirty="0"/>
                <a:t>Q1-Politiche del personale</a:t>
              </a:r>
            </a:p>
          </p:txBody>
        </p:sp>
      </p:grpSp>
      <p:grpSp>
        <p:nvGrpSpPr>
          <p:cNvPr id="33833" name="Gruppo 2">
            <a:extLst>
              <a:ext uri="{FF2B5EF4-FFF2-40B4-BE49-F238E27FC236}">
                <a16:creationId xmlns:a16="http://schemas.microsoft.com/office/drawing/2014/main" id="{07119B15-BEA0-9561-4F89-9A24127E845F}"/>
              </a:ext>
            </a:extLst>
          </p:cNvPr>
          <p:cNvGrpSpPr>
            <a:grpSpLocks/>
          </p:cNvGrpSpPr>
          <p:nvPr/>
        </p:nvGrpSpPr>
        <p:grpSpPr bwMode="auto">
          <a:xfrm>
            <a:off x="381000" y="4267200"/>
            <a:ext cx="1973263" cy="671513"/>
            <a:chOff x="381615" y="3945941"/>
            <a:chExt cx="1971884" cy="1052574"/>
          </a:xfrm>
        </p:grpSpPr>
        <p:sp>
          <p:nvSpPr>
            <p:cNvPr id="89" name="Rettangolo 88">
              <a:extLst>
                <a:ext uri="{FF2B5EF4-FFF2-40B4-BE49-F238E27FC236}">
                  <a16:creationId xmlns:a16="http://schemas.microsoft.com/office/drawing/2014/main" id="{764C4A05-8E33-4117-F3EF-A954140C289E}"/>
                </a:ext>
              </a:extLst>
            </p:cNvPr>
            <p:cNvSpPr/>
            <p:nvPr/>
          </p:nvSpPr>
          <p:spPr bwMode="auto">
            <a:xfrm>
              <a:off x="426188" y="3953535"/>
              <a:ext cx="1920511" cy="948705"/>
            </a:xfrm>
            <a:prstGeom prst="rect">
              <a:avLst/>
            </a:prstGeom>
            <a:solidFill>
              <a:schemeClr val="accent5"/>
            </a:solidFill>
            <a:ln w="28575"/>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0" name="Rettangolo 89">
              <a:extLst>
                <a:ext uri="{FF2B5EF4-FFF2-40B4-BE49-F238E27FC236}">
                  <a16:creationId xmlns:a16="http://schemas.microsoft.com/office/drawing/2014/main" id="{C8E7D7F2-F662-3FE0-BA06-DDA0E7B83125}"/>
                </a:ext>
              </a:extLst>
            </p:cNvPr>
            <p:cNvSpPr/>
            <p:nvPr/>
          </p:nvSpPr>
          <p:spPr bwMode="auto">
            <a:xfrm>
              <a:off x="381615" y="3945941"/>
              <a:ext cx="1971884" cy="1052574"/>
            </a:xfrm>
            <a:prstGeom prst="rect">
              <a:avLst/>
            </a:prstGeom>
            <a:solidFill>
              <a:schemeClr val="accent5"/>
            </a:solidFill>
            <a:ln w="28575"/>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ts val="588"/>
                </a:spcAft>
                <a:defRPr/>
              </a:pPr>
              <a:r>
                <a:rPr lang="it-IT" sz="1400" b="1" dirty="0"/>
                <a:t>Rassegna normativa</a:t>
              </a:r>
              <a:r>
                <a:rPr lang="it-IT" sz="1400" dirty="0"/>
                <a:t> sulle politiche di genere</a:t>
              </a:r>
              <a:endParaRPr lang="it-IT" sz="1400" b="1" dirty="0"/>
            </a:p>
          </p:txBody>
        </p:sp>
      </p:grpSp>
      <p:cxnSp>
        <p:nvCxnSpPr>
          <p:cNvPr id="33834" name="Connettore 1 92">
            <a:extLst>
              <a:ext uri="{FF2B5EF4-FFF2-40B4-BE49-F238E27FC236}">
                <a16:creationId xmlns:a16="http://schemas.microsoft.com/office/drawing/2014/main" id="{45E91988-0AA5-5DF6-5A62-626D9C511859}"/>
              </a:ext>
            </a:extLst>
          </p:cNvPr>
          <p:cNvCxnSpPr>
            <a:cxnSpLocks noChangeShapeType="1"/>
          </p:cNvCxnSpPr>
          <p:nvPr/>
        </p:nvCxnSpPr>
        <p:spPr bwMode="auto">
          <a:xfrm>
            <a:off x="2393950" y="4581525"/>
            <a:ext cx="5508625" cy="0"/>
          </a:xfrm>
          <a:prstGeom prst="line">
            <a:avLst/>
          </a:prstGeom>
          <a:noFill/>
          <a:ln w="28575" algn="ctr">
            <a:solidFill>
              <a:srgbClr val="0B3066"/>
            </a:solidFill>
            <a:round/>
            <a:headEnd/>
            <a:tailEnd/>
          </a:ln>
          <a:extLst>
            <a:ext uri="{909E8E84-426E-40DD-AFC4-6F175D3DCCD1}">
              <a14:hiddenFill xmlns:a14="http://schemas.microsoft.com/office/drawing/2010/main">
                <a:noFill/>
              </a14:hiddenFill>
            </a:ext>
          </a:extLst>
        </p:spPr>
      </p:cxnSp>
      <p:grpSp>
        <p:nvGrpSpPr>
          <p:cNvPr id="99" name="Gruppo 98">
            <a:extLst>
              <a:ext uri="{FF2B5EF4-FFF2-40B4-BE49-F238E27FC236}">
                <a16:creationId xmlns:a16="http://schemas.microsoft.com/office/drawing/2014/main" id="{E375861C-D675-4C02-F42C-9C7BD688928C}"/>
              </a:ext>
            </a:extLst>
          </p:cNvPr>
          <p:cNvGrpSpPr/>
          <p:nvPr/>
        </p:nvGrpSpPr>
        <p:grpSpPr bwMode="auto">
          <a:xfrm>
            <a:off x="2699792" y="4888006"/>
            <a:ext cx="3971726" cy="752014"/>
            <a:chOff x="480150" y="2663414"/>
            <a:chExt cx="2192617" cy="994675"/>
          </a:xfrm>
          <a:solidFill>
            <a:schemeClr val="accent5"/>
          </a:solidFill>
          <a:scene3d>
            <a:camera prst="orthographicFront"/>
            <a:lightRig rig="threePt" dir="t">
              <a:rot lat="0" lon="0" rev="7500000"/>
            </a:lightRig>
          </a:scene3d>
        </p:grpSpPr>
        <p:sp>
          <p:nvSpPr>
            <p:cNvPr id="100" name="Rettangolo 99">
              <a:extLst>
                <a:ext uri="{FF2B5EF4-FFF2-40B4-BE49-F238E27FC236}">
                  <a16:creationId xmlns:a16="http://schemas.microsoft.com/office/drawing/2014/main" id="{78BDE62A-B69A-E4E2-F1F6-31FC343ADE88}"/>
                </a:ext>
              </a:extLst>
            </p:cNvPr>
            <p:cNvSpPr/>
            <p:nvPr/>
          </p:nvSpPr>
          <p:spPr>
            <a:xfrm>
              <a:off x="725481" y="2731361"/>
              <a:ext cx="1714498" cy="857248"/>
            </a:xfrm>
            <a:prstGeom prst="rect">
              <a:avLst/>
            </a:prstGeom>
            <a:grpFill/>
            <a:ln w="28575"/>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1" name="Rettangolo 100">
              <a:extLst>
                <a:ext uri="{FF2B5EF4-FFF2-40B4-BE49-F238E27FC236}">
                  <a16:creationId xmlns:a16="http://schemas.microsoft.com/office/drawing/2014/main" id="{C8621268-1BF8-24BC-9E76-E208F0BF12BC}"/>
                </a:ext>
              </a:extLst>
            </p:cNvPr>
            <p:cNvSpPr/>
            <p:nvPr/>
          </p:nvSpPr>
          <p:spPr>
            <a:xfrm>
              <a:off x="480150" y="2663414"/>
              <a:ext cx="2192617" cy="994675"/>
            </a:xfrm>
            <a:prstGeom prst="rect">
              <a:avLst/>
            </a:prstGeom>
            <a:grpFill/>
            <a:ln w="28575"/>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ts val="588"/>
                </a:spcAft>
                <a:defRPr/>
              </a:pPr>
              <a:r>
                <a:rPr lang="it-IT" sz="1400" dirty="0"/>
                <a:t>Azioni di tutela (garanzia contro discriminazioni) o</a:t>
              </a:r>
            </a:p>
            <a:p>
              <a:pPr algn="ctr" defTabSz="622300">
                <a:lnSpc>
                  <a:spcPct val="90000"/>
                </a:lnSpc>
                <a:spcAft>
                  <a:spcPts val="588"/>
                </a:spcAft>
                <a:defRPr/>
              </a:pPr>
              <a:r>
                <a:rPr lang="it-IT" sz="1400" dirty="0"/>
                <a:t>Azioni positive (per superare le disparità)</a:t>
              </a:r>
            </a:p>
          </p:txBody>
        </p:sp>
      </p:grpSp>
      <p:grpSp>
        <p:nvGrpSpPr>
          <p:cNvPr id="105" name="Gruppo 104">
            <a:extLst>
              <a:ext uri="{FF2B5EF4-FFF2-40B4-BE49-F238E27FC236}">
                <a16:creationId xmlns:a16="http://schemas.microsoft.com/office/drawing/2014/main" id="{0543E5FD-9131-9DDC-21D2-19ED4839C03C}"/>
              </a:ext>
            </a:extLst>
          </p:cNvPr>
          <p:cNvGrpSpPr/>
          <p:nvPr/>
        </p:nvGrpSpPr>
        <p:grpSpPr bwMode="auto">
          <a:xfrm>
            <a:off x="7018368" y="4884884"/>
            <a:ext cx="1946120" cy="648114"/>
            <a:chOff x="433644" y="2540862"/>
            <a:chExt cx="1714498" cy="857249"/>
          </a:xfrm>
          <a:solidFill>
            <a:schemeClr val="accent5"/>
          </a:solidFill>
          <a:scene3d>
            <a:camera prst="orthographicFront"/>
            <a:lightRig rig="threePt" dir="t">
              <a:rot lat="0" lon="0" rev="7500000"/>
            </a:lightRig>
          </a:scene3d>
        </p:grpSpPr>
        <p:sp>
          <p:nvSpPr>
            <p:cNvPr id="106" name="Rettangolo 105">
              <a:extLst>
                <a:ext uri="{FF2B5EF4-FFF2-40B4-BE49-F238E27FC236}">
                  <a16:creationId xmlns:a16="http://schemas.microsoft.com/office/drawing/2014/main" id="{95666496-2024-E76A-2605-2F0ACD7AA855}"/>
                </a:ext>
              </a:extLst>
            </p:cNvPr>
            <p:cNvSpPr/>
            <p:nvPr/>
          </p:nvSpPr>
          <p:spPr>
            <a:xfrm>
              <a:off x="433644" y="2540862"/>
              <a:ext cx="1714498" cy="857249"/>
            </a:xfrm>
            <a:prstGeom prst="rect">
              <a:avLst/>
            </a:prstGeom>
            <a:grpFill/>
            <a:ln w="28575"/>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7" name="Rettangolo 106">
              <a:extLst>
                <a:ext uri="{FF2B5EF4-FFF2-40B4-BE49-F238E27FC236}">
                  <a16:creationId xmlns:a16="http://schemas.microsoft.com/office/drawing/2014/main" id="{1B3F25F9-53A5-18D4-F7BE-9EAA770C171B}"/>
                </a:ext>
              </a:extLst>
            </p:cNvPr>
            <p:cNvSpPr/>
            <p:nvPr/>
          </p:nvSpPr>
          <p:spPr>
            <a:xfrm>
              <a:off x="433644" y="2540862"/>
              <a:ext cx="1714498" cy="857249"/>
            </a:xfrm>
            <a:prstGeom prst="rect">
              <a:avLst/>
            </a:prstGeom>
            <a:grpFill/>
            <a:ln w="28575"/>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ts val="588"/>
                </a:spcAft>
                <a:defRPr/>
              </a:pPr>
              <a:r>
                <a:rPr lang="it-IT" sz="1400" dirty="0"/>
                <a:t>Con o senza oneri per il Bilancio dello Stato</a:t>
              </a:r>
            </a:p>
          </p:txBody>
        </p:sp>
      </p:grpSp>
      <p:cxnSp>
        <p:nvCxnSpPr>
          <p:cNvPr id="33837" name="Connettore 1 99330">
            <a:extLst>
              <a:ext uri="{FF2B5EF4-FFF2-40B4-BE49-F238E27FC236}">
                <a16:creationId xmlns:a16="http://schemas.microsoft.com/office/drawing/2014/main" id="{ABA1F5D1-C15D-2E17-00EE-EE21B270313D}"/>
              </a:ext>
            </a:extLst>
          </p:cNvPr>
          <p:cNvCxnSpPr>
            <a:cxnSpLocks noChangeShapeType="1"/>
          </p:cNvCxnSpPr>
          <p:nvPr/>
        </p:nvCxnSpPr>
        <p:spPr bwMode="auto">
          <a:xfrm>
            <a:off x="4446588" y="4581525"/>
            <a:ext cx="0" cy="287338"/>
          </a:xfrm>
          <a:prstGeom prst="line">
            <a:avLst/>
          </a:prstGeom>
          <a:noFill/>
          <a:ln w="28575" algn="ctr">
            <a:solidFill>
              <a:srgbClr val="002776"/>
            </a:solidFill>
            <a:round/>
            <a:headEnd/>
            <a:tailEnd/>
          </a:ln>
          <a:extLst>
            <a:ext uri="{909E8E84-426E-40DD-AFC4-6F175D3DCCD1}">
              <a14:hiddenFill xmlns:a14="http://schemas.microsoft.com/office/drawing/2010/main">
                <a:noFill/>
              </a14:hiddenFill>
            </a:ext>
          </a:extLst>
        </p:spPr>
      </p:cxnSp>
      <p:cxnSp>
        <p:nvCxnSpPr>
          <p:cNvPr id="33838" name="Connettore 1 110">
            <a:extLst>
              <a:ext uri="{FF2B5EF4-FFF2-40B4-BE49-F238E27FC236}">
                <a16:creationId xmlns:a16="http://schemas.microsoft.com/office/drawing/2014/main" id="{6EECFBC5-7CDB-12B1-7406-1AC44037DE7D}"/>
              </a:ext>
            </a:extLst>
          </p:cNvPr>
          <p:cNvCxnSpPr>
            <a:cxnSpLocks noChangeShapeType="1"/>
          </p:cNvCxnSpPr>
          <p:nvPr/>
        </p:nvCxnSpPr>
        <p:spPr bwMode="auto">
          <a:xfrm>
            <a:off x="7885113" y="4575175"/>
            <a:ext cx="0" cy="288925"/>
          </a:xfrm>
          <a:prstGeom prst="line">
            <a:avLst/>
          </a:prstGeom>
          <a:noFill/>
          <a:ln w="28575" algn="ctr">
            <a:solidFill>
              <a:srgbClr val="002776"/>
            </a:solidFill>
            <a:round/>
            <a:headEnd/>
            <a:tailEnd/>
          </a:ln>
          <a:extLst>
            <a:ext uri="{909E8E84-426E-40DD-AFC4-6F175D3DCCD1}">
              <a14:hiddenFill xmlns:a14="http://schemas.microsoft.com/office/drawing/2010/main">
                <a:noFill/>
              </a14:hiddenFill>
            </a:ext>
          </a:extLst>
        </p:spPr>
      </p:cxnSp>
      <p:sp>
        <p:nvSpPr>
          <p:cNvPr id="84" name="Connettore 1 3">
            <a:extLst>
              <a:ext uri="{FF2B5EF4-FFF2-40B4-BE49-F238E27FC236}">
                <a16:creationId xmlns:a16="http://schemas.microsoft.com/office/drawing/2014/main" id="{EF69680F-DCA4-EC36-5FF7-8DD1A6928B2D}"/>
              </a:ext>
            </a:extLst>
          </p:cNvPr>
          <p:cNvSpPr/>
          <p:nvPr/>
        </p:nvSpPr>
        <p:spPr bwMode="auto">
          <a:xfrm>
            <a:off x="6998362" y="1820507"/>
            <a:ext cx="165926" cy="1909944"/>
          </a:xfrm>
          <a:custGeom>
            <a:avLst/>
            <a:gdLst/>
            <a:ahLst/>
            <a:cxnLst/>
            <a:rect l="0" t="0" r="0" b="0"/>
            <a:pathLst>
              <a:path>
                <a:moveTo>
                  <a:pt x="0" y="0"/>
                </a:moveTo>
                <a:lnTo>
                  <a:pt x="0" y="2005962"/>
                </a:lnTo>
                <a:lnTo>
                  <a:pt x="257174" y="2005962"/>
                </a:lnTo>
              </a:path>
            </a:pathLst>
          </a:custGeom>
          <a:solidFill>
            <a:schemeClr val="accent6">
              <a:lumMod val="60000"/>
              <a:lumOff val="40000"/>
            </a:schemeClr>
          </a:solidFill>
          <a:ln w="28575"/>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87" name="Gruppo 86">
            <a:extLst>
              <a:ext uri="{FF2B5EF4-FFF2-40B4-BE49-F238E27FC236}">
                <a16:creationId xmlns:a16="http://schemas.microsoft.com/office/drawing/2014/main" id="{CC1A237D-7626-ADCF-091E-B308F2773C43}"/>
              </a:ext>
            </a:extLst>
          </p:cNvPr>
          <p:cNvGrpSpPr/>
          <p:nvPr/>
        </p:nvGrpSpPr>
        <p:grpSpPr bwMode="auto">
          <a:xfrm>
            <a:off x="6753050" y="844321"/>
            <a:ext cx="1980000" cy="857305"/>
            <a:chOff x="2079562" y="1514069"/>
            <a:chExt cx="1714498" cy="857249"/>
          </a:xfrm>
          <a:solidFill>
            <a:schemeClr val="accent6">
              <a:lumMod val="60000"/>
              <a:lumOff val="40000"/>
            </a:schemeClr>
          </a:solidFill>
          <a:scene3d>
            <a:camera prst="orthographicFront"/>
            <a:lightRig rig="threePt" dir="t">
              <a:rot lat="0" lon="0" rev="7500000"/>
            </a:lightRig>
          </a:scene3d>
        </p:grpSpPr>
        <p:sp>
          <p:nvSpPr>
            <p:cNvPr id="91" name="Rettangolo 90">
              <a:extLst>
                <a:ext uri="{FF2B5EF4-FFF2-40B4-BE49-F238E27FC236}">
                  <a16:creationId xmlns:a16="http://schemas.microsoft.com/office/drawing/2014/main" id="{E2FD4AAD-0E42-86C4-9EA5-FA4C2D11CC26}"/>
                </a:ext>
              </a:extLst>
            </p:cNvPr>
            <p:cNvSpPr/>
            <p:nvPr/>
          </p:nvSpPr>
          <p:spPr>
            <a:xfrm>
              <a:off x="2079562" y="1514069"/>
              <a:ext cx="1714498" cy="857249"/>
            </a:xfrm>
            <a:prstGeom prst="rect">
              <a:avLst/>
            </a:prstGeom>
            <a:grpFill/>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2" name="Rettangolo 91">
              <a:extLst>
                <a:ext uri="{FF2B5EF4-FFF2-40B4-BE49-F238E27FC236}">
                  <a16:creationId xmlns:a16="http://schemas.microsoft.com/office/drawing/2014/main" id="{016056DF-5772-08A1-FB4C-D8B0E5DCB42E}"/>
                </a:ext>
              </a:extLst>
            </p:cNvPr>
            <p:cNvSpPr/>
            <p:nvPr/>
          </p:nvSpPr>
          <p:spPr>
            <a:xfrm>
              <a:off x="2079562" y="1514069"/>
              <a:ext cx="1714498" cy="857249"/>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8890" tIns="8890" rIns="8890" bIns="8890" spcCol="1270" anchor="ctr"/>
            <a:lstStyle/>
            <a:p>
              <a:pPr algn="ctr" defTabSz="622300">
                <a:lnSpc>
                  <a:spcPct val="90000"/>
                </a:lnSpc>
                <a:spcAft>
                  <a:spcPct val="35000"/>
                </a:spcAft>
                <a:defRPr/>
              </a:pPr>
              <a:r>
                <a:rPr lang="it-IT" sz="1400" b="1" dirty="0"/>
                <a:t>Le azioni intraprese dalle Amministrazioni</a:t>
              </a:r>
              <a:r>
                <a:rPr lang="it-IT" sz="1400" dirty="0"/>
                <a:t> per ridurre il divario di genere</a:t>
              </a:r>
            </a:p>
          </p:txBody>
        </p:sp>
      </p:grpSp>
      <p:sp>
        <p:nvSpPr>
          <p:cNvPr id="83" name="Connettore 1 4">
            <a:extLst>
              <a:ext uri="{FF2B5EF4-FFF2-40B4-BE49-F238E27FC236}">
                <a16:creationId xmlns:a16="http://schemas.microsoft.com/office/drawing/2014/main" id="{60B53067-6668-3D9A-4EE3-B69FF36712E5}"/>
              </a:ext>
            </a:extLst>
          </p:cNvPr>
          <p:cNvSpPr/>
          <p:nvPr/>
        </p:nvSpPr>
        <p:spPr bwMode="auto">
          <a:xfrm>
            <a:off x="6996238" y="1718630"/>
            <a:ext cx="257202" cy="889200"/>
          </a:xfrm>
          <a:custGeom>
            <a:avLst/>
            <a:gdLst/>
            <a:ahLst/>
            <a:cxnLst/>
            <a:rect l="0" t="0" r="0" b="0"/>
            <a:pathLst>
              <a:path>
                <a:moveTo>
                  <a:pt x="0" y="0"/>
                </a:moveTo>
                <a:lnTo>
                  <a:pt x="0" y="788669"/>
                </a:lnTo>
                <a:lnTo>
                  <a:pt x="257174" y="788669"/>
                </a:lnTo>
              </a:path>
            </a:pathLst>
          </a:custGeom>
          <a:solidFill>
            <a:schemeClr val="accent6">
              <a:lumMod val="60000"/>
              <a:lumOff val="40000"/>
            </a:schemeClr>
          </a:solidFill>
          <a:ln w="28575"/>
          <a:scene3d>
            <a:camera prst="orthographicFront"/>
            <a:lightRig rig="threePt" dir="t">
              <a:rot lat="0" lon="0" rev="7500000"/>
            </a:lightRig>
          </a:scene3d>
          <a:sp3d z="-40000" prstMaterial="matte"/>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33846" name="Titolo 1">
            <a:extLst>
              <a:ext uri="{FF2B5EF4-FFF2-40B4-BE49-F238E27FC236}">
                <a16:creationId xmlns:a16="http://schemas.microsoft.com/office/drawing/2014/main" id="{42138893-7C4B-9DE1-20F1-C9DF61B3CA7A}"/>
              </a:ext>
            </a:extLst>
          </p:cNvPr>
          <p:cNvSpPr>
            <a:spLocks noGrp="1"/>
          </p:cNvSpPr>
          <p:nvPr>
            <p:ph type="title"/>
          </p:nvPr>
        </p:nvSpPr>
        <p:spPr bwMode="auto">
          <a:xfrm>
            <a:off x="323850" y="115888"/>
            <a:ext cx="8385175" cy="43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it-IT" altLang="it-IT" sz="2000" b="1" u="sng">
                <a:solidFill>
                  <a:schemeClr val="tx1"/>
                </a:solidFill>
              </a:rPr>
              <a:t>I CONTENUTI DEL BILANCIO DI GENERE</a:t>
            </a:r>
          </a:p>
        </p:txBody>
      </p:sp>
      <p:sp>
        <p:nvSpPr>
          <p:cNvPr id="33847" name="Segnaposto numero diapositiva 1">
            <a:extLst>
              <a:ext uri="{FF2B5EF4-FFF2-40B4-BE49-F238E27FC236}">
                <a16:creationId xmlns:a16="http://schemas.microsoft.com/office/drawing/2014/main" id="{F353B66B-BB2D-0EAB-582C-9FC35BE6072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F0D883-B51D-F745-9243-D9A55587CC39}" type="slidenum">
              <a:rPr lang="it-IT" altLang="it-IT" sz="1000">
                <a:latin typeface="Tahoma" panose="020B0604030504040204" pitchFamily="34" charset="0"/>
              </a:rPr>
              <a:pPr/>
              <a:t>8</a:t>
            </a:fld>
            <a:endParaRPr lang="it-IT" altLang="it-IT" sz="1000">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435C63-438C-3C0A-F74D-D18558EAEC29}"/>
              </a:ext>
            </a:extLst>
          </p:cNvPr>
          <p:cNvSpPr>
            <a:spLocks noGrp="1"/>
          </p:cNvSpPr>
          <p:nvPr>
            <p:ph type="sldNum" sz="quarter" idx="11"/>
          </p:nvPr>
        </p:nvSpPr>
        <p:spPr/>
        <p:txBody>
          <a:bodyPr/>
          <a:lstStyle/>
          <a:p>
            <a:fld id="{72ADBC27-22F1-1043-A39E-062B55C4BE0B}" type="slidenum">
              <a:rPr lang="it-IT" altLang="it-IT" smtClean="0"/>
              <a:pPr/>
              <a:t>9</a:t>
            </a:fld>
            <a:endParaRPr lang="it-IT" altLang="it-IT" dirty="0"/>
          </a:p>
        </p:txBody>
      </p:sp>
      <p:sp>
        <p:nvSpPr>
          <p:cNvPr id="5" name="Titolo 1">
            <a:extLst>
              <a:ext uri="{FF2B5EF4-FFF2-40B4-BE49-F238E27FC236}">
                <a16:creationId xmlns:a16="http://schemas.microsoft.com/office/drawing/2014/main" id="{73480FBA-5B7A-EAB4-5E24-7D48EDC978AA}"/>
              </a:ext>
            </a:extLst>
          </p:cNvPr>
          <p:cNvSpPr txBox="1">
            <a:spLocks noGrp="1"/>
          </p:cNvSpPr>
          <p:nvPr>
            <p:ph type="title"/>
          </p:nvPr>
        </p:nvSpPr>
        <p:spPr bwMode="auto">
          <a:xfrm>
            <a:off x="360000" y="360000"/>
            <a:ext cx="8384798" cy="404704"/>
          </a:xfrm>
          <a:prstGeom prst="rect">
            <a:avLst/>
          </a:prstGeom>
          <a:noFill/>
        </p:spPr>
        <p:txBody>
          <a:bodyPr lIns="91440" tIns="45720" rIns="91440" bIns="45720" anchor="t"/>
          <a:lstStyle>
            <a:lvl1pPr algn="l" rtl="0" eaLnBrk="0" fontAlgn="base" hangingPunct="0">
              <a:spcBef>
                <a:spcPct val="0"/>
              </a:spcBef>
              <a:spcAft>
                <a:spcPct val="0"/>
              </a:spcAft>
              <a:defRPr sz="2400">
                <a:solidFill>
                  <a:srgbClr val="0B3066"/>
                </a:solidFill>
                <a:latin typeface="+mj-lt"/>
                <a:ea typeface="+mj-ea"/>
                <a:cs typeface="+mj-cs"/>
              </a:defRPr>
            </a:lvl1pPr>
            <a:lvl2pPr algn="l" rtl="0" eaLnBrk="0" fontAlgn="base" hangingPunct="0">
              <a:spcBef>
                <a:spcPct val="0"/>
              </a:spcBef>
              <a:spcAft>
                <a:spcPct val="0"/>
              </a:spcAft>
              <a:defRPr sz="2600">
                <a:solidFill>
                  <a:srgbClr val="0B3066"/>
                </a:solidFill>
                <a:latin typeface="Tahoma" charset="0"/>
                <a:ea typeface="ＭＳ Ｐゴシック" charset="-128"/>
              </a:defRPr>
            </a:lvl2pPr>
            <a:lvl3pPr algn="l" rtl="0" eaLnBrk="0" fontAlgn="base" hangingPunct="0">
              <a:spcBef>
                <a:spcPct val="0"/>
              </a:spcBef>
              <a:spcAft>
                <a:spcPct val="0"/>
              </a:spcAft>
              <a:defRPr sz="2600">
                <a:solidFill>
                  <a:srgbClr val="0B3066"/>
                </a:solidFill>
                <a:latin typeface="Tahoma" charset="0"/>
                <a:ea typeface="ＭＳ Ｐゴシック" charset="-128"/>
              </a:defRPr>
            </a:lvl3pPr>
            <a:lvl4pPr algn="l" rtl="0" eaLnBrk="0" fontAlgn="base" hangingPunct="0">
              <a:spcBef>
                <a:spcPct val="0"/>
              </a:spcBef>
              <a:spcAft>
                <a:spcPct val="0"/>
              </a:spcAft>
              <a:defRPr sz="2600">
                <a:solidFill>
                  <a:srgbClr val="0B3066"/>
                </a:solidFill>
                <a:latin typeface="Tahoma" charset="0"/>
                <a:ea typeface="ＭＳ Ｐゴシック" charset="-128"/>
              </a:defRPr>
            </a:lvl4pPr>
            <a:lvl5pPr algn="l" rtl="0" eaLnBrk="0" fontAlgn="base" hangingPunct="0">
              <a:spcBef>
                <a:spcPct val="0"/>
              </a:spcBef>
              <a:spcAft>
                <a:spcPct val="0"/>
              </a:spcAft>
              <a:defRPr sz="2600">
                <a:solidFill>
                  <a:srgbClr val="0B3066"/>
                </a:solidFill>
                <a:latin typeface="Tahoma" charset="0"/>
                <a:ea typeface="ＭＳ Ｐゴシック" charset="-128"/>
              </a:defRPr>
            </a:lvl5pPr>
            <a:lvl6pPr marL="457200" algn="l" rtl="0" fontAlgn="base">
              <a:spcBef>
                <a:spcPct val="0"/>
              </a:spcBef>
              <a:spcAft>
                <a:spcPct val="0"/>
              </a:spcAft>
              <a:defRPr sz="2600">
                <a:solidFill>
                  <a:srgbClr val="0B3066"/>
                </a:solidFill>
                <a:latin typeface="Tahoma" charset="0"/>
                <a:ea typeface="ＭＳ Ｐゴシック" charset="-128"/>
              </a:defRPr>
            </a:lvl6pPr>
            <a:lvl7pPr marL="914400" algn="l" rtl="0" fontAlgn="base">
              <a:spcBef>
                <a:spcPct val="0"/>
              </a:spcBef>
              <a:spcAft>
                <a:spcPct val="0"/>
              </a:spcAft>
              <a:defRPr sz="2600">
                <a:solidFill>
                  <a:srgbClr val="0B3066"/>
                </a:solidFill>
                <a:latin typeface="Tahoma" charset="0"/>
                <a:ea typeface="ＭＳ Ｐゴシック" charset="-128"/>
              </a:defRPr>
            </a:lvl7pPr>
            <a:lvl8pPr marL="1371600" algn="l" rtl="0" fontAlgn="base">
              <a:spcBef>
                <a:spcPct val="0"/>
              </a:spcBef>
              <a:spcAft>
                <a:spcPct val="0"/>
              </a:spcAft>
              <a:defRPr sz="2600">
                <a:solidFill>
                  <a:srgbClr val="0B3066"/>
                </a:solidFill>
                <a:latin typeface="Tahoma" charset="0"/>
                <a:ea typeface="ＭＳ Ｐゴシック" charset="-128"/>
              </a:defRPr>
            </a:lvl8pPr>
            <a:lvl9pPr marL="1828800" algn="l" rtl="0" fontAlgn="base">
              <a:spcBef>
                <a:spcPct val="0"/>
              </a:spcBef>
              <a:spcAft>
                <a:spcPct val="0"/>
              </a:spcAft>
              <a:defRPr sz="2600">
                <a:solidFill>
                  <a:srgbClr val="0B3066"/>
                </a:solidFill>
                <a:latin typeface="Tahoma" charset="0"/>
                <a:ea typeface="ＭＳ Ｐゴシック" charset="-128"/>
              </a:defRPr>
            </a:lvl9pPr>
          </a:lstStyle>
          <a:p>
            <a:pPr>
              <a:defRPr/>
            </a:pPr>
            <a:r>
              <a:rPr lang="it-IT" sz="2000" b="1" u="sng" kern="0" dirty="0">
                <a:ea typeface="+mj-lt"/>
                <a:cs typeface="+mj-lt"/>
              </a:rPr>
              <a:t>INDICE DEL RAPPORTO SUL BILANCIO DI GENERE 2021</a:t>
            </a:r>
            <a:endParaRPr lang="it-IT" dirty="0">
              <a:solidFill>
                <a:schemeClr val="tx1"/>
              </a:solidFill>
            </a:endParaRPr>
          </a:p>
        </p:txBody>
      </p:sp>
      <p:cxnSp>
        <p:nvCxnSpPr>
          <p:cNvPr id="106" name="Connettore 2 105">
            <a:extLst>
              <a:ext uri="{FF2B5EF4-FFF2-40B4-BE49-F238E27FC236}">
                <a16:creationId xmlns:a16="http://schemas.microsoft.com/office/drawing/2014/main" id="{063F7A50-D55E-56B6-3E47-777F19DBA89E}"/>
              </a:ext>
            </a:extLst>
          </p:cNvPr>
          <p:cNvCxnSpPr>
            <a:cxnSpLocks/>
            <a:endCxn id="51" idx="3"/>
          </p:cNvCxnSpPr>
          <p:nvPr/>
        </p:nvCxnSpPr>
        <p:spPr bwMode="auto">
          <a:xfrm flipH="1">
            <a:off x="3632184" y="4066893"/>
            <a:ext cx="506791" cy="0"/>
          </a:xfrm>
          <a:prstGeom prst="straightConnector1">
            <a:avLst/>
          </a:prstGeom>
          <a:ln w="25400" cap="sq">
            <a:solidFill>
              <a:schemeClr val="accent1"/>
            </a:solidFill>
            <a:prstDash val="dash"/>
            <a:beve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8" name="Gruppo 117">
            <a:extLst>
              <a:ext uri="{FF2B5EF4-FFF2-40B4-BE49-F238E27FC236}">
                <a16:creationId xmlns:a16="http://schemas.microsoft.com/office/drawing/2014/main" id="{0A4DCCF1-F13E-B6BD-DF34-59595E4F44AD}"/>
              </a:ext>
            </a:extLst>
          </p:cNvPr>
          <p:cNvGrpSpPr/>
          <p:nvPr/>
        </p:nvGrpSpPr>
        <p:grpSpPr>
          <a:xfrm>
            <a:off x="360000" y="1199142"/>
            <a:ext cx="5179505" cy="4534114"/>
            <a:chOff x="357669" y="1704446"/>
            <a:chExt cx="5179505" cy="4534114"/>
          </a:xfrm>
        </p:grpSpPr>
        <p:grpSp>
          <p:nvGrpSpPr>
            <p:cNvPr id="104" name="Gruppo 103">
              <a:extLst>
                <a:ext uri="{FF2B5EF4-FFF2-40B4-BE49-F238E27FC236}">
                  <a16:creationId xmlns:a16="http://schemas.microsoft.com/office/drawing/2014/main" id="{276EBF0D-1BFA-B4F0-AE90-41C6B7D9DA7E}"/>
                </a:ext>
              </a:extLst>
            </p:cNvPr>
            <p:cNvGrpSpPr/>
            <p:nvPr/>
          </p:nvGrpSpPr>
          <p:grpSpPr>
            <a:xfrm>
              <a:off x="360000" y="1704446"/>
              <a:ext cx="5177174" cy="4534114"/>
              <a:chOff x="702733" y="1685212"/>
              <a:chExt cx="6428335" cy="2463490"/>
            </a:xfrm>
          </p:grpSpPr>
          <p:cxnSp>
            <p:nvCxnSpPr>
              <p:cNvPr id="41" name="Connettore 4 40">
                <a:extLst>
                  <a:ext uri="{FF2B5EF4-FFF2-40B4-BE49-F238E27FC236}">
                    <a16:creationId xmlns:a16="http://schemas.microsoft.com/office/drawing/2014/main" id="{DBEA4153-B9BC-E4BB-DFA5-C7617AE04B41}"/>
                  </a:ext>
                </a:extLst>
              </p:cNvPr>
              <p:cNvCxnSpPr>
                <a:cxnSpLocks/>
                <a:endCxn id="47" idx="0"/>
              </p:cNvCxnSpPr>
              <p:nvPr/>
            </p:nvCxnSpPr>
            <p:spPr>
              <a:xfrm>
                <a:off x="2424385" y="2146877"/>
                <a:ext cx="3837187" cy="634786"/>
              </a:xfrm>
              <a:prstGeom prst="bentConnector2">
                <a:avLst/>
              </a:prstGeom>
              <a:ln w="25400" cap="sq">
                <a:solidFill>
                  <a:schemeClr val="accent1"/>
                </a:solidFill>
                <a:prstDash val="dash"/>
                <a:beve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2" name="Gruppo 41">
                <a:extLst>
                  <a:ext uri="{FF2B5EF4-FFF2-40B4-BE49-F238E27FC236}">
                    <a16:creationId xmlns:a16="http://schemas.microsoft.com/office/drawing/2014/main" id="{D127A486-261A-C7B6-4AD0-704B75B8E46A}"/>
                  </a:ext>
                </a:extLst>
              </p:cNvPr>
              <p:cNvGrpSpPr/>
              <p:nvPr/>
            </p:nvGrpSpPr>
            <p:grpSpPr>
              <a:xfrm>
                <a:off x="745069" y="1685212"/>
                <a:ext cx="6356161" cy="2463490"/>
                <a:chOff x="745069" y="1685212"/>
                <a:chExt cx="6356161" cy="2463490"/>
              </a:xfrm>
            </p:grpSpPr>
            <p:sp>
              <p:nvSpPr>
                <p:cNvPr id="54" name="Rettangolo 53">
                  <a:extLst>
                    <a:ext uri="{FF2B5EF4-FFF2-40B4-BE49-F238E27FC236}">
                      <a16:creationId xmlns:a16="http://schemas.microsoft.com/office/drawing/2014/main" id="{991B9D8E-9C9D-1BCB-0817-6205AF9C838C}"/>
                    </a:ext>
                  </a:extLst>
                </p:cNvPr>
                <p:cNvSpPr/>
                <p:nvPr/>
              </p:nvSpPr>
              <p:spPr>
                <a:xfrm>
                  <a:off x="745069" y="1685212"/>
                  <a:ext cx="1679316" cy="246349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latin typeface="Aktiv Grotesk" panose="020B0604020202020204" pitchFamily="34" charset="77"/>
                    <a:cs typeface="Ink Free" panose="020F0502020204030204" pitchFamily="34" charset="0"/>
                  </a:endParaRPr>
                </a:p>
              </p:txBody>
            </p:sp>
            <p:grpSp>
              <p:nvGrpSpPr>
                <p:cNvPr id="44" name="Gruppo 43">
                  <a:extLst>
                    <a:ext uri="{FF2B5EF4-FFF2-40B4-BE49-F238E27FC236}">
                      <a16:creationId xmlns:a16="http://schemas.microsoft.com/office/drawing/2014/main" id="{BB96B10D-6E84-2E09-7A29-A0EB8113EF06}"/>
                    </a:ext>
                  </a:extLst>
                </p:cNvPr>
                <p:cNvGrpSpPr/>
                <p:nvPr/>
              </p:nvGrpSpPr>
              <p:grpSpPr>
                <a:xfrm>
                  <a:off x="3083492" y="1685212"/>
                  <a:ext cx="1679316" cy="2019781"/>
                  <a:chOff x="2732791" y="1622955"/>
                  <a:chExt cx="1679316" cy="2019781"/>
                </a:xfrm>
              </p:grpSpPr>
              <p:sp>
                <p:nvSpPr>
                  <p:cNvPr id="50" name="Rettangolo 49">
                    <a:extLst>
                      <a:ext uri="{FF2B5EF4-FFF2-40B4-BE49-F238E27FC236}">
                        <a16:creationId xmlns:a16="http://schemas.microsoft.com/office/drawing/2014/main" id="{CAD6717F-52F6-E02C-FED4-D8C4970DE4FB}"/>
                      </a:ext>
                    </a:extLst>
                  </p:cNvPr>
                  <p:cNvSpPr/>
                  <p:nvPr/>
                </p:nvSpPr>
                <p:spPr>
                  <a:xfrm>
                    <a:off x="2732791" y="1622955"/>
                    <a:ext cx="1679316" cy="92333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latin typeface="Aktiv Grotesk" panose="020B0604020202020204" pitchFamily="34" charset="77"/>
                      <a:cs typeface="Ink Free" panose="020F0502020204030204" pitchFamily="34" charset="0"/>
                    </a:endParaRPr>
                  </a:p>
                </p:txBody>
              </p:sp>
              <p:sp>
                <p:nvSpPr>
                  <p:cNvPr id="51" name="Rettangolo 50">
                    <a:extLst>
                      <a:ext uri="{FF2B5EF4-FFF2-40B4-BE49-F238E27FC236}">
                        <a16:creationId xmlns:a16="http://schemas.microsoft.com/office/drawing/2014/main" id="{A0C51DEF-E7CC-E18B-FE72-1E7450D46491}"/>
                      </a:ext>
                    </a:extLst>
                  </p:cNvPr>
                  <p:cNvSpPr/>
                  <p:nvPr/>
                </p:nvSpPr>
                <p:spPr>
                  <a:xfrm>
                    <a:off x="2732791" y="2719406"/>
                    <a:ext cx="1679316" cy="92333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latin typeface="Aktiv Grotesk" panose="020B0604020202020204" pitchFamily="34" charset="77"/>
                      <a:cs typeface="Ink Free" panose="020F0502020204030204" pitchFamily="34" charset="0"/>
                    </a:endParaRPr>
                  </a:p>
                </p:txBody>
              </p:sp>
            </p:grpSp>
            <p:grpSp>
              <p:nvGrpSpPr>
                <p:cNvPr id="45" name="Gruppo 44">
                  <a:extLst>
                    <a:ext uri="{FF2B5EF4-FFF2-40B4-BE49-F238E27FC236}">
                      <a16:creationId xmlns:a16="http://schemas.microsoft.com/office/drawing/2014/main" id="{E466BA7B-443D-CB3B-492A-BD473E82AC79}"/>
                    </a:ext>
                  </a:extLst>
                </p:cNvPr>
                <p:cNvGrpSpPr/>
                <p:nvPr/>
              </p:nvGrpSpPr>
              <p:grpSpPr>
                <a:xfrm>
                  <a:off x="5421914" y="1685212"/>
                  <a:ext cx="1679316" cy="2019781"/>
                  <a:chOff x="5256342" y="1622955"/>
                  <a:chExt cx="1679316" cy="2019781"/>
                </a:xfrm>
              </p:grpSpPr>
              <p:sp>
                <p:nvSpPr>
                  <p:cNvPr id="46" name="Rettangolo 45">
                    <a:extLst>
                      <a:ext uri="{FF2B5EF4-FFF2-40B4-BE49-F238E27FC236}">
                        <a16:creationId xmlns:a16="http://schemas.microsoft.com/office/drawing/2014/main" id="{EBB4D3B3-AB73-A161-5ADC-DB0E23559E6A}"/>
                      </a:ext>
                    </a:extLst>
                  </p:cNvPr>
                  <p:cNvSpPr/>
                  <p:nvPr/>
                </p:nvSpPr>
                <p:spPr>
                  <a:xfrm>
                    <a:off x="5256342" y="1622955"/>
                    <a:ext cx="1679316" cy="92333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latin typeface="Aktiv Grotesk" panose="020B0604020202020204" pitchFamily="34" charset="77"/>
                      <a:cs typeface="Ink Free" panose="020F0502020204030204" pitchFamily="34" charset="0"/>
                    </a:endParaRPr>
                  </a:p>
                </p:txBody>
              </p:sp>
              <p:sp>
                <p:nvSpPr>
                  <p:cNvPr id="47" name="Rettangolo 46">
                    <a:extLst>
                      <a:ext uri="{FF2B5EF4-FFF2-40B4-BE49-F238E27FC236}">
                        <a16:creationId xmlns:a16="http://schemas.microsoft.com/office/drawing/2014/main" id="{200F0A27-D144-F8B8-F0F8-5972975AE705}"/>
                      </a:ext>
                    </a:extLst>
                  </p:cNvPr>
                  <p:cNvSpPr/>
                  <p:nvPr/>
                </p:nvSpPr>
                <p:spPr>
                  <a:xfrm>
                    <a:off x="5256342" y="2719406"/>
                    <a:ext cx="1679316" cy="923330"/>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latin typeface="Aktiv Grotesk" panose="020B0604020202020204" pitchFamily="34" charset="77"/>
                      <a:cs typeface="Ink Free" panose="020F0502020204030204" pitchFamily="34" charset="0"/>
                    </a:endParaRPr>
                  </a:p>
                </p:txBody>
              </p:sp>
            </p:grpSp>
          </p:grpSp>
          <p:grpSp>
            <p:nvGrpSpPr>
              <p:cNvPr id="58" name="Gruppo 57">
                <a:extLst>
                  <a:ext uri="{FF2B5EF4-FFF2-40B4-BE49-F238E27FC236}">
                    <a16:creationId xmlns:a16="http://schemas.microsoft.com/office/drawing/2014/main" id="{BCA5E9FC-24A1-2590-4872-C50B82467D20}"/>
                  </a:ext>
                </a:extLst>
              </p:cNvPr>
              <p:cNvGrpSpPr/>
              <p:nvPr/>
            </p:nvGrpSpPr>
            <p:grpSpPr>
              <a:xfrm>
                <a:off x="702733" y="1722359"/>
                <a:ext cx="5359336" cy="160232"/>
                <a:chOff x="702733" y="1722359"/>
                <a:chExt cx="5359336" cy="160232"/>
              </a:xfrm>
            </p:grpSpPr>
            <p:sp>
              <p:nvSpPr>
                <p:cNvPr id="59" name="CasellaDiTesto 58">
                  <a:extLst>
                    <a:ext uri="{FF2B5EF4-FFF2-40B4-BE49-F238E27FC236}">
                      <a16:creationId xmlns:a16="http://schemas.microsoft.com/office/drawing/2014/main" id="{74141A54-DA99-B4B9-9E20-CC2E1EF32A81}"/>
                    </a:ext>
                  </a:extLst>
                </p:cNvPr>
                <p:cNvSpPr txBox="1"/>
                <p:nvPr/>
              </p:nvSpPr>
              <p:spPr>
                <a:xfrm>
                  <a:off x="702733" y="1726588"/>
                  <a:ext cx="669995" cy="150500"/>
                </a:xfrm>
                <a:prstGeom prst="rect">
                  <a:avLst/>
                </a:prstGeom>
                <a:noFill/>
              </p:spPr>
              <p:txBody>
                <a:bodyPr wrap="square" rtlCol="0">
                  <a:spAutoFit/>
                </a:bodyPr>
                <a:lstStyle/>
                <a:p>
                  <a:r>
                    <a:rPr lang="en-US" sz="1200" b="1" dirty="0">
                      <a:solidFill>
                        <a:schemeClr val="tx1">
                          <a:lumMod val="60000"/>
                          <a:lumOff val="40000"/>
                        </a:schemeClr>
                      </a:solidFill>
                      <a:latin typeface="+mj-lt"/>
                    </a:rPr>
                    <a:t>01.</a:t>
                  </a:r>
                </a:p>
              </p:txBody>
            </p:sp>
            <p:sp>
              <p:nvSpPr>
                <p:cNvPr id="60" name="CasellaDiTesto 59">
                  <a:extLst>
                    <a:ext uri="{FF2B5EF4-FFF2-40B4-BE49-F238E27FC236}">
                      <a16:creationId xmlns:a16="http://schemas.microsoft.com/office/drawing/2014/main" id="{12E862BB-FF66-DAFF-699A-C2EAF78CF40F}"/>
                    </a:ext>
                  </a:extLst>
                </p:cNvPr>
                <p:cNvSpPr txBox="1"/>
                <p:nvPr/>
              </p:nvSpPr>
              <p:spPr>
                <a:xfrm>
                  <a:off x="3004254" y="1722359"/>
                  <a:ext cx="669995" cy="150500"/>
                </a:xfrm>
                <a:prstGeom prst="rect">
                  <a:avLst/>
                </a:prstGeom>
                <a:noFill/>
              </p:spPr>
              <p:txBody>
                <a:bodyPr wrap="square" rtlCol="0">
                  <a:spAutoFit/>
                </a:bodyPr>
                <a:lstStyle/>
                <a:p>
                  <a:r>
                    <a:rPr lang="en-US" sz="1200" b="1">
                      <a:solidFill>
                        <a:schemeClr val="tx1">
                          <a:lumMod val="60000"/>
                          <a:lumOff val="40000"/>
                        </a:schemeClr>
                      </a:solidFill>
                      <a:latin typeface="+mj-lt"/>
                    </a:rPr>
                    <a:t>02.</a:t>
                  </a:r>
                </a:p>
              </p:txBody>
            </p:sp>
            <p:sp>
              <p:nvSpPr>
                <p:cNvPr id="61" name="CasellaDiTesto 60">
                  <a:extLst>
                    <a:ext uri="{FF2B5EF4-FFF2-40B4-BE49-F238E27FC236}">
                      <a16:creationId xmlns:a16="http://schemas.microsoft.com/office/drawing/2014/main" id="{CD98A1B9-7266-9D49-950D-0627CBECDC29}"/>
                    </a:ext>
                  </a:extLst>
                </p:cNvPr>
                <p:cNvSpPr txBox="1"/>
                <p:nvPr/>
              </p:nvSpPr>
              <p:spPr>
                <a:xfrm>
                  <a:off x="5392074" y="1732091"/>
                  <a:ext cx="669995" cy="150500"/>
                </a:xfrm>
                <a:prstGeom prst="rect">
                  <a:avLst/>
                </a:prstGeom>
                <a:noFill/>
              </p:spPr>
              <p:txBody>
                <a:bodyPr wrap="square" rtlCol="0">
                  <a:spAutoFit/>
                </a:bodyPr>
                <a:lstStyle/>
                <a:p>
                  <a:r>
                    <a:rPr lang="en-US" sz="1200" b="1">
                      <a:solidFill>
                        <a:schemeClr val="tx1">
                          <a:lumMod val="60000"/>
                          <a:lumOff val="40000"/>
                        </a:schemeClr>
                      </a:solidFill>
                      <a:latin typeface="+mj-lt"/>
                    </a:rPr>
                    <a:t>03.</a:t>
                  </a:r>
                </a:p>
              </p:txBody>
            </p:sp>
          </p:grpSp>
          <p:grpSp>
            <p:nvGrpSpPr>
              <p:cNvPr id="62" name="Gruppo 61">
                <a:extLst>
                  <a:ext uri="{FF2B5EF4-FFF2-40B4-BE49-F238E27FC236}">
                    <a16:creationId xmlns:a16="http://schemas.microsoft.com/office/drawing/2014/main" id="{B9DA6C4F-D780-9D3E-CDE1-688A9A549780}"/>
                  </a:ext>
                </a:extLst>
              </p:cNvPr>
              <p:cNvGrpSpPr/>
              <p:nvPr/>
            </p:nvGrpSpPr>
            <p:grpSpPr>
              <a:xfrm>
                <a:off x="3071519" y="2817821"/>
                <a:ext cx="2990550" cy="160233"/>
                <a:chOff x="3071519" y="1703604"/>
                <a:chExt cx="2990550" cy="160233"/>
              </a:xfrm>
            </p:grpSpPr>
            <p:sp>
              <p:nvSpPr>
                <p:cNvPr id="64" name="CasellaDiTesto 63">
                  <a:extLst>
                    <a:ext uri="{FF2B5EF4-FFF2-40B4-BE49-F238E27FC236}">
                      <a16:creationId xmlns:a16="http://schemas.microsoft.com/office/drawing/2014/main" id="{5C465E1A-51BA-E685-7B47-A8B6CE287EEE}"/>
                    </a:ext>
                  </a:extLst>
                </p:cNvPr>
                <p:cNvSpPr txBox="1"/>
                <p:nvPr/>
              </p:nvSpPr>
              <p:spPr>
                <a:xfrm>
                  <a:off x="3071519" y="1703604"/>
                  <a:ext cx="669994" cy="150500"/>
                </a:xfrm>
                <a:prstGeom prst="rect">
                  <a:avLst/>
                </a:prstGeom>
                <a:noFill/>
              </p:spPr>
              <p:txBody>
                <a:bodyPr wrap="square" rtlCol="0">
                  <a:spAutoFit/>
                </a:bodyPr>
                <a:lstStyle/>
                <a:p>
                  <a:r>
                    <a:rPr lang="en-US" sz="1200" b="1" dirty="0">
                      <a:solidFill>
                        <a:schemeClr val="tx1">
                          <a:lumMod val="60000"/>
                          <a:lumOff val="40000"/>
                        </a:schemeClr>
                      </a:solidFill>
                      <a:latin typeface="+mj-lt"/>
                    </a:rPr>
                    <a:t>05.</a:t>
                  </a:r>
                </a:p>
              </p:txBody>
            </p:sp>
            <p:sp>
              <p:nvSpPr>
                <p:cNvPr id="65" name="CasellaDiTesto 64">
                  <a:extLst>
                    <a:ext uri="{FF2B5EF4-FFF2-40B4-BE49-F238E27FC236}">
                      <a16:creationId xmlns:a16="http://schemas.microsoft.com/office/drawing/2014/main" id="{B9E85A98-C9A7-F008-F3AF-4E64EA763752}"/>
                    </a:ext>
                  </a:extLst>
                </p:cNvPr>
                <p:cNvSpPr txBox="1"/>
                <p:nvPr/>
              </p:nvSpPr>
              <p:spPr>
                <a:xfrm>
                  <a:off x="5392075" y="1713337"/>
                  <a:ext cx="669994" cy="150500"/>
                </a:xfrm>
                <a:prstGeom prst="rect">
                  <a:avLst/>
                </a:prstGeom>
                <a:noFill/>
              </p:spPr>
              <p:txBody>
                <a:bodyPr wrap="square" rtlCol="0">
                  <a:spAutoFit/>
                </a:bodyPr>
                <a:lstStyle/>
                <a:p>
                  <a:r>
                    <a:rPr lang="en-US" sz="1200" b="1">
                      <a:solidFill>
                        <a:schemeClr val="tx1">
                          <a:lumMod val="60000"/>
                          <a:lumOff val="40000"/>
                        </a:schemeClr>
                      </a:solidFill>
                      <a:latin typeface="+mj-lt"/>
                    </a:rPr>
                    <a:t>04.</a:t>
                  </a:r>
                </a:p>
              </p:txBody>
            </p:sp>
          </p:grpSp>
          <p:sp>
            <p:nvSpPr>
              <p:cNvPr id="81" name="CasellaDiTesto 80">
                <a:extLst>
                  <a:ext uri="{FF2B5EF4-FFF2-40B4-BE49-F238E27FC236}">
                    <a16:creationId xmlns:a16="http://schemas.microsoft.com/office/drawing/2014/main" id="{B6A72189-A19E-B24A-89F9-E8A01BCEA952}"/>
                  </a:ext>
                </a:extLst>
              </p:cNvPr>
              <p:cNvSpPr txBox="1"/>
              <p:nvPr/>
            </p:nvSpPr>
            <p:spPr>
              <a:xfrm>
                <a:off x="731834" y="1879532"/>
                <a:ext cx="1659685" cy="351167"/>
              </a:xfrm>
              <a:prstGeom prst="rect">
                <a:avLst/>
              </a:prstGeom>
              <a:noFill/>
            </p:spPr>
            <p:txBody>
              <a:bodyPr wrap="square" rtlCol="0">
                <a:spAutoFit/>
              </a:bodyPr>
              <a:lstStyle/>
              <a:p>
                <a:r>
                  <a:rPr lang="it-IT" sz="1200" b="1" dirty="0">
                    <a:latin typeface="+mn-lt"/>
                  </a:rPr>
                  <a:t>Divari relativi all’economia e alla società</a:t>
                </a:r>
              </a:p>
            </p:txBody>
          </p:sp>
          <p:sp>
            <p:nvSpPr>
              <p:cNvPr id="84" name="CasellaDiTesto 83">
                <a:extLst>
                  <a:ext uri="{FF2B5EF4-FFF2-40B4-BE49-F238E27FC236}">
                    <a16:creationId xmlns:a16="http://schemas.microsoft.com/office/drawing/2014/main" id="{7B7A7B7A-2ED1-A55A-830B-FABB759F8AAF}"/>
                  </a:ext>
                </a:extLst>
              </p:cNvPr>
              <p:cNvSpPr txBox="1"/>
              <p:nvPr/>
            </p:nvSpPr>
            <p:spPr>
              <a:xfrm>
                <a:off x="5378766" y="1934822"/>
                <a:ext cx="1672832" cy="652167"/>
              </a:xfrm>
              <a:prstGeom prst="rect">
                <a:avLst/>
              </a:prstGeom>
              <a:noFill/>
            </p:spPr>
            <p:txBody>
              <a:bodyPr wrap="square" rtlCol="0">
                <a:spAutoFit/>
              </a:bodyPr>
              <a:lstStyle>
                <a:defPPr>
                  <a:defRPr lang="it-IT"/>
                </a:defPPr>
                <a:lvl1pPr>
                  <a:defRPr sz="1200" b="1">
                    <a:latin typeface="+mn-lt"/>
                  </a:defRPr>
                </a:lvl1pPr>
              </a:lstStyle>
              <a:p>
                <a:r>
                  <a:rPr lang="it-IT"/>
                  <a:t>Q2: Interventi diretti alla riduzione dei divari di genere nel 2021</a:t>
                </a:r>
              </a:p>
            </p:txBody>
          </p:sp>
          <p:sp>
            <p:nvSpPr>
              <p:cNvPr id="87" name="CasellaDiTesto 86">
                <a:extLst>
                  <a:ext uri="{FF2B5EF4-FFF2-40B4-BE49-F238E27FC236}">
                    <a16:creationId xmlns:a16="http://schemas.microsoft.com/office/drawing/2014/main" id="{EA254CA0-A838-9554-D1DD-F6B54FCB8C0C}"/>
                  </a:ext>
                </a:extLst>
              </p:cNvPr>
              <p:cNvSpPr txBox="1"/>
              <p:nvPr/>
            </p:nvSpPr>
            <p:spPr>
              <a:xfrm>
                <a:off x="3033040" y="1870380"/>
                <a:ext cx="1769776" cy="752500"/>
              </a:xfrm>
              <a:prstGeom prst="rect">
                <a:avLst/>
              </a:prstGeom>
              <a:noFill/>
            </p:spPr>
            <p:txBody>
              <a:bodyPr wrap="square" rtlCol="0">
                <a:spAutoFit/>
              </a:bodyPr>
              <a:lstStyle/>
              <a:p>
                <a:r>
                  <a:rPr lang="it-IT" sz="1200" b="1" dirty="0">
                    <a:latin typeface="+mn-lt"/>
                  </a:rPr>
                  <a:t>Q1: Divari di genere relativi al personale delle amministrazioni centrali dello Stato</a:t>
                </a:r>
              </a:p>
            </p:txBody>
          </p:sp>
          <p:sp>
            <p:nvSpPr>
              <p:cNvPr id="93" name="CasellaDiTesto 92">
                <a:extLst>
                  <a:ext uri="{FF2B5EF4-FFF2-40B4-BE49-F238E27FC236}">
                    <a16:creationId xmlns:a16="http://schemas.microsoft.com/office/drawing/2014/main" id="{EB06227D-9A33-B416-DB1A-985288814772}"/>
                  </a:ext>
                </a:extLst>
              </p:cNvPr>
              <p:cNvSpPr txBox="1"/>
              <p:nvPr/>
            </p:nvSpPr>
            <p:spPr>
              <a:xfrm>
                <a:off x="3088084" y="3027052"/>
                <a:ext cx="1659685" cy="652167"/>
              </a:xfrm>
              <a:prstGeom prst="rect">
                <a:avLst/>
              </a:prstGeom>
              <a:noFill/>
            </p:spPr>
            <p:txBody>
              <a:bodyPr wrap="square" rtlCol="0">
                <a:spAutoFit/>
              </a:bodyPr>
              <a:lstStyle/>
              <a:p>
                <a:r>
                  <a:rPr lang="it-IT" sz="1200" b="1" dirty="0">
                    <a:latin typeface="+mn-lt"/>
                  </a:rPr>
                  <a:t>Le spese del bilancio dello Stato 2021 secondo una prospettiva di genere</a:t>
                </a:r>
              </a:p>
            </p:txBody>
          </p:sp>
          <p:sp>
            <p:nvSpPr>
              <p:cNvPr id="96" name="CasellaDiTesto 95">
                <a:extLst>
                  <a:ext uri="{FF2B5EF4-FFF2-40B4-BE49-F238E27FC236}">
                    <a16:creationId xmlns:a16="http://schemas.microsoft.com/office/drawing/2014/main" id="{B0ECB164-53C4-2319-90CF-336F6C34ABCD}"/>
                  </a:ext>
                </a:extLst>
              </p:cNvPr>
              <p:cNvSpPr txBox="1"/>
              <p:nvPr/>
            </p:nvSpPr>
            <p:spPr>
              <a:xfrm>
                <a:off x="5431729" y="3027052"/>
                <a:ext cx="1699339" cy="652167"/>
              </a:xfrm>
              <a:prstGeom prst="rect">
                <a:avLst/>
              </a:prstGeom>
              <a:noFill/>
            </p:spPr>
            <p:txBody>
              <a:bodyPr wrap="square" rtlCol="0">
                <a:spAutoFit/>
              </a:bodyPr>
              <a:lstStyle>
                <a:defPPr>
                  <a:defRPr lang="it-IT"/>
                </a:defPPr>
                <a:lvl1pPr>
                  <a:defRPr sz="1200" b="1">
                    <a:latin typeface="+mn-lt"/>
                  </a:defRPr>
                </a:lvl1pPr>
              </a:lstStyle>
              <a:p>
                <a:r>
                  <a:rPr lang="it-IT" dirty="0"/>
                  <a:t>Le entrate del bilancio dello Stato 2021 secondo un prospettiva di genere</a:t>
                </a:r>
              </a:p>
            </p:txBody>
          </p:sp>
        </p:grpSp>
        <p:sp>
          <p:nvSpPr>
            <p:cNvPr id="113" name="CasellaDiTesto 112">
              <a:extLst>
                <a:ext uri="{FF2B5EF4-FFF2-40B4-BE49-F238E27FC236}">
                  <a16:creationId xmlns:a16="http://schemas.microsoft.com/office/drawing/2014/main" id="{D9F8AC80-9B22-912F-8CEC-26B12198AB6B}"/>
                </a:ext>
              </a:extLst>
            </p:cNvPr>
            <p:cNvSpPr txBox="1"/>
            <p:nvPr/>
          </p:nvSpPr>
          <p:spPr>
            <a:xfrm>
              <a:off x="357669" y="2736444"/>
              <a:ext cx="1425321" cy="3416320"/>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Divari di genere nel confronto internazionale</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Il mercato del lavoro</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La conciliazione tra vita privata e vita professionale</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La tutela del lavoro, previdenza e assistenza</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Istruzione e interventi contro gli stereotipi di genere</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La partecipazione ai processi decisionali economici, politici e amministrativi</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Il contrasto alla violenza di genere</a:t>
              </a:r>
            </a:p>
            <a:p>
              <a:pPr marL="171450" indent="-171450">
                <a:buClr>
                  <a:schemeClr val="accent1"/>
                </a:buClr>
                <a:buFont typeface="Arial" panose="020B0604020202020204" pitchFamily="34" charset="0"/>
                <a:buChar char="•"/>
              </a:pPr>
              <a:endParaRPr lang="it-IT" sz="800" dirty="0">
                <a:solidFill>
                  <a:srgbClr val="0B3066"/>
                </a:solidFill>
                <a:latin typeface="+mn-lt"/>
                <a:ea typeface="+mn-lt"/>
                <a:cs typeface="+mn-lt"/>
              </a:endParaRPr>
            </a:p>
            <a:p>
              <a:pPr marL="171450" indent="-171450">
                <a:buClr>
                  <a:schemeClr val="accent1"/>
                </a:buClr>
                <a:buFont typeface="Arial" panose="020B0604020202020204" pitchFamily="34" charset="0"/>
                <a:buChar char="•"/>
              </a:pPr>
              <a:r>
                <a:rPr lang="it-IT" sz="800" dirty="0">
                  <a:solidFill>
                    <a:srgbClr val="0B3066"/>
                  </a:solidFill>
                  <a:latin typeface="+mn-lt"/>
                  <a:ea typeface="+mn-lt"/>
                  <a:cs typeface="+mn-lt"/>
                </a:rPr>
                <a:t>Salute, stile di vita e sicurezza</a:t>
              </a:r>
            </a:p>
          </p:txBody>
        </p:sp>
      </p:grpSp>
      <p:pic>
        <p:nvPicPr>
          <p:cNvPr id="121" name="Immagine 120" descr="Immagine che contiene tavolo&#10;&#10;Descrizione generata automaticamente">
            <a:extLst>
              <a:ext uri="{FF2B5EF4-FFF2-40B4-BE49-F238E27FC236}">
                <a16:creationId xmlns:a16="http://schemas.microsoft.com/office/drawing/2014/main" id="{DB5D2122-4B2F-B111-CEA8-78C31B8D73C5}"/>
              </a:ext>
            </a:extLst>
          </p:cNvPr>
          <p:cNvPicPr>
            <a:picLocks noChangeAspect="1"/>
          </p:cNvPicPr>
          <p:nvPr/>
        </p:nvPicPr>
        <p:blipFill rotWithShape="1">
          <a:blip r:embed="rId3">
            <a:extLst>
              <a:ext uri="{28A0092B-C50C-407E-A947-70E740481C1C}">
                <a14:useLocalDpi xmlns:a14="http://schemas.microsoft.com/office/drawing/2010/main" val="0"/>
              </a:ext>
            </a:extLst>
          </a:blip>
          <a:srcRect r="5290"/>
          <a:stretch/>
        </p:blipFill>
        <p:spPr>
          <a:xfrm>
            <a:off x="6304162" y="889023"/>
            <a:ext cx="2434541" cy="3570560"/>
          </a:xfrm>
          <a:prstGeom prst="rect">
            <a:avLst/>
          </a:prstGeom>
        </p:spPr>
      </p:pic>
      <p:pic>
        <p:nvPicPr>
          <p:cNvPr id="115" name="Immagine 114" descr="Immagine che contiene diagramma&#10;&#10;Descrizione generata automaticamente">
            <a:extLst>
              <a:ext uri="{FF2B5EF4-FFF2-40B4-BE49-F238E27FC236}">
                <a16:creationId xmlns:a16="http://schemas.microsoft.com/office/drawing/2014/main" id="{08D52A57-D4F5-CA6F-60F9-9721872D0783}"/>
              </a:ext>
            </a:extLst>
          </p:cNvPr>
          <p:cNvPicPr>
            <a:picLocks noChangeAspect="1"/>
          </p:cNvPicPr>
          <p:nvPr/>
        </p:nvPicPr>
        <p:blipFill rotWithShape="1">
          <a:blip r:embed="rId4">
            <a:extLst>
              <a:ext uri="{28A0092B-C50C-407E-A947-70E740481C1C}">
                <a14:useLocalDpi xmlns:a14="http://schemas.microsoft.com/office/drawing/2010/main" val="0"/>
              </a:ext>
            </a:extLst>
          </a:blip>
          <a:srcRect l="4104"/>
          <a:stretch/>
        </p:blipFill>
        <p:spPr>
          <a:xfrm>
            <a:off x="5684783" y="2219862"/>
            <a:ext cx="3021960" cy="3767415"/>
          </a:xfrm>
          <a:prstGeom prst="rect">
            <a:avLst/>
          </a:prstGeom>
        </p:spPr>
      </p:pic>
    </p:spTree>
    <p:extLst>
      <p:ext uri="{BB962C8B-B14F-4D97-AF65-F5344CB8AC3E}">
        <p14:creationId xmlns:p14="http://schemas.microsoft.com/office/powerpoint/2010/main" val="1990805390"/>
      </p:ext>
    </p:extLst>
  </p:cSld>
  <p:clrMapOvr>
    <a:masterClrMapping/>
  </p:clrMapOvr>
</p:sld>
</file>

<file path=ppt/theme/theme1.xml><?xml version="1.0" encoding="utf-8"?>
<a:theme xmlns:a="http://schemas.openxmlformats.org/drawingml/2006/main" name="Presentazione vuota">
  <a:themeElements>
    <a:clrScheme name="DT">
      <a:dk1>
        <a:srgbClr val="002776"/>
      </a:dk1>
      <a:lt1>
        <a:srgbClr val="FFFFFF"/>
      </a:lt1>
      <a:dk2>
        <a:srgbClr val="FFFFFF"/>
      </a:dk2>
      <a:lt2>
        <a:srgbClr val="FFFFFF"/>
      </a:lt2>
      <a:accent1>
        <a:srgbClr val="006643"/>
      </a:accent1>
      <a:accent2>
        <a:srgbClr val="D8D8D8"/>
      </a:accent2>
      <a:accent3>
        <a:srgbClr val="D12A48"/>
      </a:accent3>
      <a:accent4>
        <a:srgbClr val="006643"/>
      </a:accent4>
      <a:accent5>
        <a:srgbClr val="D8D8D8"/>
      </a:accent5>
      <a:accent6>
        <a:srgbClr val="D12A48"/>
      </a:accent6>
      <a:hlink>
        <a:srgbClr val="006643"/>
      </a:hlink>
      <a:folHlink>
        <a:srgbClr val="00C830"/>
      </a:folHlink>
    </a:clrScheme>
    <a:fontScheme name="D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resentazione vuota">
  <a:themeElements>
    <a:clrScheme name="DT">
      <a:dk1>
        <a:srgbClr val="002776"/>
      </a:dk1>
      <a:lt1>
        <a:srgbClr val="FFFFFF"/>
      </a:lt1>
      <a:dk2>
        <a:srgbClr val="FFFFFF"/>
      </a:dk2>
      <a:lt2>
        <a:srgbClr val="FFFFFF"/>
      </a:lt2>
      <a:accent1>
        <a:srgbClr val="006643"/>
      </a:accent1>
      <a:accent2>
        <a:srgbClr val="D8D8D8"/>
      </a:accent2>
      <a:accent3>
        <a:srgbClr val="D12A48"/>
      </a:accent3>
      <a:accent4>
        <a:srgbClr val="006643"/>
      </a:accent4>
      <a:accent5>
        <a:srgbClr val="D8D8D8"/>
      </a:accent5>
      <a:accent6>
        <a:srgbClr val="D12A48"/>
      </a:accent6>
      <a:hlink>
        <a:srgbClr val="006643"/>
      </a:hlink>
      <a:folHlink>
        <a:srgbClr val="00C830"/>
      </a:folHlink>
    </a:clrScheme>
    <a:fontScheme name="D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acab05-6c3e-4f75-a204-f05ef3147b25" xsi:nil="true"/>
    <lcf76f155ced4ddcb4097134ff3c332f xmlns="acb293d7-5a65-4de0-b89d-c8179b37d9e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DF34BB3C7C8484A9D50CE3DBB45A20A" ma:contentTypeVersion="12" ma:contentTypeDescription="Creare un nuovo documento." ma:contentTypeScope="" ma:versionID="849c9006ae24f6dc793fda7252a3f439">
  <xsd:schema xmlns:xsd="http://www.w3.org/2001/XMLSchema" xmlns:xs="http://www.w3.org/2001/XMLSchema" xmlns:p="http://schemas.microsoft.com/office/2006/metadata/properties" xmlns:ns2="acb293d7-5a65-4de0-b89d-c8179b37d9e3" xmlns:ns3="3dacab05-6c3e-4f75-a204-f05ef3147b25" targetNamespace="http://schemas.microsoft.com/office/2006/metadata/properties" ma:root="true" ma:fieldsID="d70354bdfb9049ed1e738d6ed3f7dde2" ns2:_="" ns3:_="">
    <xsd:import namespace="acb293d7-5a65-4de0-b89d-c8179b37d9e3"/>
    <xsd:import namespace="3dacab05-6c3e-4f75-a204-f05ef3147b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93d7-5a65-4de0-b89d-c8179b37d9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da94449e-946d-4d9e-bf6e-2dcf24d949a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acab05-6c3e-4f75-a204-f05ef3147b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9d975f5-c6e6-4348-abf3-20c3b9435041}" ma:internalName="TaxCatchAll" ma:showField="CatchAllData" ma:web="3dacab05-6c3e-4f75-a204-f05ef3147b2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21275-DFA3-4D7E-BC10-AF53B82F0E27}">
  <ds:schemaRefs>
    <ds:schemaRef ds:uri="http://purl.org/dc/elements/1.1/"/>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3dacab05-6c3e-4f75-a204-f05ef3147b25"/>
    <ds:schemaRef ds:uri="acb293d7-5a65-4de0-b89d-c8179b37d9e3"/>
    <ds:schemaRef ds:uri="http://purl.org/dc/dcmitype/"/>
    <ds:schemaRef ds:uri="http://purl.org/dc/terms/"/>
  </ds:schemaRefs>
</ds:datastoreItem>
</file>

<file path=customXml/itemProps2.xml><?xml version="1.0" encoding="utf-8"?>
<ds:datastoreItem xmlns:ds="http://schemas.openxmlformats.org/officeDocument/2006/customXml" ds:itemID="{19E7DD3A-5537-4884-B35E-5A0279B7A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93d7-5a65-4de0-b89d-c8179b37d9e3"/>
    <ds:schemaRef ds:uri="3dacab05-6c3e-4f75-a204-f05ef3147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C49A9F-65F9-4639-94A3-574252028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Paper</Template>
  <TotalTime>25284</TotalTime>
  <Words>2498</Words>
  <Application>Microsoft Office PowerPoint</Application>
  <PresentationFormat>Presentazione su schermo (4:3)</PresentationFormat>
  <Paragraphs>221</Paragraphs>
  <Slides>21</Slides>
  <Notes>6</Notes>
  <HiddenSlides>0</HiddenSlides>
  <MMClips>0</MMClips>
  <ScaleCrop>false</ScaleCrop>
  <HeadingPairs>
    <vt:vector size="6" baseType="variant">
      <vt:variant>
        <vt:lpstr>Caratteri utilizzati</vt:lpstr>
      </vt:variant>
      <vt:variant>
        <vt:i4>9</vt:i4>
      </vt:variant>
      <vt:variant>
        <vt:lpstr>Tema</vt:lpstr>
      </vt:variant>
      <vt:variant>
        <vt:i4>4</vt:i4>
      </vt:variant>
      <vt:variant>
        <vt:lpstr>Titoli diapositive</vt:lpstr>
      </vt:variant>
      <vt:variant>
        <vt:i4>21</vt:i4>
      </vt:variant>
    </vt:vector>
  </HeadingPairs>
  <TitlesOfParts>
    <vt:vector size="34" baseType="lpstr">
      <vt:lpstr>ＭＳ Ｐゴシック</vt:lpstr>
      <vt:lpstr>Aktiv Grotesk</vt:lpstr>
      <vt:lpstr>Arial</vt:lpstr>
      <vt:lpstr>Calibri</vt:lpstr>
      <vt:lpstr>Courier New</vt:lpstr>
      <vt:lpstr>Frutiger LT 45 Light</vt:lpstr>
      <vt:lpstr>Ink Free</vt:lpstr>
      <vt:lpstr>Tahoma</vt:lpstr>
      <vt:lpstr>Wingdings</vt:lpstr>
      <vt:lpstr>Presentazione vuota</vt:lpstr>
      <vt:lpstr>1_Personalizza struttura</vt:lpstr>
      <vt:lpstr>Personalizza struttura</vt:lpstr>
      <vt:lpstr>3_Presentazione vuota</vt:lpstr>
      <vt:lpstr>IL BILANCIO DI GENERE PER L’ESERCIZIO FINANZIARIO 2021</vt:lpstr>
      <vt:lpstr>Agenda</vt:lpstr>
      <vt:lpstr>IL BILANCIO DI GENERE</vt:lpstr>
      <vt:lpstr>PRINCIPALI ATTORI COINVOLTI</vt:lpstr>
      <vt:lpstr>Presentazione standard di PowerPoint</vt:lpstr>
      <vt:lpstr>Presentazione standard di PowerPoint</vt:lpstr>
      <vt:lpstr>IL PROCESSO DEL BILANCIO DI GENERE A CONSUNTIVO</vt:lpstr>
      <vt:lpstr>I CONTENUTI DEL BILANCIO DI GENERE</vt:lpstr>
      <vt:lpstr>INDICE DEL RAPPORTO SUL BILANCIO DI GENERE 2021</vt:lpstr>
      <vt:lpstr>INDICATORI DEI DIVARI DI GENERE IN ECONOMIA E SOCIETA’</vt:lpstr>
      <vt:lpstr>ANALISI DI CONTESTO E INDICATORI</vt:lpstr>
      <vt:lpstr>Diminuiscono le spese dirette a ridurre le disuguaglianze di genere e aumentano quelle sensibili. Diminuiscono quelle neutre per effetti diretti o indiretti sul genere.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prossime novità</vt:lpstr>
      <vt:lpstr>Attuazione della riforma PNRR: DL 13/2023 (PNRR ter)</vt:lpstr>
      <vt:lpstr>Attuazione della riforma PNRR: DL 13/2023 (PNRR ter)</vt:lpstr>
    </vt:vector>
  </TitlesOfParts>
  <Company>Crea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Crea Design</dc:creator>
  <cp:lastModifiedBy>Menga Paolina</cp:lastModifiedBy>
  <cp:revision>2507</cp:revision>
  <dcterms:created xsi:type="dcterms:W3CDTF">2011-02-11T15:23:56Z</dcterms:created>
  <dcterms:modified xsi:type="dcterms:W3CDTF">2023-04-26T18:02:47Z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0x010100CDF34BB3C7C8484A9D50CE3DBB45A20A</vt:lpwstr>
  </property>
  <property fmtid="{D5CDD505-2E9C-101B-9397-08002B2CF9AE}" pid="3" name="MediaServiceImageTags">
    <vt:lpwstr/>
  </property>
</Properties>
</file>