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1278" r:id="rId2"/>
    <p:sldId id="1324" r:id="rId3"/>
    <p:sldId id="1325" r:id="rId4"/>
    <p:sldId id="1271" r:id="rId5"/>
    <p:sldId id="561" r:id="rId6"/>
    <p:sldId id="562" r:id="rId7"/>
    <p:sldId id="1321" r:id="rId8"/>
    <p:sldId id="1331" r:id="rId9"/>
    <p:sldId id="1332" r:id="rId10"/>
    <p:sldId id="577" r:id="rId11"/>
    <p:sldId id="258" r:id="rId12"/>
    <p:sldId id="571" r:id="rId13"/>
    <p:sldId id="259" r:id="rId14"/>
    <p:sldId id="566" r:id="rId15"/>
    <p:sldId id="567" r:id="rId16"/>
    <p:sldId id="1326" r:id="rId17"/>
    <p:sldId id="1320" r:id="rId18"/>
    <p:sldId id="1327" r:id="rId19"/>
    <p:sldId id="1323" r:id="rId20"/>
    <p:sldId id="1328" r:id="rId21"/>
    <p:sldId id="1329" r:id="rId22"/>
    <p:sldId id="1322" r:id="rId23"/>
    <p:sldId id="569" r:id="rId24"/>
    <p:sldId id="1330" r:id="rId25"/>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80" d="100"/>
          <a:sy n="80" d="100"/>
        </p:scale>
        <p:origin x="102"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31.svg"/><Relationship Id="rId1" Type="http://schemas.openxmlformats.org/officeDocument/2006/relationships/image" Target="../media/image26.png"/><Relationship Id="rId6" Type="http://schemas.openxmlformats.org/officeDocument/2006/relationships/image" Target="../media/image35.svg"/><Relationship Id="rId5" Type="http://schemas.openxmlformats.org/officeDocument/2006/relationships/image" Target="../media/image28.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31.svg"/><Relationship Id="rId1" Type="http://schemas.openxmlformats.org/officeDocument/2006/relationships/image" Target="../media/image26.png"/><Relationship Id="rId6" Type="http://schemas.openxmlformats.org/officeDocument/2006/relationships/image" Target="../media/image35.svg"/><Relationship Id="rId5" Type="http://schemas.openxmlformats.org/officeDocument/2006/relationships/image" Target="../media/image28.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18805-5D71-42B2-B28F-2706509B829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E6C4344-1482-4DC5-8D81-584645A09A9B}">
      <dgm:prSet custT="1"/>
      <dgm:spPr/>
      <dgm:t>
        <a:bodyPr/>
        <a:lstStyle/>
        <a:p>
          <a:pPr>
            <a:lnSpc>
              <a:spcPct val="100000"/>
            </a:lnSpc>
          </a:pPr>
          <a:r>
            <a:rPr lang="it-IT" sz="1600" b="1" dirty="0">
              <a:latin typeface="Calibri" panose="020F0502020204030204" pitchFamily="34" charset="0"/>
              <a:cs typeface="Calibri" panose="020F0502020204030204" pitchFamily="34" charset="0"/>
            </a:rPr>
            <a:t>valore contenuto del debito rispetto al PIL;</a:t>
          </a:r>
          <a:endParaRPr lang="en-US" sz="1600" dirty="0">
            <a:latin typeface="Calibri" panose="020F0502020204030204" pitchFamily="34" charset="0"/>
            <a:cs typeface="Calibri" panose="020F0502020204030204" pitchFamily="34" charset="0"/>
          </a:endParaRPr>
        </a:p>
      </dgm:t>
    </dgm:pt>
    <dgm:pt modelId="{C6AE56FE-B3BA-42E8-B64C-F9619CA0E185}" type="parTrans" cxnId="{2306503E-F2A7-4D43-8CDC-FD1CA84D82F6}">
      <dgm:prSet/>
      <dgm:spPr/>
      <dgm:t>
        <a:bodyPr/>
        <a:lstStyle/>
        <a:p>
          <a:endParaRPr lang="en-US"/>
        </a:p>
      </dgm:t>
    </dgm:pt>
    <dgm:pt modelId="{1B5D28CC-F27B-457D-A3D7-8BF2AACA2EF8}" type="sibTrans" cxnId="{2306503E-F2A7-4D43-8CDC-FD1CA84D82F6}">
      <dgm:prSet/>
      <dgm:spPr/>
      <dgm:t>
        <a:bodyPr/>
        <a:lstStyle/>
        <a:p>
          <a:endParaRPr lang="en-US"/>
        </a:p>
      </dgm:t>
    </dgm:pt>
    <dgm:pt modelId="{623524AF-409D-4A97-9BBB-9DA61CA7ED46}">
      <dgm:prSet custT="1"/>
      <dgm:spPr/>
      <dgm:t>
        <a:bodyPr/>
        <a:lstStyle/>
        <a:p>
          <a:pPr>
            <a:lnSpc>
              <a:spcPct val="100000"/>
            </a:lnSpc>
          </a:pPr>
          <a:r>
            <a:rPr lang="it-IT" sz="1600" b="1" dirty="0">
              <a:latin typeface="Calibri" panose="020F0502020204030204" pitchFamily="34" charset="0"/>
              <a:cs typeface="Calibri" panose="020F0502020204030204" pitchFamily="34" charset="0"/>
            </a:rPr>
            <a:t>continua riduzione in termini percentuali e in valori assoluti;</a:t>
          </a:r>
          <a:endParaRPr lang="en-US" sz="1600" dirty="0">
            <a:latin typeface="Calibri" panose="020F0502020204030204" pitchFamily="34" charset="0"/>
            <a:cs typeface="Calibri" panose="020F0502020204030204" pitchFamily="34" charset="0"/>
          </a:endParaRPr>
        </a:p>
      </dgm:t>
    </dgm:pt>
    <dgm:pt modelId="{D794FA9D-B624-4FC0-AD43-94EDD333FF9E}" type="parTrans" cxnId="{47A216EA-74B2-4F76-B48F-DA65F2126361}">
      <dgm:prSet/>
      <dgm:spPr/>
      <dgm:t>
        <a:bodyPr/>
        <a:lstStyle/>
        <a:p>
          <a:endParaRPr lang="en-US"/>
        </a:p>
      </dgm:t>
    </dgm:pt>
    <dgm:pt modelId="{9848C0DB-F470-4813-B367-BF08ACCDF2C8}" type="sibTrans" cxnId="{47A216EA-74B2-4F76-B48F-DA65F2126361}">
      <dgm:prSet/>
      <dgm:spPr/>
      <dgm:t>
        <a:bodyPr/>
        <a:lstStyle/>
        <a:p>
          <a:endParaRPr lang="en-US"/>
        </a:p>
      </dgm:t>
    </dgm:pt>
    <dgm:pt modelId="{04D3E4DC-EF83-4C48-9D9D-E04302D255DD}">
      <dgm:prSet custT="1"/>
      <dgm:spPr/>
      <dgm:t>
        <a:bodyPr/>
        <a:lstStyle/>
        <a:p>
          <a:pPr>
            <a:lnSpc>
              <a:spcPct val="100000"/>
            </a:lnSpc>
          </a:pPr>
          <a:r>
            <a:rPr lang="it-IT" sz="1600" b="1" dirty="0">
              <a:latin typeface="Calibri" panose="020F0502020204030204" pitchFamily="34" charset="0"/>
              <a:cs typeface="Calibri" panose="020F0502020204030204" pitchFamily="34" charset="0"/>
            </a:rPr>
            <a:t>in miglioramento anche fra il 2023 e 2024;</a:t>
          </a:r>
          <a:endParaRPr lang="en-US" sz="1600" dirty="0">
            <a:latin typeface="Calibri" panose="020F0502020204030204" pitchFamily="34" charset="0"/>
            <a:cs typeface="Calibri" panose="020F0502020204030204" pitchFamily="34" charset="0"/>
          </a:endParaRPr>
        </a:p>
      </dgm:t>
    </dgm:pt>
    <dgm:pt modelId="{DEB8AA7F-F406-432F-968F-FB8BB23E46EA}" type="parTrans" cxnId="{84145BC4-24B7-4772-BD8E-A3086A9DA3E5}">
      <dgm:prSet/>
      <dgm:spPr/>
      <dgm:t>
        <a:bodyPr/>
        <a:lstStyle/>
        <a:p>
          <a:endParaRPr lang="en-US"/>
        </a:p>
      </dgm:t>
    </dgm:pt>
    <dgm:pt modelId="{E0FA3C4A-DFFD-4F63-9A46-CF6F803053C0}" type="sibTrans" cxnId="{84145BC4-24B7-4772-BD8E-A3086A9DA3E5}">
      <dgm:prSet/>
      <dgm:spPr/>
      <dgm:t>
        <a:bodyPr/>
        <a:lstStyle/>
        <a:p>
          <a:endParaRPr lang="en-US"/>
        </a:p>
      </dgm:t>
    </dgm:pt>
    <dgm:pt modelId="{9D1A0767-573C-403D-A37E-93824012E19A}">
      <dgm:prSet custT="1"/>
      <dgm:spPr/>
      <dgm:t>
        <a:bodyPr/>
        <a:lstStyle/>
        <a:p>
          <a:pPr>
            <a:lnSpc>
              <a:spcPct val="100000"/>
            </a:lnSpc>
          </a:pPr>
          <a:r>
            <a:rPr lang="it-IT" sz="1600" b="1" dirty="0">
              <a:latin typeface="Calibri" panose="020F0502020204030204" pitchFamily="34" charset="0"/>
              <a:cs typeface="Calibri" panose="020F0502020204030204" pitchFamily="34" charset="0"/>
            </a:rPr>
            <a:t>miglioramento significativo anche nel 2025 e 2026 a confronto con AACC</a:t>
          </a:r>
          <a:endParaRPr lang="en-US" sz="1600" dirty="0">
            <a:latin typeface="Calibri" panose="020F0502020204030204" pitchFamily="34" charset="0"/>
            <a:cs typeface="Calibri" panose="020F0502020204030204" pitchFamily="34" charset="0"/>
          </a:endParaRPr>
        </a:p>
      </dgm:t>
    </dgm:pt>
    <dgm:pt modelId="{62109DD5-3855-40C3-90CE-11D560A8DAFC}" type="parTrans" cxnId="{D71C627A-E182-4239-B794-82B6EB4A738F}">
      <dgm:prSet/>
      <dgm:spPr/>
      <dgm:t>
        <a:bodyPr/>
        <a:lstStyle/>
        <a:p>
          <a:endParaRPr lang="en-US"/>
        </a:p>
      </dgm:t>
    </dgm:pt>
    <dgm:pt modelId="{981094A0-FD68-4144-99B3-3B53F30C33BC}" type="sibTrans" cxnId="{D71C627A-E182-4239-B794-82B6EB4A738F}">
      <dgm:prSet/>
      <dgm:spPr/>
      <dgm:t>
        <a:bodyPr/>
        <a:lstStyle/>
        <a:p>
          <a:endParaRPr lang="en-US"/>
        </a:p>
      </dgm:t>
    </dgm:pt>
    <dgm:pt modelId="{4EC34604-C035-4BDF-AC94-1F897B97308C}" type="pres">
      <dgm:prSet presAssocID="{D2118805-5D71-42B2-B28F-2706509B8294}" presName="root" presStyleCnt="0">
        <dgm:presLayoutVars>
          <dgm:dir/>
          <dgm:resizeHandles val="exact"/>
        </dgm:presLayoutVars>
      </dgm:prSet>
      <dgm:spPr/>
      <dgm:t>
        <a:bodyPr/>
        <a:lstStyle/>
        <a:p>
          <a:endParaRPr lang="it-IT"/>
        </a:p>
      </dgm:t>
    </dgm:pt>
    <dgm:pt modelId="{ED45FC06-2C62-447A-B4DC-51D2954743A6}" type="pres">
      <dgm:prSet presAssocID="{DE6C4344-1482-4DC5-8D81-584645A09A9B}" presName="compNode" presStyleCnt="0"/>
      <dgm:spPr/>
    </dgm:pt>
    <dgm:pt modelId="{FFFB2420-9E61-4DB1-9520-44DBC08085E4}" type="pres">
      <dgm:prSet presAssocID="{DE6C4344-1482-4DC5-8D81-584645A09A9B}"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it-IT"/>
        </a:p>
      </dgm:t>
      <dgm:extLst>
        <a:ext uri="{E40237B7-FDA0-4F09-8148-C483321AD2D9}">
          <dgm14:cNvPr xmlns:dgm14="http://schemas.microsoft.com/office/drawing/2010/diagram" id="0" name="" descr="Monete"/>
        </a:ext>
      </dgm:extLst>
    </dgm:pt>
    <dgm:pt modelId="{143E5737-ACEF-49BE-A94B-50CCB3937993}" type="pres">
      <dgm:prSet presAssocID="{DE6C4344-1482-4DC5-8D81-584645A09A9B}" presName="spaceRect" presStyleCnt="0"/>
      <dgm:spPr/>
    </dgm:pt>
    <dgm:pt modelId="{456CEAB5-9007-4777-BE72-600E43A6EB40}" type="pres">
      <dgm:prSet presAssocID="{DE6C4344-1482-4DC5-8D81-584645A09A9B}" presName="textRect" presStyleLbl="revTx" presStyleIdx="0" presStyleCnt="4" custScaleX="201069">
        <dgm:presLayoutVars>
          <dgm:chMax val="1"/>
          <dgm:chPref val="1"/>
        </dgm:presLayoutVars>
      </dgm:prSet>
      <dgm:spPr/>
      <dgm:t>
        <a:bodyPr/>
        <a:lstStyle/>
        <a:p>
          <a:endParaRPr lang="it-IT"/>
        </a:p>
      </dgm:t>
    </dgm:pt>
    <dgm:pt modelId="{44692A75-94CA-4542-9B20-D7D23A346204}" type="pres">
      <dgm:prSet presAssocID="{1B5D28CC-F27B-457D-A3D7-8BF2AACA2EF8}" presName="sibTrans" presStyleCnt="0"/>
      <dgm:spPr/>
    </dgm:pt>
    <dgm:pt modelId="{31AD1A85-9264-4EE7-9612-A0EECBBE3C50}" type="pres">
      <dgm:prSet presAssocID="{623524AF-409D-4A97-9BBB-9DA61CA7ED46}" presName="compNode" presStyleCnt="0"/>
      <dgm:spPr/>
    </dgm:pt>
    <dgm:pt modelId="{8094800D-B74A-44B5-9C16-D2C68F473471}" type="pres">
      <dgm:prSet presAssocID="{623524AF-409D-4A97-9BBB-9DA61CA7ED46}"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it-IT"/>
        </a:p>
      </dgm:t>
      <dgm:extLst>
        <a:ext uri="{E40237B7-FDA0-4F09-8148-C483321AD2D9}">
          <dgm14:cNvPr xmlns:dgm14="http://schemas.microsoft.com/office/drawing/2010/diagram" id="0" name="" descr="Arrow Circle"/>
        </a:ext>
      </dgm:extLst>
    </dgm:pt>
    <dgm:pt modelId="{5574B44A-3374-4070-833B-901F3C4D7640}" type="pres">
      <dgm:prSet presAssocID="{623524AF-409D-4A97-9BBB-9DA61CA7ED46}" presName="spaceRect" presStyleCnt="0"/>
      <dgm:spPr/>
    </dgm:pt>
    <dgm:pt modelId="{302FAC9D-B2E9-4E1C-9A49-1DBE74DAA600}" type="pres">
      <dgm:prSet presAssocID="{623524AF-409D-4A97-9BBB-9DA61CA7ED46}" presName="textRect" presStyleLbl="revTx" presStyleIdx="1" presStyleCnt="4" custScaleX="206028">
        <dgm:presLayoutVars>
          <dgm:chMax val="1"/>
          <dgm:chPref val="1"/>
        </dgm:presLayoutVars>
      </dgm:prSet>
      <dgm:spPr/>
      <dgm:t>
        <a:bodyPr/>
        <a:lstStyle/>
        <a:p>
          <a:endParaRPr lang="it-IT"/>
        </a:p>
      </dgm:t>
    </dgm:pt>
    <dgm:pt modelId="{7FAB5026-0943-420A-B250-79EDAEE8F4E5}" type="pres">
      <dgm:prSet presAssocID="{9848C0DB-F470-4813-B367-BF08ACCDF2C8}" presName="sibTrans" presStyleCnt="0"/>
      <dgm:spPr/>
    </dgm:pt>
    <dgm:pt modelId="{52103A1C-3CB5-49EE-A111-61DF0AA7992D}" type="pres">
      <dgm:prSet presAssocID="{04D3E4DC-EF83-4C48-9D9D-E04302D255DD}" presName="compNode" presStyleCnt="0"/>
      <dgm:spPr/>
    </dgm:pt>
    <dgm:pt modelId="{5FEF14C1-58AF-4597-999A-927101C8EB87}" type="pres">
      <dgm:prSet presAssocID="{04D3E4DC-EF83-4C48-9D9D-E04302D255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it-IT"/>
        </a:p>
      </dgm:t>
      <dgm:extLst>
        <a:ext uri="{E40237B7-FDA0-4F09-8148-C483321AD2D9}">
          <dgm14:cNvPr xmlns:dgm14="http://schemas.microsoft.com/office/drawing/2010/diagram" id="0" name="" descr="Upward trend"/>
        </a:ext>
      </dgm:extLst>
    </dgm:pt>
    <dgm:pt modelId="{D6293AC5-22D0-485B-990A-E1A57F899A33}" type="pres">
      <dgm:prSet presAssocID="{04D3E4DC-EF83-4C48-9D9D-E04302D255DD}" presName="spaceRect" presStyleCnt="0"/>
      <dgm:spPr/>
    </dgm:pt>
    <dgm:pt modelId="{ABE2932C-BE5D-4CC0-BBBB-BCCB9B7BB966}" type="pres">
      <dgm:prSet presAssocID="{04D3E4DC-EF83-4C48-9D9D-E04302D255DD}" presName="textRect" presStyleLbl="revTx" presStyleIdx="2" presStyleCnt="4" custScaleX="213342">
        <dgm:presLayoutVars>
          <dgm:chMax val="1"/>
          <dgm:chPref val="1"/>
        </dgm:presLayoutVars>
      </dgm:prSet>
      <dgm:spPr/>
      <dgm:t>
        <a:bodyPr/>
        <a:lstStyle/>
        <a:p>
          <a:endParaRPr lang="it-IT"/>
        </a:p>
      </dgm:t>
    </dgm:pt>
    <dgm:pt modelId="{1DBECD0F-66A4-4603-87C9-A8663EF12355}" type="pres">
      <dgm:prSet presAssocID="{E0FA3C4A-DFFD-4F63-9A46-CF6F803053C0}" presName="sibTrans" presStyleCnt="0"/>
      <dgm:spPr/>
    </dgm:pt>
    <dgm:pt modelId="{D3E69CE2-6C7D-44E2-B65B-36DEB56E3CF0}" type="pres">
      <dgm:prSet presAssocID="{9D1A0767-573C-403D-A37E-93824012E19A}" presName="compNode" presStyleCnt="0"/>
      <dgm:spPr/>
    </dgm:pt>
    <dgm:pt modelId="{E8E411DF-DEC1-4698-99D6-93EE20E99B94}" type="pres">
      <dgm:prSet presAssocID="{9D1A0767-573C-403D-A37E-93824012E19A}"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it-IT"/>
        </a:p>
      </dgm:t>
      <dgm:extLst>
        <a:ext uri="{E40237B7-FDA0-4F09-8148-C483321AD2D9}">
          <dgm14:cNvPr xmlns:dgm14="http://schemas.microsoft.com/office/drawing/2010/diagram" id="0" name="" descr="Business Growth"/>
        </a:ext>
      </dgm:extLst>
    </dgm:pt>
    <dgm:pt modelId="{E9D9371C-0484-4675-B093-2AB307B302B9}" type="pres">
      <dgm:prSet presAssocID="{9D1A0767-573C-403D-A37E-93824012E19A}" presName="spaceRect" presStyleCnt="0"/>
      <dgm:spPr/>
    </dgm:pt>
    <dgm:pt modelId="{822A5C64-1FD2-4D98-8F53-755DBBBAA356}" type="pres">
      <dgm:prSet presAssocID="{9D1A0767-573C-403D-A37E-93824012E19A}" presName="textRect" presStyleLbl="revTx" presStyleIdx="3" presStyleCnt="4" custScaleX="223328">
        <dgm:presLayoutVars>
          <dgm:chMax val="1"/>
          <dgm:chPref val="1"/>
        </dgm:presLayoutVars>
      </dgm:prSet>
      <dgm:spPr/>
      <dgm:t>
        <a:bodyPr/>
        <a:lstStyle/>
        <a:p>
          <a:endParaRPr lang="it-IT"/>
        </a:p>
      </dgm:t>
    </dgm:pt>
  </dgm:ptLst>
  <dgm:cxnLst>
    <dgm:cxn modelId="{84145BC4-24B7-4772-BD8E-A3086A9DA3E5}" srcId="{D2118805-5D71-42B2-B28F-2706509B8294}" destId="{04D3E4DC-EF83-4C48-9D9D-E04302D255DD}" srcOrd="2" destOrd="0" parTransId="{DEB8AA7F-F406-432F-968F-FB8BB23E46EA}" sibTransId="{E0FA3C4A-DFFD-4F63-9A46-CF6F803053C0}"/>
    <dgm:cxn modelId="{D71C627A-E182-4239-B794-82B6EB4A738F}" srcId="{D2118805-5D71-42B2-B28F-2706509B8294}" destId="{9D1A0767-573C-403D-A37E-93824012E19A}" srcOrd="3" destOrd="0" parTransId="{62109DD5-3855-40C3-90CE-11D560A8DAFC}" sibTransId="{981094A0-FD68-4144-99B3-3B53F30C33BC}"/>
    <dgm:cxn modelId="{5FC0FAD2-46BD-4A30-9E6C-0245220D1B64}" type="presOf" srcId="{D2118805-5D71-42B2-B28F-2706509B8294}" destId="{4EC34604-C035-4BDF-AC94-1F897B97308C}" srcOrd="0" destOrd="0" presId="urn:microsoft.com/office/officeart/2018/2/layout/IconLabelList"/>
    <dgm:cxn modelId="{BD91BA31-84CA-4708-B328-DA87C598039C}" type="presOf" srcId="{04D3E4DC-EF83-4C48-9D9D-E04302D255DD}" destId="{ABE2932C-BE5D-4CC0-BBBB-BCCB9B7BB966}" srcOrd="0" destOrd="0" presId="urn:microsoft.com/office/officeart/2018/2/layout/IconLabelList"/>
    <dgm:cxn modelId="{2306503E-F2A7-4D43-8CDC-FD1CA84D82F6}" srcId="{D2118805-5D71-42B2-B28F-2706509B8294}" destId="{DE6C4344-1482-4DC5-8D81-584645A09A9B}" srcOrd="0" destOrd="0" parTransId="{C6AE56FE-B3BA-42E8-B64C-F9619CA0E185}" sibTransId="{1B5D28CC-F27B-457D-A3D7-8BF2AACA2EF8}"/>
    <dgm:cxn modelId="{3781A4F9-53B2-4A1E-8BA0-57419AF9D126}" type="presOf" srcId="{9D1A0767-573C-403D-A37E-93824012E19A}" destId="{822A5C64-1FD2-4D98-8F53-755DBBBAA356}" srcOrd="0" destOrd="0" presId="urn:microsoft.com/office/officeart/2018/2/layout/IconLabelList"/>
    <dgm:cxn modelId="{48EEFB28-23BD-4C64-99D9-A67647A2695C}" type="presOf" srcId="{DE6C4344-1482-4DC5-8D81-584645A09A9B}" destId="{456CEAB5-9007-4777-BE72-600E43A6EB40}" srcOrd="0" destOrd="0" presId="urn:microsoft.com/office/officeart/2018/2/layout/IconLabelList"/>
    <dgm:cxn modelId="{E9664680-4705-48FB-83F5-196CCFBC84C2}" type="presOf" srcId="{623524AF-409D-4A97-9BBB-9DA61CA7ED46}" destId="{302FAC9D-B2E9-4E1C-9A49-1DBE74DAA600}" srcOrd="0" destOrd="0" presId="urn:microsoft.com/office/officeart/2018/2/layout/IconLabelList"/>
    <dgm:cxn modelId="{47A216EA-74B2-4F76-B48F-DA65F2126361}" srcId="{D2118805-5D71-42B2-B28F-2706509B8294}" destId="{623524AF-409D-4A97-9BBB-9DA61CA7ED46}" srcOrd="1" destOrd="0" parTransId="{D794FA9D-B624-4FC0-AD43-94EDD333FF9E}" sibTransId="{9848C0DB-F470-4813-B367-BF08ACCDF2C8}"/>
    <dgm:cxn modelId="{FED97ABD-0654-4600-A211-898C4D8E1A29}" type="presParOf" srcId="{4EC34604-C035-4BDF-AC94-1F897B97308C}" destId="{ED45FC06-2C62-447A-B4DC-51D2954743A6}" srcOrd="0" destOrd="0" presId="urn:microsoft.com/office/officeart/2018/2/layout/IconLabelList"/>
    <dgm:cxn modelId="{A7FCD6F3-44C1-4BD9-97B1-D4D08FB14B43}" type="presParOf" srcId="{ED45FC06-2C62-447A-B4DC-51D2954743A6}" destId="{FFFB2420-9E61-4DB1-9520-44DBC08085E4}" srcOrd="0" destOrd="0" presId="urn:microsoft.com/office/officeart/2018/2/layout/IconLabelList"/>
    <dgm:cxn modelId="{79D0F07F-D994-470D-A21C-04EFDBEAAEBF}" type="presParOf" srcId="{ED45FC06-2C62-447A-B4DC-51D2954743A6}" destId="{143E5737-ACEF-49BE-A94B-50CCB3937993}" srcOrd="1" destOrd="0" presId="urn:microsoft.com/office/officeart/2018/2/layout/IconLabelList"/>
    <dgm:cxn modelId="{A2BBC504-B991-4D82-8397-20BEAA763297}" type="presParOf" srcId="{ED45FC06-2C62-447A-B4DC-51D2954743A6}" destId="{456CEAB5-9007-4777-BE72-600E43A6EB40}" srcOrd="2" destOrd="0" presId="urn:microsoft.com/office/officeart/2018/2/layout/IconLabelList"/>
    <dgm:cxn modelId="{4433FD96-69C6-4800-9BF6-31FD6A96E0BF}" type="presParOf" srcId="{4EC34604-C035-4BDF-AC94-1F897B97308C}" destId="{44692A75-94CA-4542-9B20-D7D23A346204}" srcOrd="1" destOrd="0" presId="urn:microsoft.com/office/officeart/2018/2/layout/IconLabelList"/>
    <dgm:cxn modelId="{F6E952E9-3433-4F72-9FBC-A6631D3574C9}" type="presParOf" srcId="{4EC34604-C035-4BDF-AC94-1F897B97308C}" destId="{31AD1A85-9264-4EE7-9612-A0EECBBE3C50}" srcOrd="2" destOrd="0" presId="urn:microsoft.com/office/officeart/2018/2/layout/IconLabelList"/>
    <dgm:cxn modelId="{EB96D567-A248-4595-851F-E44D48A2A38D}" type="presParOf" srcId="{31AD1A85-9264-4EE7-9612-A0EECBBE3C50}" destId="{8094800D-B74A-44B5-9C16-D2C68F473471}" srcOrd="0" destOrd="0" presId="urn:microsoft.com/office/officeart/2018/2/layout/IconLabelList"/>
    <dgm:cxn modelId="{9CC17CC3-242C-41DF-9249-0140ECE2A2DD}" type="presParOf" srcId="{31AD1A85-9264-4EE7-9612-A0EECBBE3C50}" destId="{5574B44A-3374-4070-833B-901F3C4D7640}" srcOrd="1" destOrd="0" presId="urn:microsoft.com/office/officeart/2018/2/layout/IconLabelList"/>
    <dgm:cxn modelId="{D2E8CCCB-6678-422A-8B4C-55788470A8E5}" type="presParOf" srcId="{31AD1A85-9264-4EE7-9612-A0EECBBE3C50}" destId="{302FAC9D-B2E9-4E1C-9A49-1DBE74DAA600}" srcOrd="2" destOrd="0" presId="urn:microsoft.com/office/officeart/2018/2/layout/IconLabelList"/>
    <dgm:cxn modelId="{B45BBA36-BD2C-457E-9882-D5C47AB86B52}" type="presParOf" srcId="{4EC34604-C035-4BDF-AC94-1F897B97308C}" destId="{7FAB5026-0943-420A-B250-79EDAEE8F4E5}" srcOrd="3" destOrd="0" presId="urn:microsoft.com/office/officeart/2018/2/layout/IconLabelList"/>
    <dgm:cxn modelId="{01DEF313-D0DE-4982-98C0-D47034B55D52}" type="presParOf" srcId="{4EC34604-C035-4BDF-AC94-1F897B97308C}" destId="{52103A1C-3CB5-49EE-A111-61DF0AA7992D}" srcOrd="4" destOrd="0" presId="urn:microsoft.com/office/officeart/2018/2/layout/IconLabelList"/>
    <dgm:cxn modelId="{81EA2069-FE9D-40C7-8751-D151BB1640EA}" type="presParOf" srcId="{52103A1C-3CB5-49EE-A111-61DF0AA7992D}" destId="{5FEF14C1-58AF-4597-999A-927101C8EB87}" srcOrd="0" destOrd="0" presId="urn:microsoft.com/office/officeart/2018/2/layout/IconLabelList"/>
    <dgm:cxn modelId="{0EDA3BF3-4171-4D53-A278-007C47CA0D47}" type="presParOf" srcId="{52103A1C-3CB5-49EE-A111-61DF0AA7992D}" destId="{D6293AC5-22D0-485B-990A-E1A57F899A33}" srcOrd="1" destOrd="0" presId="urn:microsoft.com/office/officeart/2018/2/layout/IconLabelList"/>
    <dgm:cxn modelId="{7B62D31E-7E03-4465-B622-93372AB7EC10}" type="presParOf" srcId="{52103A1C-3CB5-49EE-A111-61DF0AA7992D}" destId="{ABE2932C-BE5D-4CC0-BBBB-BCCB9B7BB966}" srcOrd="2" destOrd="0" presId="urn:microsoft.com/office/officeart/2018/2/layout/IconLabelList"/>
    <dgm:cxn modelId="{0E498C70-D5D5-4471-A64D-129FE7CA1D6A}" type="presParOf" srcId="{4EC34604-C035-4BDF-AC94-1F897B97308C}" destId="{1DBECD0F-66A4-4603-87C9-A8663EF12355}" srcOrd="5" destOrd="0" presId="urn:microsoft.com/office/officeart/2018/2/layout/IconLabelList"/>
    <dgm:cxn modelId="{4F029BDC-9BF6-452D-9A5F-BF722C58F63E}" type="presParOf" srcId="{4EC34604-C035-4BDF-AC94-1F897B97308C}" destId="{D3E69CE2-6C7D-44E2-B65B-36DEB56E3CF0}" srcOrd="6" destOrd="0" presId="urn:microsoft.com/office/officeart/2018/2/layout/IconLabelList"/>
    <dgm:cxn modelId="{9A24737D-4D0C-46B5-A56B-B31586DC34DF}" type="presParOf" srcId="{D3E69CE2-6C7D-44E2-B65B-36DEB56E3CF0}" destId="{E8E411DF-DEC1-4698-99D6-93EE20E99B94}" srcOrd="0" destOrd="0" presId="urn:microsoft.com/office/officeart/2018/2/layout/IconLabelList"/>
    <dgm:cxn modelId="{5D2909BF-AA87-4BE1-B76A-F87877F6A9F8}" type="presParOf" srcId="{D3E69CE2-6C7D-44E2-B65B-36DEB56E3CF0}" destId="{E9D9371C-0484-4675-B093-2AB307B302B9}" srcOrd="1" destOrd="0" presId="urn:microsoft.com/office/officeart/2018/2/layout/IconLabelList"/>
    <dgm:cxn modelId="{54BDBABC-7917-4FB1-8FB7-203E058A7383}" type="presParOf" srcId="{D3E69CE2-6C7D-44E2-B65B-36DEB56E3CF0}" destId="{822A5C64-1FD2-4D98-8F53-755DBBBAA35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B2420-9E61-4DB1-9520-44DBC08085E4}">
      <dsp:nvSpPr>
        <dsp:cNvPr id="0" name=""/>
        <dsp:cNvSpPr/>
      </dsp:nvSpPr>
      <dsp:spPr>
        <a:xfrm>
          <a:off x="1148533" y="277571"/>
          <a:ext cx="575068" cy="57506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CEAB5-9007-4777-BE72-600E43A6EB40}">
      <dsp:nvSpPr>
        <dsp:cNvPr id="0" name=""/>
        <dsp:cNvSpPr/>
      </dsp:nvSpPr>
      <dsp:spPr>
        <a:xfrm>
          <a:off x="151306" y="1053108"/>
          <a:ext cx="2569520" cy="560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it-IT" sz="1600" b="1" kern="1200" dirty="0">
              <a:latin typeface="Calibri" panose="020F0502020204030204" pitchFamily="34" charset="0"/>
              <a:cs typeface="Calibri" panose="020F0502020204030204" pitchFamily="34" charset="0"/>
            </a:rPr>
            <a:t>valore contenuto del debito rispetto al PIL;</a:t>
          </a:r>
          <a:endParaRPr lang="en-US" sz="1600" kern="1200" dirty="0">
            <a:latin typeface="Calibri" panose="020F0502020204030204" pitchFamily="34" charset="0"/>
            <a:cs typeface="Calibri" panose="020F0502020204030204" pitchFamily="34" charset="0"/>
          </a:endParaRPr>
        </a:p>
      </dsp:txBody>
      <dsp:txXfrm>
        <a:off x="151306" y="1053108"/>
        <a:ext cx="2569520" cy="560607"/>
      </dsp:txXfrm>
    </dsp:sp>
    <dsp:sp modelId="{8094800D-B74A-44B5-9C16-D2C68F473471}">
      <dsp:nvSpPr>
        <dsp:cNvPr id="0" name=""/>
        <dsp:cNvSpPr/>
      </dsp:nvSpPr>
      <dsp:spPr>
        <a:xfrm>
          <a:off x="3973377" y="277571"/>
          <a:ext cx="575068" cy="57506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FAC9D-B2E9-4E1C-9A49-1DBE74DAA600}">
      <dsp:nvSpPr>
        <dsp:cNvPr id="0" name=""/>
        <dsp:cNvSpPr/>
      </dsp:nvSpPr>
      <dsp:spPr>
        <a:xfrm>
          <a:off x="2944465" y="1053108"/>
          <a:ext cx="2632892" cy="560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it-IT" sz="1600" b="1" kern="1200" dirty="0">
              <a:latin typeface="Calibri" panose="020F0502020204030204" pitchFamily="34" charset="0"/>
              <a:cs typeface="Calibri" panose="020F0502020204030204" pitchFamily="34" charset="0"/>
            </a:rPr>
            <a:t>continua riduzione in termini percentuali e in valori assoluti;</a:t>
          </a:r>
          <a:endParaRPr lang="en-US" sz="1600" kern="1200" dirty="0">
            <a:latin typeface="Calibri" panose="020F0502020204030204" pitchFamily="34" charset="0"/>
            <a:cs typeface="Calibri" panose="020F0502020204030204" pitchFamily="34" charset="0"/>
          </a:endParaRPr>
        </a:p>
      </dsp:txBody>
      <dsp:txXfrm>
        <a:off x="2944465" y="1053108"/>
        <a:ext cx="2632892" cy="560607"/>
      </dsp:txXfrm>
    </dsp:sp>
    <dsp:sp modelId="{5FEF14C1-58AF-4597-999A-927101C8EB87}">
      <dsp:nvSpPr>
        <dsp:cNvPr id="0" name=""/>
        <dsp:cNvSpPr/>
      </dsp:nvSpPr>
      <dsp:spPr>
        <a:xfrm>
          <a:off x="6876641" y="277571"/>
          <a:ext cx="575068" cy="5750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2932C-BE5D-4CC0-BBBB-BCCB9B7BB966}">
      <dsp:nvSpPr>
        <dsp:cNvPr id="0" name=""/>
        <dsp:cNvSpPr/>
      </dsp:nvSpPr>
      <dsp:spPr>
        <a:xfrm>
          <a:off x="5800995" y="1053108"/>
          <a:ext cx="2726360" cy="560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it-IT" sz="1600" b="1" kern="1200" dirty="0">
              <a:latin typeface="Calibri" panose="020F0502020204030204" pitchFamily="34" charset="0"/>
              <a:cs typeface="Calibri" panose="020F0502020204030204" pitchFamily="34" charset="0"/>
            </a:rPr>
            <a:t>in miglioramento anche fra il 2023 e 2024;</a:t>
          </a:r>
          <a:endParaRPr lang="en-US" sz="1600" kern="1200" dirty="0">
            <a:latin typeface="Calibri" panose="020F0502020204030204" pitchFamily="34" charset="0"/>
            <a:cs typeface="Calibri" panose="020F0502020204030204" pitchFamily="34" charset="0"/>
          </a:endParaRPr>
        </a:p>
      </dsp:txBody>
      <dsp:txXfrm>
        <a:off x="5800995" y="1053108"/>
        <a:ext cx="2726360" cy="560607"/>
      </dsp:txXfrm>
    </dsp:sp>
    <dsp:sp modelId="{E8E411DF-DEC1-4698-99D6-93EE20E99B94}">
      <dsp:nvSpPr>
        <dsp:cNvPr id="0" name=""/>
        <dsp:cNvSpPr/>
      </dsp:nvSpPr>
      <dsp:spPr>
        <a:xfrm>
          <a:off x="9890447" y="277571"/>
          <a:ext cx="575068" cy="57506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A5C64-1FD2-4D98-8F53-755DBBBAA356}">
      <dsp:nvSpPr>
        <dsp:cNvPr id="0" name=""/>
        <dsp:cNvSpPr/>
      </dsp:nvSpPr>
      <dsp:spPr>
        <a:xfrm>
          <a:off x="8750994" y="1053108"/>
          <a:ext cx="2853974" cy="560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it-IT" sz="1600" b="1" kern="1200" dirty="0">
              <a:latin typeface="Calibri" panose="020F0502020204030204" pitchFamily="34" charset="0"/>
              <a:cs typeface="Calibri" panose="020F0502020204030204" pitchFamily="34" charset="0"/>
            </a:rPr>
            <a:t>miglioramento significativo anche nel 2025 e 2026 a confronto con AACC</a:t>
          </a:r>
          <a:endParaRPr lang="en-US" sz="1600" kern="1200" dirty="0">
            <a:latin typeface="Calibri" panose="020F0502020204030204" pitchFamily="34" charset="0"/>
            <a:cs typeface="Calibri" panose="020F0502020204030204" pitchFamily="34" charset="0"/>
          </a:endParaRPr>
        </a:p>
      </dsp:txBody>
      <dsp:txXfrm>
        <a:off x="8750994" y="1053108"/>
        <a:ext cx="2853974" cy="56060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5659" cy="4981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6" y="1"/>
            <a:ext cx="2945659" cy="498136"/>
          </a:xfrm>
          <a:prstGeom prst="rect">
            <a:avLst/>
          </a:prstGeom>
        </p:spPr>
        <p:txBody>
          <a:bodyPr vert="horz" lIns="91440" tIns="45720" rIns="91440" bIns="45720" rtlCol="0"/>
          <a:lstStyle>
            <a:lvl1pPr algn="r">
              <a:defRPr sz="1200"/>
            </a:lvl1pPr>
          </a:lstStyle>
          <a:p>
            <a:fld id="{36B11B56-0A1B-4759-9D1C-EFFE00EC4CD1}" type="datetimeFigureOut">
              <a:rPr lang="it-IT" smtClean="0"/>
              <a:t>09/05/2024</a:t>
            </a:fld>
            <a:endParaRPr lang="it-IT"/>
          </a:p>
        </p:txBody>
      </p:sp>
      <p:sp>
        <p:nvSpPr>
          <p:cNvPr id="4" name="Segnaposto immagine diapositiva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9430092"/>
            <a:ext cx="2945659" cy="49813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6" y="9430092"/>
            <a:ext cx="2945659" cy="498135"/>
          </a:xfrm>
          <a:prstGeom prst="rect">
            <a:avLst/>
          </a:prstGeom>
        </p:spPr>
        <p:txBody>
          <a:bodyPr vert="horz" lIns="91440" tIns="45720" rIns="91440" bIns="45720" rtlCol="0" anchor="b"/>
          <a:lstStyle>
            <a:lvl1pPr algn="r">
              <a:defRPr sz="1200"/>
            </a:lvl1pPr>
          </a:lstStyle>
          <a:p>
            <a:fld id="{58A0A2D0-D2C1-4069-B751-3BD1D1136629}" type="slidenum">
              <a:rPr lang="it-IT" smtClean="0"/>
              <a:t>‹N›</a:t>
            </a:fld>
            <a:endParaRPr lang="it-IT"/>
          </a:p>
        </p:txBody>
      </p:sp>
    </p:spTree>
    <p:extLst>
      <p:ext uri="{BB962C8B-B14F-4D97-AF65-F5344CB8AC3E}">
        <p14:creationId xmlns:p14="http://schemas.microsoft.com/office/powerpoint/2010/main" val="172452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9BF1CD-3627-E626-08C2-A2D85233B1F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EC3BDDA-79DE-3162-CD9E-F178D3695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D1E2BEA-6178-B02B-03E0-7E26CF6E2C89}"/>
              </a:ext>
            </a:extLst>
          </p:cNvPr>
          <p:cNvSpPr>
            <a:spLocks noGrp="1"/>
          </p:cNvSpPr>
          <p:nvPr>
            <p:ph type="dt" sz="half" idx="10"/>
          </p:nvPr>
        </p:nvSpPr>
        <p:spPr/>
        <p:txBody>
          <a:bodyPr/>
          <a:lstStyle/>
          <a:p>
            <a:fld id="{B64C9B3C-FB05-4FE6-AA05-3B5C89A0912E}" type="datetime1">
              <a:rPr lang="it-IT" smtClean="0"/>
              <a:t>09/05/2024</a:t>
            </a:fld>
            <a:endParaRPr lang="it-IT"/>
          </a:p>
        </p:txBody>
      </p:sp>
      <p:sp>
        <p:nvSpPr>
          <p:cNvPr id="5" name="Segnaposto piè di pagina 4">
            <a:extLst>
              <a:ext uri="{FF2B5EF4-FFF2-40B4-BE49-F238E27FC236}">
                <a16:creationId xmlns:a16="http://schemas.microsoft.com/office/drawing/2014/main" id="{ECDE6F3B-F337-769C-57A5-811D24A1A8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260F62-F89D-C6B9-4D24-61E48AC00551}"/>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385387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A11AAF-7BA4-BE00-3960-719579E508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2095B1B-BD30-67CA-B754-D23AB58BC14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8671F4-9E57-7AAB-24FC-1087CB18341B}"/>
              </a:ext>
            </a:extLst>
          </p:cNvPr>
          <p:cNvSpPr>
            <a:spLocks noGrp="1"/>
          </p:cNvSpPr>
          <p:nvPr>
            <p:ph type="dt" sz="half" idx="10"/>
          </p:nvPr>
        </p:nvSpPr>
        <p:spPr/>
        <p:txBody>
          <a:bodyPr/>
          <a:lstStyle/>
          <a:p>
            <a:fld id="{87F3BE1B-097C-44D0-A5EF-79D6DDFAF077}" type="datetime1">
              <a:rPr lang="it-IT" smtClean="0"/>
              <a:t>09/05/2024</a:t>
            </a:fld>
            <a:endParaRPr lang="it-IT"/>
          </a:p>
        </p:txBody>
      </p:sp>
      <p:sp>
        <p:nvSpPr>
          <p:cNvPr id="5" name="Segnaposto piè di pagina 4">
            <a:extLst>
              <a:ext uri="{FF2B5EF4-FFF2-40B4-BE49-F238E27FC236}">
                <a16:creationId xmlns:a16="http://schemas.microsoft.com/office/drawing/2014/main" id="{673462C5-D246-0FDB-18EC-F0CEF8117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7CD482-80E7-C01B-B872-895C01F9ACA8}"/>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311912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C69729-51E8-48C5-0273-E7DCE0AC539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438902-46ED-EA79-C085-CB2A0672659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3A31F4-8475-225C-02E1-3024F84AB1CC}"/>
              </a:ext>
            </a:extLst>
          </p:cNvPr>
          <p:cNvSpPr>
            <a:spLocks noGrp="1"/>
          </p:cNvSpPr>
          <p:nvPr>
            <p:ph type="dt" sz="half" idx="10"/>
          </p:nvPr>
        </p:nvSpPr>
        <p:spPr/>
        <p:txBody>
          <a:bodyPr/>
          <a:lstStyle/>
          <a:p>
            <a:fld id="{5AD756CE-6B04-4372-8F69-2104E26966F2}" type="datetime1">
              <a:rPr lang="it-IT" smtClean="0"/>
              <a:t>09/05/2024</a:t>
            </a:fld>
            <a:endParaRPr lang="it-IT"/>
          </a:p>
        </p:txBody>
      </p:sp>
      <p:sp>
        <p:nvSpPr>
          <p:cNvPr id="5" name="Segnaposto piè di pagina 4">
            <a:extLst>
              <a:ext uri="{FF2B5EF4-FFF2-40B4-BE49-F238E27FC236}">
                <a16:creationId xmlns:a16="http://schemas.microsoft.com/office/drawing/2014/main" id="{3EB31BB8-A873-1555-76CB-02F14497D5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48B4D6-B5C8-FA4D-C0A8-00971AD7EF83}"/>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268766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8C977B-640C-6FF5-F826-94D21B059A6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3E1599-90FB-5DF3-E60B-E269099CA60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09B988-B8FE-E760-7B04-A91F4BE4E9FD}"/>
              </a:ext>
            </a:extLst>
          </p:cNvPr>
          <p:cNvSpPr>
            <a:spLocks noGrp="1"/>
          </p:cNvSpPr>
          <p:nvPr>
            <p:ph type="dt" sz="half" idx="10"/>
          </p:nvPr>
        </p:nvSpPr>
        <p:spPr/>
        <p:txBody>
          <a:bodyPr/>
          <a:lstStyle/>
          <a:p>
            <a:fld id="{942CD9F0-6E23-40A9-B8F5-2F66D693BC48}" type="datetime1">
              <a:rPr lang="it-IT" smtClean="0"/>
              <a:t>09/05/2024</a:t>
            </a:fld>
            <a:endParaRPr lang="it-IT"/>
          </a:p>
        </p:txBody>
      </p:sp>
      <p:sp>
        <p:nvSpPr>
          <p:cNvPr id="5" name="Segnaposto piè di pagina 4">
            <a:extLst>
              <a:ext uri="{FF2B5EF4-FFF2-40B4-BE49-F238E27FC236}">
                <a16:creationId xmlns:a16="http://schemas.microsoft.com/office/drawing/2014/main" id="{D0ECB5ED-80B2-60F3-3175-E587CDECA3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BBF1AD-F969-3982-05C7-E91A8F954FA9}"/>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31827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50EEFC-E96C-AC12-AE46-2BC7BC9361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3BEFAA8-C99B-D6B2-B215-41D1B23D5B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DA99509-2B44-5550-8ED0-9C228EF921E3}"/>
              </a:ext>
            </a:extLst>
          </p:cNvPr>
          <p:cNvSpPr>
            <a:spLocks noGrp="1"/>
          </p:cNvSpPr>
          <p:nvPr>
            <p:ph type="dt" sz="half" idx="10"/>
          </p:nvPr>
        </p:nvSpPr>
        <p:spPr/>
        <p:txBody>
          <a:bodyPr/>
          <a:lstStyle/>
          <a:p>
            <a:fld id="{3DB8015D-1417-4443-81EF-F869B6EDDA69}" type="datetime1">
              <a:rPr lang="it-IT" smtClean="0"/>
              <a:t>09/05/2024</a:t>
            </a:fld>
            <a:endParaRPr lang="it-IT"/>
          </a:p>
        </p:txBody>
      </p:sp>
      <p:sp>
        <p:nvSpPr>
          <p:cNvPr id="5" name="Segnaposto piè di pagina 4">
            <a:extLst>
              <a:ext uri="{FF2B5EF4-FFF2-40B4-BE49-F238E27FC236}">
                <a16:creationId xmlns:a16="http://schemas.microsoft.com/office/drawing/2014/main" id="{47587486-7624-4E62-3034-64EEBA9E9A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2AD28B-9B23-6FCF-57E5-C7A9D15578F4}"/>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205632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63432-A187-CD1B-4A84-B6E109DD2D0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2C45F89-1906-2815-F86B-A85F6CB59DF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9F47280-E3FD-65AC-4CEE-6963F4A929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A47127B-D4B1-E9A0-92CA-C79070649EC0}"/>
              </a:ext>
            </a:extLst>
          </p:cNvPr>
          <p:cNvSpPr>
            <a:spLocks noGrp="1"/>
          </p:cNvSpPr>
          <p:nvPr>
            <p:ph type="dt" sz="half" idx="10"/>
          </p:nvPr>
        </p:nvSpPr>
        <p:spPr/>
        <p:txBody>
          <a:bodyPr/>
          <a:lstStyle/>
          <a:p>
            <a:fld id="{F8EE3FA6-ECDE-4919-A8F7-F4F2565B0FF9}" type="datetime1">
              <a:rPr lang="it-IT" smtClean="0"/>
              <a:t>09/05/2024</a:t>
            </a:fld>
            <a:endParaRPr lang="it-IT"/>
          </a:p>
        </p:txBody>
      </p:sp>
      <p:sp>
        <p:nvSpPr>
          <p:cNvPr id="6" name="Segnaposto piè di pagina 5">
            <a:extLst>
              <a:ext uri="{FF2B5EF4-FFF2-40B4-BE49-F238E27FC236}">
                <a16:creationId xmlns:a16="http://schemas.microsoft.com/office/drawing/2014/main" id="{12707D97-5AD0-F9D3-6552-17051311F0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3D618A3-CB97-24CC-6759-1A11EAE4FED5}"/>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38052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455842-981E-9D7E-BA8A-434B0A39757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8D44BDD-5578-B69A-1AE8-8157A9006E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F472BDE-C6E1-CDD7-8152-CBC8D836180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EEABB88-8D87-9052-FBED-E8A256956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C55B53F-613E-BA2B-A204-A0215B8ADEC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CBE0D23-9BEC-035A-FD4F-ECFA6F5C72C7}"/>
              </a:ext>
            </a:extLst>
          </p:cNvPr>
          <p:cNvSpPr>
            <a:spLocks noGrp="1"/>
          </p:cNvSpPr>
          <p:nvPr>
            <p:ph type="dt" sz="half" idx="10"/>
          </p:nvPr>
        </p:nvSpPr>
        <p:spPr/>
        <p:txBody>
          <a:bodyPr/>
          <a:lstStyle/>
          <a:p>
            <a:fld id="{4A37C02E-1951-4E41-97FA-72E023FE6A2E}" type="datetime1">
              <a:rPr lang="it-IT" smtClean="0"/>
              <a:t>09/05/2024</a:t>
            </a:fld>
            <a:endParaRPr lang="it-IT"/>
          </a:p>
        </p:txBody>
      </p:sp>
      <p:sp>
        <p:nvSpPr>
          <p:cNvPr id="8" name="Segnaposto piè di pagina 7">
            <a:extLst>
              <a:ext uri="{FF2B5EF4-FFF2-40B4-BE49-F238E27FC236}">
                <a16:creationId xmlns:a16="http://schemas.microsoft.com/office/drawing/2014/main" id="{D9215128-9F62-7326-3211-3905802B265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055F0AE-BDF3-9554-2981-CD4995118356}"/>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237683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00F5D7-5508-6924-E513-8BB81A39F24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A82913-7ACD-3F19-833B-3FB620A61DCF}"/>
              </a:ext>
            </a:extLst>
          </p:cNvPr>
          <p:cNvSpPr>
            <a:spLocks noGrp="1"/>
          </p:cNvSpPr>
          <p:nvPr>
            <p:ph type="dt" sz="half" idx="10"/>
          </p:nvPr>
        </p:nvSpPr>
        <p:spPr/>
        <p:txBody>
          <a:bodyPr/>
          <a:lstStyle/>
          <a:p>
            <a:fld id="{AC72CC9E-4AD6-4076-A84B-B3C329E45C73}" type="datetime1">
              <a:rPr lang="it-IT" smtClean="0"/>
              <a:t>09/05/2024</a:t>
            </a:fld>
            <a:endParaRPr lang="it-IT"/>
          </a:p>
        </p:txBody>
      </p:sp>
      <p:sp>
        <p:nvSpPr>
          <p:cNvPr id="4" name="Segnaposto piè di pagina 3">
            <a:extLst>
              <a:ext uri="{FF2B5EF4-FFF2-40B4-BE49-F238E27FC236}">
                <a16:creationId xmlns:a16="http://schemas.microsoft.com/office/drawing/2014/main" id="{EA48257D-8353-F039-EFCB-1B1B5076DE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031F197-8400-F866-AF76-DED362E130F2}"/>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107815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FE65B93-7857-BC43-8018-A99BFAD9221F}"/>
              </a:ext>
            </a:extLst>
          </p:cNvPr>
          <p:cNvSpPr>
            <a:spLocks noGrp="1"/>
          </p:cNvSpPr>
          <p:nvPr>
            <p:ph type="dt" sz="half" idx="10"/>
          </p:nvPr>
        </p:nvSpPr>
        <p:spPr/>
        <p:txBody>
          <a:bodyPr/>
          <a:lstStyle/>
          <a:p>
            <a:fld id="{FDDC2CE9-8B16-418F-B18E-C523F583E6FC}" type="datetime1">
              <a:rPr lang="it-IT" smtClean="0"/>
              <a:t>09/05/2024</a:t>
            </a:fld>
            <a:endParaRPr lang="it-IT"/>
          </a:p>
        </p:txBody>
      </p:sp>
      <p:sp>
        <p:nvSpPr>
          <p:cNvPr id="3" name="Segnaposto piè di pagina 2">
            <a:extLst>
              <a:ext uri="{FF2B5EF4-FFF2-40B4-BE49-F238E27FC236}">
                <a16:creationId xmlns:a16="http://schemas.microsoft.com/office/drawing/2014/main" id="{46FFFA3D-56A4-0362-AEDD-3E75CED5A7E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1E5BD95-D0C9-294E-A342-35FF3EF87C5E}"/>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115884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7E8D4-5E6B-BF0F-7B86-146A6AC89D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3BF44F4-FD43-5EE8-14DD-027954428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DAB8B7F-8148-DD23-D60A-821B22F79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6848D74-951F-CB8D-D07E-A2B55BA06FA0}"/>
              </a:ext>
            </a:extLst>
          </p:cNvPr>
          <p:cNvSpPr>
            <a:spLocks noGrp="1"/>
          </p:cNvSpPr>
          <p:nvPr>
            <p:ph type="dt" sz="half" idx="10"/>
          </p:nvPr>
        </p:nvSpPr>
        <p:spPr/>
        <p:txBody>
          <a:bodyPr/>
          <a:lstStyle/>
          <a:p>
            <a:fld id="{449DA29D-9EC5-4ECB-BC35-94BBCF72CE8B}" type="datetime1">
              <a:rPr lang="it-IT" smtClean="0"/>
              <a:t>09/05/2024</a:t>
            </a:fld>
            <a:endParaRPr lang="it-IT"/>
          </a:p>
        </p:txBody>
      </p:sp>
      <p:sp>
        <p:nvSpPr>
          <p:cNvPr id="6" name="Segnaposto piè di pagina 5">
            <a:extLst>
              <a:ext uri="{FF2B5EF4-FFF2-40B4-BE49-F238E27FC236}">
                <a16:creationId xmlns:a16="http://schemas.microsoft.com/office/drawing/2014/main" id="{B2B68A9C-8F47-7541-CCAF-FD452E4D4EA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FA72EB-FF05-45EB-84F6-F744E6A62011}"/>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74547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18A347-1BC7-BD32-8DAE-C32EB4863B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5F952D2-47C8-7C29-6DE5-A83DBA3AB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5011187-E197-A4ED-5044-7E2A548C3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11D86F0-BD07-EFA4-90CE-2A7492EADF2B}"/>
              </a:ext>
            </a:extLst>
          </p:cNvPr>
          <p:cNvSpPr>
            <a:spLocks noGrp="1"/>
          </p:cNvSpPr>
          <p:nvPr>
            <p:ph type="dt" sz="half" idx="10"/>
          </p:nvPr>
        </p:nvSpPr>
        <p:spPr/>
        <p:txBody>
          <a:bodyPr/>
          <a:lstStyle/>
          <a:p>
            <a:fld id="{AC0863EE-E35B-484E-B359-FB5142BDA7F3}" type="datetime1">
              <a:rPr lang="it-IT" smtClean="0"/>
              <a:t>09/05/2024</a:t>
            </a:fld>
            <a:endParaRPr lang="it-IT"/>
          </a:p>
        </p:txBody>
      </p:sp>
      <p:sp>
        <p:nvSpPr>
          <p:cNvPr id="6" name="Segnaposto piè di pagina 5">
            <a:extLst>
              <a:ext uri="{FF2B5EF4-FFF2-40B4-BE49-F238E27FC236}">
                <a16:creationId xmlns:a16="http://schemas.microsoft.com/office/drawing/2014/main" id="{C14F2C03-BFFA-8B4E-9F4A-2DA18490E4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9A1BB6-6D00-3E5A-BA38-D194A19B3E91}"/>
              </a:ext>
            </a:extLst>
          </p:cNvPr>
          <p:cNvSpPr>
            <a:spLocks noGrp="1"/>
          </p:cNvSpPr>
          <p:nvPr>
            <p:ph type="sldNum" sz="quarter" idx="12"/>
          </p:nvPr>
        </p:nvSpPr>
        <p:spPr/>
        <p:txBody>
          <a:bodyPr/>
          <a:lstStyle/>
          <a:p>
            <a:fld id="{F5630B7E-D0B8-4375-B9E1-DA6D2D04633F}" type="slidenum">
              <a:rPr lang="it-IT" smtClean="0"/>
              <a:t>‹N›</a:t>
            </a:fld>
            <a:endParaRPr lang="it-IT"/>
          </a:p>
        </p:txBody>
      </p:sp>
    </p:spTree>
    <p:extLst>
      <p:ext uri="{BB962C8B-B14F-4D97-AF65-F5344CB8AC3E}">
        <p14:creationId xmlns:p14="http://schemas.microsoft.com/office/powerpoint/2010/main" val="54613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AEC62E8-A319-8FA9-53FC-3F0AD7014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07DEF1D-09A7-C83D-658C-1D64B0B0B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18B3F3E-B1D6-EB36-5EFF-681D3E672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B0876-81DD-4EAB-8A9B-CE9A6A8E6022}" type="datetime1">
              <a:rPr lang="it-IT" smtClean="0"/>
              <a:t>09/05/2024</a:t>
            </a:fld>
            <a:endParaRPr lang="it-IT"/>
          </a:p>
        </p:txBody>
      </p:sp>
      <p:sp>
        <p:nvSpPr>
          <p:cNvPr id="5" name="Segnaposto piè di pagina 4">
            <a:extLst>
              <a:ext uri="{FF2B5EF4-FFF2-40B4-BE49-F238E27FC236}">
                <a16:creationId xmlns:a16="http://schemas.microsoft.com/office/drawing/2014/main" id="{707EED6E-C9DC-D5D5-5D0F-C121BC233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49993C8-DC21-BA73-CCCB-67EE4A7E3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30B7E-D0B8-4375-B9E1-DA6D2D04633F}" type="slidenum">
              <a:rPr lang="it-IT" smtClean="0"/>
              <a:t>‹N›</a:t>
            </a:fld>
            <a:endParaRPr lang="it-IT"/>
          </a:p>
        </p:txBody>
      </p:sp>
    </p:spTree>
    <p:extLst>
      <p:ext uri="{BB962C8B-B14F-4D97-AF65-F5344CB8AC3E}">
        <p14:creationId xmlns:p14="http://schemas.microsoft.com/office/powerpoint/2010/main" val="164691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Foglio_di_lavoro_di_Microsoft_Excel1.xlsx"/></Relationships>
</file>

<file path=ppt/slides/_rels/slide21.xml.rels><?xml version="1.0" encoding="UTF-8" standalone="yes"?>
<Relationships xmlns="http://schemas.openxmlformats.org/package/2006/relationships"><Relationship Id="rId8" Type="http://schemas.openxmlformats.org/officeDocument/2006/relationships/package" Target="../embeddings/Foglio_di_lavoro_di_Microsoft_Excel2.xlsx"/><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551275-BE5D-B0DD-F7C4-F8A3E7B60287}"/>
              </a:ext>
            </a:extLst>
          </p:cNvPr>
          <p:cNvSpPr>
            <a:spLocks noGrp="1"/>
          </p:cNvSpPr>
          <p:nvPr>
            <p:ph type="ctrTitle"/>
          </p:nvPr>
        </p:nvSpPr>
        <p:spPr>
          <a:xfrm>
            <a:off x="688257" y="774339"/>
            <a:ext cx="10540181" cy="2387600"/>
          </a:xfrm>
        </p:spPr>
        <p:txBody>
          <a:bodyPr>
            <a:noAutofit/>
          </a:bodyPr>
          <a:lstStyle/>
          <a:p>
            <a:r>
              <a:rPr lang="it-IT" sz="4000" b="0" i="0" u="none" strike="noStrike" baseline="0" dirty="0">
                <a:solidFill>
                  <a:srgbClr val="000000"/>
                </a:solidFill>
                <a:latin typeface="Times New Roman" panose="02020603050405020304" pitchFamily="18" charset="0"/>
              </a:rPr>
              <a:t/>
            </a:r>
            <a:br>
              <a:rPr lang="it-IT" sz="4000" b="0" i="0" u="none" strike="noStrike" baseline="0" dirty="0">
                <a:solidFill>
                  <a:srgbClr val="000000"/>
                </a:solidFill>
                <a:latin typeface="Times New Roman" panose="02020603050405020304" pitchFamily="18" charset="0"/>
              </a:rPr>
            </a:br>
            <a:r>
              <a:rPr lang="it-IT" sz="4000" b="0" i="0" u="none" strike="noStrike" baseline="0" dirty="0">
                <a:solidFill>
                  <a:srgbClr val="000000"/>
                </a:solidFill>
                <a:latin typeface="Times New Roman" panose="02020603050405020304" pitchFamily="18" charset="0"/>
              </a:rPr>
              <a:t> </a:t>
            </a:r>
            <a:r>
              <a:rPr lang="it-IT" sz="4000" b="1" i="1" dirty="0">
                <a:solidFill>
                  <a:srgbClr val="002060"/>
                </a:solidFill>
                <a:latin typeface="+mn-lt"/>
              </a:rPr>
              <a:t>Indagine conoscitiva sulle prospettive di riforma delle procedure di programmazione economica e finanziaria e di bilancio, a seguito della riforma della governance economica europea </a:t>
            </a:r>
          </a:p>
        </p:txBody>
      </p:sp>
      <p:sp>
        <p:nvSpPr>
          <p:cNvPr id="3" name="Sottotitolo 2">
            <a:extLst>
              <a:ext uri="{FF2B5EF4-FFF2-40B4-BE49-F238E27FC236}">
                <a16:creationId xmlns:a16="http://schemas.microsoft.com/office/drawing/2014/main" id="{EC5EC1A3-5088-70A9-FAA5-6638D9D02096}"/>
              </a:ext>
            </a:extLst>
          </p:cNvPr>
          <p:cNvSpPr>
            <a:spLocks noGrp="1"/>
          </p:cNvSpPr>
          <p:nvPr>
            <p:ph type="subTitle" idx="1"/>
          </p:nvPr>
        </p:nvSpPr>
        <p:spPr>
          <a:xfrm>
            <a:off x="993057" y="3638707"/>
            <a:ext cx="10107561" cy="2305986"/>
          </a:xfrm>
        </p:spPr>
        <p:txBody>
          <a:bodyPr>
            <a:noAutofit/>
          </a:bodyPr>
          <a:lstStyle/>
          <a:p>
            <a:pPr>
              <a:lnSpc>
                <a:spcPct val="100000"/>
              </a:lnSpc>
            </a:pPr>
            <a:r>
              <a:rPr lang="it-IT" b="1" i="0" u="none" strike="noStrike" baseline="0" dirty="0">
                <a:solidFill>
                  <a:srgbClr val="000000"/>
                </a:solidFill>
              </a:rPr>
              <a:t> Audizione della Conferenza delle Regioni e delle Province autonome</a:t>
            </a:r>
          </a:p>
          <a:p>
            <a:pPr>
              <a:lnSpc>
                <a:spcPct val="100000"/>
              </a:lnSpc>
            </a:pPr>
            <a:r>
              <a:rPr lang="it-IT" b="1" dirty="0">
                <a:solidFill>
                  <a:srgbClr val="000000"/>
                </a:solidFill>
              </a:rPr>
              <a:t>Commissione 5ª (Programmazione economica, bilancio) del Senato della Repubblica congiuntamente alla Commissione V (Bilancio, tesoro, programmazione) della Camera dei Deputati </a:t>
            </a:r>
          </a:p>
          <a:p>
            <a:pPr>
              <a:lnSpc>
                <a:spcPct val="100000"/>
              </a:lnSpc>
            </a:pPr>
            <a:endParaRPr lang="it-IT" b="1" dirty="0">
              <a:solidFill>
                <a:srgbClr val="000000"/>
              </a:solidFill>
            </a:endParaRPr>
          </a:p>
          <a:p>
            <a:pPr>
              <a:lnSpc>
                <a:spcPct val="100000"/>
              </a:lnSpc>
            </a:pPr>
            <a:r>
              <a:rPr lang="it-IT" b="1" dirty="0">
                <a:solidFill>
                  <a:srgbClr val="000000"/>
                </a:solidFill>
              </a:rPr>
              <a:t>Roma, 9 maggio 2024</a:t>
            </a:r>
            <a:endParaRPr lang="it-IT" b="1" dirty="0"/>
          </a:p>
        </p:txBody>
      </p:sp>
    </p:spTree>
    <p:extLst>
      <p:ext uri="{BB962C8B-B14F-4D97-AF65-F5344CB8AC3E}">
        <p14:creationId xmlns:p14="http://schemas.microsoft.com/office/powerpoint/2010/main" val="416364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2EE6C08-BC17-7C30-F427-139B433153AB}"/>
              </a:ext>
            </a:extLst>
          </p:cNvPr>
          <p:cNvSpPr>
            <a:spLocks noGrp="1"/>
          </p:cNvSpPr>
          <p:nvPr>
            <p:ph type="sldNum" sz="quarter" idx="12"/>
          </p:nvPr>
        </p:nvSpPr>
        <p:spPr>
          <a:xfrm>
            <a:off x="9314793" y="6400321"/>
            <a:ext cx="2743200" cy="365125"/>
          </a:xfrm>
        </p:spPr>
        <p:txBody>
          <a:bodyPr/>
          <a:lstStyle/>
          <a:p>
            <a:fld id="{44C33366-F049-4757-80AA-EDB84E4621D4}" type="slidenum">
              <a:rPr lang="it-IT" smtClean="0"/>
              <a:t>10</a:t>
            </a:fld>
            <a:endParaRPr lang="it-IT" dirty="0"/>
          </a:p>
        </p:txBody>
      </p:sp>
      <p:sp>
        <p:nvSpPr>
          <p:cNvPr id="6" name="CasellaDiTesto 5">
            <a:extLst>
              <a:ext uri="{FF2B5EF4-FFF2-40B4-BE49-F238E27FC236}">
                <a16:creationId xmlns:a16="http://schemas.microsoft.com/office/drawing/2014/main" id="{5D301038-AF17-9861-9B92-96F3D1C26608}"/>
              </a:ext>
            </a:extLst>
          </p:cNvPr>
          <p:cNvSpPr txBox="1"/>
          <p:nvPr/>
        </p:nvSpPr>
        <p:spPr>
          <a:xfrm>
            <a:off x="222120" y="1612365"/>
            <a:ext cx="1792947" cy="4524315"/>
          </a:xfrm>
          <a:prstGeom prst="rect">
            <a:avLst/>
          </a:prstGeom>
          <a:noFill/>
          <a:ln w="3175">
            <a:solidFill>
              <a:schemeClr val="tx1"/>
            </a:solidFill>
          </a:ln>
        </p:spPr>
        <p:txBody>
          <a:bodyPr wrap="square">
            <a:spAutoFit/>
          </a:bodyPr>
          <a:lstStyle/>
          <a:p>
            <a:pPr algn="l"/>
            <a:r>
              <a:rPr lang="it-IT" sz="1800" b="0" i="1" u="none" strike="noStrike" baseline="0" dirty="0">
                <a:solidFill>
                  <a:srgbClr val="002060"/>
                </a:solidFill>
              </a:rPr>
              <a:t>«Con il pieno coinvolgimento del Parlamento, il Governo effettuerà sin da ora un'attenta azione di </a:t>
            </a:r>
            <a:r>
              <a:rPr lang="it-IT" sz="1800" b="1" i="1" u="none" strike="noStrike" baseline="0" dirty="0">
                <a:solidFill>
                  <a:srgbClr val="002060"/>
                </a:solidFill>
              </a:rPr>
              <a:t>monitoraggio dei conti pubblici, proprio in vista della stesura del futuro Piano strutturale di bilancio di medio termine.»</a:t>
            </a:r>
            <a:endParaRPr lang="it-IT" b="1" dirty="0">
              <a:solidFill>
                <a:srgbClr val="002060"/>
              </a:solidFill>
            </a:endParaRPr>
          </a:p>
        </p:txBody>
      </p:sp>
      <p:sp>
        <p:nvSpPr>
          <p:cNvPr id="7" name="Titolo 3">
            <a:extLst>
              <a:ext uri="{FF2B5EF4-FFF2-40B4-BE49-F238E27FC236}">
                <a16:creationId xmlns:a16="http://schemas.microsoft.com/office/drawing/2014/main" id="{64F82CCF-FF66-32C6-1B04-9F73C8E80FCB}"/>
              </a:ext>
            </a:extLst>
          </p:cNvPr>
          <p:cNvSpPr txBox="1">
            <a:spLocks/>
          </p:cNvSpPr>
          <p:nvPr/>
        </p:nvSpPr>
        <p:spPr>
          <a:xfrm>
            <a:off x="372283" y="0"/>
            <a:ext cx="11447432" cy="5909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2060"/>
                </a:solidFill>
                <a:latin typeface="+mn-lt"/>
              </a:rPr>
              <a:t>Monitoraggio della spesa</a:t>
            </a:r>
          </a:p>
        </p:txBody>
      </p:sp>
      <p:sp>
        <p:nvSpPr>
          <p:cNvPr id="10" name="CasellaDiTesto 9">
            <a:extLst>
              <a:ext uri="{FF2B5EF4-FFF2-40B4-BE49-F238E27FC236}">
                <a16:creationId xmlns:a16="http://schemas.microsoft.com/office/drawing/2014/main" id="{99B81E42-1189-8B4E-9F82-8947D3440E8F}"/>
              </a:ext>
            </a:extLst>
          </p:cNvPr>
          <p:cNvSpPr txBox="1"/>
          <p:nvPr/>
        </p:nvSpPr>
        <p:spPr>
          <a:xfrm>
            <a:off x="2350139" y="1018344"/>
            <a:ext cx="2210644" cy="4866910"/>
          </a:xfrm>
          <a:prstGeom prst="rect">
            <a:avLst/>
          </a:prstGeom>
          <a:noFill/>
          <a:ln w="3175">
            <a:solidFill>
              <a:schemeClr val="tx1"/>
            </a:solidFill>
          </a:ln>
        </p:spPr>
        <p:txBody>
          <a:bodyPr wrap="square">
            <a:spAutoFit/>
          </a:bodyPr>
          <a:lstStyle/>
          <a:p>
            <a:pPr>
              <a:lnSpc>
                <a:spcPct val="107000"/>
              </a:lnSpc>
              <a:spcAft>
                <a:spcPts val="800"/>
              </a:spcAft>
            </a:pPr>
            <a:r>
              <a:rPr lang="it-IT" sz="1400" b="1" kern="0" dirty="0">
                <a:solidFill>
                  <a:srgbClr val="C00000"/>
                </a:solidFill>
                <a:ea typeface="Aptos" panose="020B0004020202020204" pitchFamily="34" charset="0"/>
                <a:cs typeface="TrebuchetMS"/>
              </a:rPr>
              <a:t>STATO</a:t>
            </a:r>
          </a:p>
          <a:p>
            <a:pPr>
              <a:lnSpc>
                <a:spcPct val="107000"/>
              </a:lnSpc>
              <a:spcAft>
                <a:spcPts val="800"/>
              </a:spcAft>
            </a:pPr>
            <a:r>
              <a:rPr lang="it-IT" sz="1200" kern="0" dirty="0">
                <a:effectLst/>
                <a:ea typeface="Aptos" panose="020B0004020202020204" pitchFamily="34" charset="0"/>
                <a:cs typeface="TrebuchetMS"/>
              </a:rPr>
              <a:t>La Riforma del quadro di revisione della spesa pubblica (“</a:t>
            </a:r>
            <a:r>
              <a:rPr lang="it-IT" sz="1200" i="1" kern="0" dirty="0">
                <a:effectLst/>
                <a:ea typeface="Aptos" panose="020B0004020202020204" pitchFamily="34" charset="0"/>
                <a:cs typeface="TrebuchetMS-Italic"/>
              </a:rPr>
              <a:t>spending review</a:t>
            </a:r>
            <a:r>
              <a:rPr lang="it-IT" sz="1200" kern="0" dirty="0">
                <a:effectLst/>
                <a:ea typeface="Aptos" panose="020B0004020202020204" pitchFamily="34" charset="0"/>
                <a:cs typeface="TrebuchetMS"/>
              </a:rPr>
              <a:t>”) prevista nel PNRR:</a:t>
            </a:r>
          </a:p>
          <a:p>
            <a:pPr>
              <a:lnSpc>
                <a:spcPct val="107000"/>
              </a:lnSpc>
              <a:spcAft>
                <a:spcPts val="800"/>
              </a:spcAft>
            </a:pPr>
            <a:r>
              <a:rPr lang="it-IT" sz="1200" i="1" kern="0" dirty="0">
                <a:effectLst/>
                <a:ea typeface="Aptos" panose="020B0004020202020204" pitchFamily="34" charset="0"/>
                <a:cs typeface="TrebuchetMS"/>
              </a:rPr>
              <a:t>«gli obiettivi di risparmio per ciascuno degli anni del triennio 2024-2026 in termini di indebitamento netto nella misura di 300 milioni nel 2024, 500 milioni nel 2025 e 700 milioni dal 2026 (DEF 2023). Tali riduzioni si aggiungono a quanto già previsto con la precedente legge di bilancio, portando la </a:t>
            </a:r>
            <a:r>
              <a:rPr lang="it-IT" sz="1200" b="1" i="1" kern="0" dirty="0">
                <a:effectLst/>
                <a:ea typeface="Aptos" panose="020B0004020202020204" pitchFamily="34" charset="0"/>
                <a:cs typeface="TrebuchetMS"/>
              </a:rPr>
              <a:t>riduzione complessiva a 1,5 miliardi nel 2024, 2 miliardi nel 2025 e 2,2 miliardi a partire dal 2026.</a:t>
            </a:r>
            <a:r>
              <a:rPr lang="it-IT" sz="1200" i="1" kern="0" dirty="0">
                <a:effectLst/>
                <a:ea typeface="Aptos" panose="020B0004020202020204" pitchFamily="34" charset="0"/>
                <a:cs typeface="TrebuchetMS"/>
              </a:rPr>
              <a:t> La ripartizione tra i Ministeri e le aree di intervento </a:t>
            </a:r>
            <a:r>
              <a:rPr lang="it-IT" sz="1200" i="1" kern="0">
                <a:effectLst/>
                <a:ea typeface="Aptos" panose="020B0004020202020204" pitchFamily="34" charset="0"/>
                <a:cs typeface="TrebuchetMS"/>
              </a:rPr>
              <a:t>è stata </a:t>
            </a:r>
            <a:r>
              <a:rPr lang="it-IT" sz="1200" i="1" kern="0" dirty="0">
                <a:effectLst/>
                <a:ea typeface="Aptos" panose="020B0004020202020204" pitchFamily="34" charset="0"/>
                <a:cs typeface="TrebuchetMS"/>
              </a:rPr>
              <a:t>individuata con decreto del Presidente del Consiglio dei ministri del 7 agosto 2023.»</a:t>
            </a:r>
            <a:endParaRPr lang="it-IT" sz="1200" i="1" kern="100" dirty="0">
              <a:effectLst/>
              <a:ea typeface="Aptos" panose="020B000402020202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A02115F4-CE25-97D7-D75A-8394E5837ABD}"/>
              </a:ext>
            </a:extLst>
          </p:cNvPr>
          <p:cNvSpPr txBox="1"/>
          <p:nvPr/>
        </p:nvSpPr>
        <p:spPr>
          <a:xfrm>
            <a:off x="4724400" y="1018344"/>
            <a:ext cx="7028329" cy="3981411"/>
          </a:xfrm>
          <a:prstGeom prst="rect">
            <a:avLst/>
          </a:prstGeom>
          <a:noFill/>
          <a:ln>
            <a:solidFill>
              <a:srgbClr val="0070C0"/>
            </a:solidFill>
          </a:ln>
        </p:spPr>
        <p:txBody>
          <a:bodyPr wrap="square">
            <a:spAutoFit/>
          </a:bodyPr>
          <a:lstStyle/>
          <a:p>
            <a:pPr>
              <a:lnSpc>
                <a:spcPct val="107000"/>
              </a:lnSpc>
              <a:spcAft>
                <a:spcPts val="800"/>
              </a:spcAft>
            </a:pPr>
            <a:r>
              <a:rPr lang="it-IT" sz="1400" b="1" i="1" kern="0" dirty="0">
                <a:solidFill>
                  <a:srgbClr val="002060"/>
                </a:solidFill>
                <a:effectLst/>
                <a:ea typeface="Aptos" panose="020B0004020202020204" pitchFamily="34" charset="0"/>
                <a:cs typeface="FranklinGothic-Medium"/>
              </a:rPr>
              <a:t>Regioni e le Province Autonome di Trento e di Bolzano</a:t>
            </a:r>
            <a:endParaRPr lang="it-IT" sz="1400" b="1" i="1" kern="100" dirty="0">
              <a:solidFill>
                <a:srgbClr val="002060"/>
              </a:solidFill>
              <a:effectLst/>
              <a:ea typeface="Aptos" panose="020B0004020202020204" pitchFamily="34" charset="0"/>
              <a:cs typeface="Times New Roman" panose="02020603050405020304" pitchFamily="18" charset="0"/>
            </a:endParaRPr>
          </a:p>
          <a:p>
            <a:pPr>
              <a:lnSpc>
                <a:spcPct val="107000"/>
              </a:lnSpc>
              <a:spcAft>
                <a:spcPts val="800"/>
              </a:spcAft>
            </a:pPr>
            <a:r>
              <a:rPr lang="it-IT" sz="1200" i="1" kern="0" dirty="0">
                <a:solidFill>
                  <a:srgbClr val="000000"/>
                </a:solidFill>
                <a:effectLst/>
                <a:ea typeface="Aptos" panose="020B0004020202020204" pitchFamily="34" charset="0"/>
                <a:cs typeface="Trebuchet MS" panose="020B0603020202020204" pitchFamily="34" charset="0"/>
              </a:rPr>
              <a:t>«…..</a:t>
            </a:r>
            <a:r>
              <a:rPr lang="it-IT" sz="1200" b="1" i="1" kern="0" dirty="0">
                <a:solidFill>
                  <a:srgbClr val="000000"/>
                </a:solidFill>
                <a:effectLst/>
                <a:ea typeface="Aptos" panose="020B0004020202020204" pitchFamily="34" charset="0"/>
                <a:cs typeface="Trebuchet MS" panose="020B0603020202020204" pitchFamily="34" charset="0"/>
              </a:rPr>
              <a:t>Le previsioni sono formulate ipotizzando il rispetto delle regole di finanza pubblica destinate alle Regioni, che consistono nel rispetto del risultato di competenza non negativo a livello di ente </a:t>
            </a:r>
            <a:r>
              <a:rPr lang="it-IT" sz="1200" i="1" kern="0" dirty="0">
                <a:solidFill>
                  <a:srgbClr val="000000"/>
                </a:solidFill>
                <a:effectLst/>
                <a:ea typeface="Aptos" panose="020B0004020202020204" pitchFamily="34" charset="0"/>
                <a:cs typeface="Trebuchet MS" panose="020B0603020202020204" pitchFamily="34" charset="0"/>
              </a:rPr>
              <a:t>(prospetto di verifica degli equilibri allegato al rendiconto della gestione previsto dall’allegato 10 del decreto legislativo 23 giugno 2011, n. 118</a:t>
            </a:r>
            <a:r>
              <a:rPr lang="it-IT" sz="1200" b="1" i="1" kern="0" dirty="0">
                <a:solidFill>
                  <a:srgbClr val="000000"/>
                </a:solidFill>
                <a:effectLst/>
                <a:ea typeface="Aptos" panose="020B0004020202020204" pitchFamily="34" charset="0"/>
                <a:cs typeface="Trebuchet MS" panose="020B0603020202020204" pitchFamily="34" charset="0"/>
              </a:rPr>
              <a:t>) e nel conseguimento del saldo non negativo di cui all’articolo 9 della legge n. 243 del 2012 a livello di comparto.</a:t>
            </a:r>
            <a:r>
              <a:rPr lang="it-IT" sz="1200" i="1" kern="0" dirty="0">
                <a:solidFill>
                  <a:srgbClr val="000000"/>
                </a:solidFill>
                <a:effectLst/>
                <a:ea typeface="Aptos" panose="020B0004020202020204" pitchFamily="34" charset="0"/>
                <a:cs typeface="Trebuchet MS" panose="020B0603020202020204" pitchFamily="34" charset="0"/>
              </a:rPr>
              <a:t> Ai fini della determinazione del risultato di competenza non negativo tra entrate e spese, viene applicato il principio della competenza finanziaria potenziata, in virtù del quale vengono iscritti in bilancio i crediti e debiti esigibili e liquidabili negli esercizi considerati.</a:t>
            </a:r>
            <a:endParaRPr lang="it-IT" sz="1200" i="1" kern="100" dirty="0">
              <a:effectLst/>
              <a:ea typeface="Aptos" panose="020B0004020202020204" pitchFamily="34" charset="0"/>
              <a:cs typeface="Times New Roman" panose="02020603050405020304" pitchFamily="18" charset="0"/>
            </a:endParaRPr>
          </a:p>
          <a:p>
            <a:pPr>
              <a:lnSpc>
                <a:spcPct val="107000"/>
              </a:lnSpc>
              <a:spcAft>
                <a:spcPts val="800"/>
              </a:spcAft>
            </a:pPr>
            <a:r>
              <a:rPr lang="it-IT" sz="1200" b="1" i="1" kern="0" dirty="0">
                <a:solidFill>
                  <a:srgbClr val="000000"/>
                </a:solidFill>
                <a:effectLst/>
                <a:ea typeface="Aptos" panose="020B0004020202020204" pitchFamily="34" charset="0"/>
                <a:cs typeface="Trebuchet MS" panose="020B0603020202020204" pitchFamily="34" charset="0"/>
              </a:rPr>
              <a:t>Nella formulazione delle stime, è stata considerata la proroga al 31 dicembre 2025, della sospensione del regime di tesoreria unica previsto</a:t>
            </a:r>
            <a:r>
              <a:rPr lang="it-IT" sz="1200" i="1" kern="0" dirty="0">
                <a:solidFill>
                  <a:srgbClr val="000000"/>
                </a:solidFill>
                <a:effectLst/>
                <a:ea typeface="Aptos" panose="020B0004020202020204" pitchFamily="34" charset="0"/>
                <a:cs typeface="Trebuchet MS" panose="020B0603020202020204" pitchFamily="34" charset="0"/>
              </a:rPr>
              <a:t> dall'</a:t>
            </a:r>
            <a:r>
              <a:rPr lang="it-IT" sz="1200" i="1" kern="0" dirty="0">
                <a:solidFill>
                  <a:srgbClr val="457FB0"/>
                </a:solidFill>
                <a:effectLst/>
                <a:ea typeface="Aptos" panose="020B0004020202020204" pitchFamily="34" charset="0"/>
                <a:cs typeface="Trebuchet MS" panose="020B0603020202020204" pitchFamily="34" charset="0"/>
              </a:rPr>
              <a:t>articolo 7 del decreto legislativo 7 agosto 1997, n. 279 </a:t>
            </a:r>
            <a:r>
              <a:rPr lang="it-IT" sz="1200" i="1" kern="0" dirty="0">
                <a:solidFill>
                  <a:srgbClr val="000000"/>
                </a:solidFill>
                <a:effectLst/>
                <a:ea typeface="Aptos" panose="020B0004020202020204" pitchFamily="34" charset="0"/>
                <a:cs typeface="Trebuchet MS" panose="020B0603020202020204" pitchFamily="34" charset="0"/>
              </a:rPr>
              <a:t>(articolo 1, comma 636, legge 30 dicembre 2021, n. 234. </a:t>
            </a:r>
            <a:r>
              <a:rPr lang="it-IT" sz="1200" b="1" i="1" kern="0" dirty="0">
                <a:solidFill>
                  <a:srgbClr val="000000"/>
                </a:solidFill>
                <a:effectLst/>
                <a:highlight>
                  <a:srgbClr val="FFFF00"/>
                </a:highlight>
                <a:ea typeface="Aptos" panose="020B0004020202020204" pitchFamily="34" charset="0"/>
                <a:cs typeface="Trebuchet MS" panose="020B0603020202020204" pitchFamily="34" charset="0"/>
              </a:rPr>
              <a:t>Si è, inoltre, tenuto conto di quanto previsto dall’art. 1, comma 527, della legge 30 dicembre 2023, n.213, ai sensi del quale, nel rispetto dei princìpi di coordinamento della finanza pubblica, nelle more della definizione delle nuove regole della governance economica europea, le regioni a statuto ordinario assicurano un contributo alla finanza pubblica pari a 305 milioni di euro per il 2024 e 350 milioni di euro per ciascuno degli anni dal 2025 al 2028.</a:t>
            </a:r>
            <a:endParaRPr lang="it-IT" sz="1200" b="1" i="1" kern="100" dirty="0">
              <a:effectLst/>
              <a:highlight>
                <a:srgbClr val="FFFF00"/>
              </a:highlight>
              <a:ea typeface="Aptos" panose="020B0004020202020204" pitchFamily="34" charset="0"/>
              <a:cs typeface="Times New Roman" panose="02020603050405020304" pitchFamily="18" charset="0"/>
            </a:endParaRPr>
          </a:p>
          <a:p>
            <a:pPr>
              <a:lnSpc>
                <a:spcPct val="107000"/>
              </a:lnSpc>
              <a:spcAft>
                <a:spcPts val="800"/>
              </a:spcAft>
            </a:pPr>
            <a:r>
              <a:rPr lang="it-IT" sz="1200" i="1" kern="0" dirty="0">
                <a:solidFill>
                  <a:srgbClr val="000000"/>
                </a:solidFill>
                <a:effectLst/>
                <a:ea typeface="Aptos" panose="020B0004020202020204" pitchFamily="34" charset="0"/>
                <a:cs typeface="Trebuchet MS" panose="020B0603020202020204" pitchFamily="34" charset="0"/>
              </a:rPr>
              <a:t>E’ stato inoltre considerato ai fini delle stime il contributo alla finanza pubblica dovuto dalle regioni e dalle province autonome ai sensi delle manovre di finanza pubblica succedutesi e disciplinato da ultimo dal DPCM 4 ottobre 2023, </a:t>
            </a:r>
            <a:r>
              <a:rPr lang="it-IT" sz="1200" b="1" i="1" kern="0" dirty="0">
                <a:solidFill>
                  <a:srgbClr val="000000"/>
                </a:solidFill>
                <a:effectLst/>
                <a:highlight>
                  <a:srgbClr val="FFFF00"/>
                </a:highlight>
                <a:ea typeface="Aptos" panose="020B0004020202020204" pitchFamily="34" charset="0"/>
                <a:cs typeface="Trebuchet MS" panose="020B0603020202020204" pitchFamily="34" charset="0"/>
              </a:rPr>
              <a:t>per complessivi 196 milioni, per gli esercizi 2024 e 2025. ……..</a:t>
            </a:r>
          </a:p>
        </p:txBody>
      </p:sp>
      <p:sp>
        <p:nvSpPr>
          <p:cNvPr id="9" name="CasellaDiTesto 8">
            <a:extLst>
              <a:ext uri="{FF2B5EF4-FFF2-40B4-BE49-F238E27FC236}">
                <a16:creationId xmlns:a16="http://schemas.microsoft.com/office/drawing/2014/main" id="{60578151-D977-B6B9-50C4-4520F6958BD3}"/>
              </a:ext>
            </a:extLst>
          </p:cNvPr>
          <p:cNvSpPr txBox="1"/>
          <p:nvPr/>
        </p:nvSpPr>
        <p:spPr>
          <a:xfrm>
            <a:off x="353162" y="6613753"/>
            <a:ext cx="4473197" cy="215444"/>
          </a:xfrm>
          <a:prstGeom prst="rect">
            <a:avLst/>
          </a:prstGeom>
          <a:noFill/>
        </p:spPr>
        <p:txBody>
          <a:bodyPr wrap="square" rtlCol="0">
            <a:spAutoFit/>
          </a:bodyPr>
          <a:lstStyle/>
          <a:p>
            <a:r>
              <a:rPr lang="it-IT" sz="800" i="1" dirty="0"/>
              <a:t>Estratto da DEF 2024</a:t>
            </a:r>
          </a:p>
        </p:txBody>
      </p:sp>
      <p:graphicFrame>
        <p:nvGraphicFramePr>
          <p:cNvPr id="12" name="Oggetto 11">
            <a:extLst>
              <a:ext uri="{FF2B5EF4-FFF2-40B4-BE49-F238E27FC236}">
                <a16:creationId xmlns:a16="http://schemas.microsoft.com/office/drawing/2014/main" id="{F35BB614-7064-B2FD-192B-7F8552CF4DC4}"/>
              </a:ext>
            </a:extLst>
          </p:cNvPr>
          <p:cNvGraphicFramePr>
            <a:graphicFrameLocks noChangeAspect="1"/>
          </p:cNvGraphicFramePr>
          <p:nvPr>
            <p:extLst>
              <p:ext uri="{D42A27DB-BD31-4B8C-83A1-F6EECF244321}">
                <p14:modId xmlns:p14="http://schemas.microsoft.com/office/powerpoint/2010/main" val="923242893"/>
              </p:ext>
            </p:extLst>
          </p:nvPr>
        </p:nvGraphicFramePr>
        <p:xfrm>
          <a:off x="6459649" y="5448701"/>
          <a:ext cx="4046538" cy="695815"/>
        </p:xfrm>
        <a:graphic>
          <a:graphicData uri="http://schemas.openxmlformats.org/presentationml/2006/ole">
            <mc:AlternateContent xmlns:mc="http://schemas.openxmlformats.org/markup-compatibility/2006">
              <mc:Choice xmlns:v="urn:schemas-microsoft-com:vml" Requires="v">
                <p:oleObj spid="_x0000_s1026" name="Worksheet" r:id="rId3" imgW="5705367" imgH="980939" progId="Excel.Sheet.12">
                  <p:embed/>
                </p:oleObj>
              </mc:Choice>
              <mc:Fallback>
                <p:oleObj name="Worksheet" r:id="rId3" imgW="5705367" imgH="980939" progId="Excel.Sheet.12">
                  <p:embed/>
                  <p:pic>
                    <p:nvPicPr>
                      <p:cNvPr id="12" name="Oggetto 11">
                        <a:extLst>
                          <a:ext uri="{FF2B5EF4-FFF2-40B4-BE49-F238E27FC236}">
                            <a16:creationId xmlns:a16="http://schemas.microsoft.com/office/drawing/2014/main" id="{F35BB614-7064-B2FD-192B-7F8552CF4DC4}"/>
                          </a:ext>
                        </a:extLst>
                      </p:cNvPr>
                      <p:cNvPicPr/>
                      <p:nvPr/>
                    </p:nvPicPr>
                    <p:blipFill>
                      <a:blip r:embed="rId4"/>
                      <a:stretch>
                        <a:fillRect/>
                      </a:stretch>
                    </p:blipFill>
                    <p:spPr>
                      <a:xfrm>
                        <a:off x="6459649" y="5448701"/>
                        <a:ext cx="4046538" cy="695815"/>
                      </a:xfrm>
                      <a:prstGeom prst="rect">
                        <a:avLst/>
                      </a:prstGeom>
                    </p:spPr>
                  </p:pic>
                </p:oleObj>
              </mc:Fallback>
            </mc:AlternateContent>
          </a:graphicData>
        </a:graphic>
      </p:graphicFrame>
      <p:sp>
        <p:nvSpPr>
          <p:cNvPr id="17" name="CasellaDiTesto 16">
            <a:extLst>
              <a:ext uri="{FF2B5EF4-FFF2-40B4-BE49-F238E27FC236}">
                <a16:creationId xmlns:a16="http://schemas.microsoft.com/office/drawing/2014/main" id="{B110D2DC-3AD5-B28E-CBDE-03A11A2CEACA}"/>
              </a:ext>
            </a:extLst>
          </p:cNvPr>
          <p:cNvSpPr txBox="1"/>
          <p:nvPr/>
        </p:nvSpPr>
        <p:spPr>
          <a:xfrm>
            <a:off x="4074694" y="6498732"/>
            <a:ext cx="4042611" cy="276999"/>
          </a:xfrm>
          <a:prstGeom prst="rect">
            <a:avLst/>
          </a:prstGeom>
          <a:noFill/>
        </p:spPr>
        <p:txBody>
          <a:bodyPr wrap="square" rtlCol="0">
            <a:spAutoFit/>
          </a:bodyPr>
          <a:lstStyle/>
          <a:p>
            <a:r>
              <a:rPr lang="it-IT" sz="1200" i="1" dirty="0"/>
              <a:t>Conferenza delle Regioni e delle Province autonome</a:t>
            </a:r>
          </a:p>
        </p:txBody>
      </p:sp>
      <p:sp>
        <p:nvSpPr>
          <p:cNvPr id="18" name="CasellaDiTesto 17">
            <a:extLst>
              <a:ext uri="{FF2B5EF4-FFF2-40B4-BE49-F238E27FC236}">
                <a16:creationId xmlns:a16="http://schemas.microsoft.com/office/drawing/2014/main" id="{7F08E02A-289C-6ECE-4A4D-92898A60D0E3}"/>
              </a:ext>
            </a:extLst>
          </p:cNvPr>
          <p:cNvSpPr txBox="1"/>
          <p:nvPr/>
        </p:nvSpPr>
        <p:spPr>
          <a:xfrm>
            <a:off x="6096000" y="5184190"/>
            <a:ext cx="5077204" cy="276999"/>
          </a:xfrm>
          <a:prstGeom prst="rect">
            <a:avLst/>
          </a:prstGeom>
          <a:noFill/>
        </p:spPr>
        <p:txBody>
          <a:bodyPr wrap="square" rtlCol="0">
            <a:spAutoFit/>
          </a:bodyPr>
          <a:lstStyle/>
          <a:p>
            <a:r>
              <a:rPr lang="it-IT" sz="1200" b="1" dirty="0">
                <a:solidFill>
                  <a:srgbClr val="002060"/>
                </a:solidFill>
              </a:rPr>
              <a:t>Contributo alla finanza pubblica solo per i provvedimenti richiamati</a:t>
            </a:r>
          </a:p>
        </p:txBody>
      </p:sp>
      <p:sp>
        <p:nvSpPr>
          <p:cNvPr id="19" name="Rettangolo con angoli arrotondati 18">
            <a:extLst>
              <a:ext uri="{FF2B5EF4-FFF2-40B4-BE49-F238E27FC236}">
                <a16:creationId xmlns:a16="http://schemas.microsoft.com/office/drawing/2014/main" id="{C176BA67-2D2B-8B99-5614-02A2F5E10D77}"/>
              </a:ext>
            </a:extLst>
          </p:cNvPr>
          <p:cNvSpPr/>
          <p:nvPr/>
        </p:nvSpPr>
        <p:spPr>
          <a:xfrm>
            <a:off x="10121617" y="5992036"/>
            <a:ext cx="564776" cy="276999"/>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Elemento grafico 20" descr="Freccia: leggera curva contorno">
            <a:extLst>
              <a:ext uri="{FF2B5EF4-FFF2-40B4-BE49-F238E27FC236}">
                <a16:creationId xmlns:a16="http://schemas.microsoft.com/office/drawing/2014/main" id="{7C9DDAD5-9B25-BDBB-39A0-1612E46BD62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291719" y="5274291"/>
            <a:ext cx="914400" cy="914400"/>
          </a:xfrm>
          <a:prstGeom prst="rect">
            <a:avLst/>
          </a:prstGeom>
        </p:spPr>
      </p:pic>
      <p:sp>
        <p:nvSpPr>
          <p:cNvPr id="20" name="CasellaDiTesto 19">
            <a:extLst>
              <a:ext uri="{FF2B5EF4-FFF2-40B4-BE49-F238E27FC236}">
                <a16:creationId xmlns:a16="http://schemas.microsoft.com/office/drawing/2014/main" id="{5D94F37C-571F-DD7F-525F-E7260688E823}"/>
              </a:ext>
            </a:extLst>
          </p:cNvPr>
          <p:cNvSpPr txBox="1"/>
          <p:nvPr/>
        </p:nvSpPr>
        <p:spPr>
          <a:xfrm>
            <a:off x="6492535" y="5389948"/>
            <a:ext cx="661526" cy="230832"/>
          </a:xfrm>
          <a:prstGeom prst="rect">
            <a:avLst/>
          </a:prstGeom>
          <a:noFill/>
        </p:spPr>
        <p:txBody>
          <a:bodyPr wrap="square" rtlCol="0">
            <a:spAutoFit/>
          </a:bodyPr>
          <a:lstStyle/>
          <a:p>
            <a:r>
              <a:rPr lang="it-IT" sz="900" i="1" dirty="0"/>
              <a:t>milioni</a:t>
            </a:r>
          </a:p>
        </p:txBody>
      </p:sp>
      <p:sp>
        <p:nvSpPr>
          <p:cNvPr id="3" name="CasellaDiTesto 2">
            <a:extLst>
              <a:ext uri="{FF2B5EF4-FFF2-40B4-BE49-F238E27FC236}">
                <a16:creationId xmlns:a16="http://schemas.microsoft.com/office/drawing/2014/main" id="{8663C054-DFF1-EF35-8C6A-C5702DE25CE5}"/>
              </a:ext>
            </a:extLst>
          </p:cNvPr>
          <p:cNvSpPr txBox="1"/>
          <p:nvPr/>
        </p:nvSpPr>
        <p:spPr>
          <a:xfrm>
            <a:off x="170100" y="637117"/>
            <a:ext cx="1887118" cy="430887"/>
          </a:xfrm>
          <a:prstGeom prst="rect">
            <a:avLst/>
          </a:prstGeom>
          <a:noFill/>
        </p:spPr>
        <p:txBody>
          <a:bodyPr wrap="square" rtlCol="0">
            <a:spAutoFit/>
          </a:bodyPr>
          <a:lstStyle/>
          <a:p>
            <a:r>
              <a:rPr lang="it-IT" sz="2200" b="1" dirty="0">
                <a:solidFill>
                  <a:srgbClr val="C00000"/>
                </a:solidFill>
              </a:rPr>
              <a:t>DEF 2024</a:t>
            </a:r>
          </a:p>
        </p:txBody>
      </p:sp>
    </p:spTree>
    <p:extLst>
      <p:ext uri="{BB962C8B-B14F-4D97-AF65-F5344CB8AC3E}">
        <p14:creationId xmlns:p14="http://schemas.microsoft.com/office/powerpoint/2010/main" val="117888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D12F09-FA6C-F2A7-B023-EAB7DBF4E158}"/>
              </a:ext>
            </a:extLst>
          </p:cNvPr>
          <p:cNvSpPr txBox="1">
            <a:spLocks/>
          </p:cNvSpPr>
          <p:nvPr/>
        </p:nvSpPr>
        <p:spPr>
          <a:xfrm>
            <a:off x="654428" y="-224697"/>
            <a:ext cx="10363200" cy="880669"/>
          </a:xfrm>
          <a:prstGeom prst="rect">
            <a:avLst/>
          </a:prstGeom>
        </p:spPr>
        <p:txBody>
          <a:bodyPr vert="horz" lIns="91440" tIns="45720" rIns="91440" bIns="45720" rtlCol="0" anchor="ctr">
            <a:noAutofit/>
          </a:bodyPr>
          <a:lstStyle>
            <a:defPPr>
              <a:defRPr lang="it-IT"/>
            </a:defPPr>
            <a:lvl1pPr>
              <a:lnSpc>
                <a:spcPct val="90000"/>
              </a:lnSpc>
              <a:spcBef>
                <a:spcPct val="0"/>
              </a:spcBef>
              <a:buNone/>
              <a:defRPr sz="3000" b="1">
                <a:solidFill>
                  <a:srgbClr val="002060"/>
                </a:solidFill>
                <a:latin typeface="Helvetica" panose="020B0604020202030204" pitchFamily="34" charset="0"/>
                <a:ea typeface="+mj-ea"/>
                <a:cs typeface="+mj-cs"/>
              </a:defRPr>
            </a:lvl1pPr>
          </a:lstStyle>
          <a:p>
            <a:pPr algn="ctr"/>
            <a:r>
              <a:rPr lang="it-IT" dirty="0"/>
              <a:t>Spesa Primaria delle PA</a:t>
            </a:r>
          </a:p>
        </p:txBody>
      </p:sp>
      <p:pic>
        <p:nvPicPr>
          <p:cNvPr id="3" name="Picture 6">
            <a:extLst>
              <a:ext uri="{FF2B5EF4-FFF2-40B4-BE49-F238E27FC236}">
                <a16:creationId xmlns:a16="http://schemas.microsoft.com/office/drawing/2014/main" id="{77FA8619-8559-0300-6430-D117C91F4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55" y="1441963"/>
            <a:ext cx="5552873" cy="372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ttore 1 3">
            <a:extLst>
              <a:ext uri="{FF2B5EF4-FFF2-40B4-BE49-F238E27FC236}">
                <a16:creationId xmlns:a16="http://schemas.microsoft.com/office/drawing/2014/main" id="{69937DF6-039C-A317-3309-D726D4F54CF0}"/>
              </a:ext>
            </a:extLst>
          </p:cNvPr>
          <p:cNvCxnSpPr/>
          <p:nvPr/>
        </p:nvCxnSpPr>
        <p:spPr>
          <a:xfrm>
            <a:off x="201387" y="4614692"/>
            <a:ext cx="5651929"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Connettore 1 8">
            <a:extLst>
              <a:ext uri="{FF2B5EF4-FFF2-40B4-BE49-F238E27FC236}">
                <a16:creationId xmlns:a16="http://schemas.microsoft.com/office/drawing/2014/main" id="{475D0520-4B3E-1239-3315-7A92F90000EB}"/>
              </a:ext>
            </a:extLst>
          </p:cNvPr>
          <p:cNvCxnSpPr/>
          <p:nvPr/>
        </p:nvCxnSpPr>
        <p:spPr>
          <a:xfrm>
            <a:off x="244975" y="2988285"/>
            <a:ext cx="565192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719C352B-EAB8-1EFF-4DF1-4623F278B2F3}"/>
              </a:ext>
            </a:extLst>
          </p:cNvPr>
          <p:cNvPicPr>
            <a:picLocks noChangeAspect="1"/>
          </p:cNvPicPr>
          <p:nvPr/>
        </p:nvPicPr>
        <p:blipFill>
          <a:blip r:embed="rId3"/>
          <a:stretch>
            <a:fillRect/>
          </a:stretch>
        </p:blipFill>
        <p:spPr>
          <a:xfrm>
            <a:off x="6313304" y="1639143"/>
            <a:ext cx="5159170" cy="3140671"/>
          </a:xfrm>
          <a:prstGeom prst="rect">
            <a:avLst/>
          </a:prstGeom>
        </p:spPr>
      </p:pic>
      <p:sp>
        <p:nvSpPr>
          <p:cNvPr id="7" name="CasellaDiTesto 6">
            <a:extLst>
              <a:ext uri="{FF2B5EF4-FFF2-40B4-BE49-F238E27FC236}">
                <a16:creationId xmlns:a16="http://schemas.microsoft.com/office/drawing/2014/main" id="{9AF38C21-61B8-9836-5855-28255CBB4CD3}"/>
              </a:ext>
            </a:extLst>
          </p:cNvPr>
          <p:cNvSpPr txBox="1"/>
          <p:nvPr/>
        </p:nvSpPr>
        <p:spPr>
          <a:xfrm rot="5400000">
            <a:off x="9249656" y="3442712"/>
            <a:ext cx="5365611" cy="461665"/>
          </a:xfrm>
          <a:prstGeom prst="rect">
            <a:avLst/>
          </a:prstGeom>
          <a:noFill/>
        </p:spPr>
        <p:txBody>
          <a:bodyPr wrap="square">
            <a:spAutoFit/>
          </a:bodyPr>
          <a:lstStyle/>
          <a:p>
            <a:r>
              <a:rPr lang="it-IT" sz="800" i="1" u="none" strike="noStrike" baseline="0" dirty="0"/>
              <a:t>Estratto da: «Condivisione tra i livelli di governo dei dati sull’entità e la ripartizione delle misure di consolidamento della finanza pubblica. Primo rapporto (16 gennaio 2014)»</a:t>
            </a:r>
            <a:r>
              <a:rPr lang="it-IT" altLang="it-IT" sz="800" i="1" dirty="0"/>
              <a:t> Dati resi noti nel rapporto della Commissione tecnica paritetica per l’attuazione del federalismo fiscale (COPAFF) inviata alla Conferenza permanente per la finanza pubblica il 23 gennaio 2014</a:t>
            </a:r>
            <a:endParaRPr lang="it-IT" sz="800" i="1" dirty="0"/>
          </a:p>
        </p:txBody>
      </p:sp>
      <p:sp>
        <p:nvSpPr>
          <p:cNvPr id="8" name="CasellaDiTesto 7">
            <a:extLst>
              <a:ext uri="{FF2B5EF4-FFF2-40B4-BE49-F238E27FC236}">
                <a16:creationId xmlns:a16="http://schemas.microsoft.com/office/drawing/2014/main" id="{9F4BF173-4BDF-369B-CCA2-8499EE3EAEBE}"/>
              </a:ext>
            </a:extLst>
          </p:cNvPr>
          <p:cNvSpPr txBox="1"/>
          <p:nvPr/>
        </p:nvSpPr>
        <p:spPr>
          <a:xfrm>
            <a:off x="6313305" y="4779814"/>
            <a:ext cx="5159170" cy="230832"/>
          </a:xfrm>
          <a:prstGeom prst="rect">
            <a:avLst/>
          </a:prstGeom>
          <a:noFill/>
        </p:spPr>
        <p:txBody>
          <a:bodyPr wrap="square">
            <a:spAutoFit/>
          </a:bodyPr>
          <a:lstStyle/>
          <a:p>
            <a:pPr algn="l"/>
            <a:r>
              <a:rPr lang="it-IT" sz="900" b="1" i="0" u="none" strike="noStrike" baseline="0" dirty="0">
                <a:latin typeface="Calibri-Bold"/>
              </a:rPr>
              <a:t>Estratto: Grafico 4 --‐ Spesa primaria consolidata della</a:t>
            </a:r>
            <a:r>
              <a:rPr lang="it-IT" sz="900" b="1" dirty="0">
                <a:latin typeface="Calibri-Bold"/>
              </a:rPr>
              <a:t> </a:t>
            </a:r>
            <a:r>
              <a:rPr lang="it-IT" sz="900" b="1" i="0" u="none" strike="noStrike" baseline="0" dirty="0">
                <a:latin typeface="Calibri-Bold"/>
              </a:rPr>
              <a:t>PA per enti dei sotto--‐settori (</a:t>
            </a:r>
            <a:r>
              <a:rPr lang="it-IT" sz="900" b="1" i="1" u="none" strike="noStrike" baseline="0" dirty="0">
                <a:latin typeface="Calibri-BoldItalic"/>
              </a:rPr>
              <a:t>n. indice 2009=100</a:t>
            </a:r>
            <a:r>
              <a:rPr lang="it-IT" sz="900" b="1" i="0" u="none" strike="noStrike" baseline="0" dirty="0">
                <a:latin typeface="Calibri-Bold"/>
              </a:rPr>
              <a:t>)</a:t>
            </a:r>
            <a:endParaRPr lang="it-IT" sz="900" dirty="0"/>
          </a:p>
        </p:txBody>
      </p:sp>
      <p:sp>
        <p:nvSpPr>
          <p:cNvPr id="9" name="CasellaDiTesto 8">
            <a:extLst>
              <a:ext uri="{FF2B5EF4-FFF2-40B4-BE49-F238E27FC236}">
                <a16:creationId xmlns:a16="http://schemas.microsoft.com/office/drawing/2014/main" id="{EF1C3A02-D5BB-6DB7-884C-8F90B4076B0D}"/>
              </a:ext>
            </a:extLst>
          </p:cNvPr>
          <p:cNvSpPr txBox="1"/>
          <p:nvPr/>
        </p:nvSpPr>
        <p:spPr>
          <a:xfrm>
            <a:off x="202642" y="5437574"/>
            <a:ext cx="11227499" cy="830997"/>
          </a:xfrm>
          <a:prstGeom prst="rect">
            <a:avLst/>
          </a:prstGeom>
          <a:noFill/>
          <a:ln>
            <a:solidFill>
              <a:srgbClr val="002060"/>
            </a:solidFill>
          </a:ln>
        </p:spPr>
        <p:txBody>
          <a:bodyPr wrap="square">
            <a:spAutoFit/>
          </a:bodyPr>
          <a:lstStyle/>
          <a:p>
            <a:pPr marL="171450" indent="-171450">
              <a:buFont typeface="Wingdings" panose="05000000000000000000" pitchFamily="2" charset="2"/>
              <a:buChar char="ü"/>
            </a:pPr>
            <a:r>
              <a:rPr lang="it-IT" sz="1200" b="1" dirty="0">
                <a:latin typeface="Calibri" panose="020F0502020204030204" pitchFamily="34" charset="0"/>
                <a:cs typeface="Calibri" panose="020F0502020204030204" pitchFamily="34" charset="0"/>
              </a:rPr>
              <a:t>La spesa primaria regionale è stata </a:t>
            </a:r>
            <a:r>
              <a:rPr lang="it-IT" sz="1200" b="1" dirty="0">
                <a:solidFill>
                  <a:srgbClr val="FF0000"/>
                </a:solidFill>
                <a:latin typeface="Calibri" panose="020F0502020204030204" pitchFamily="34" charset="0"/>
                <a:cs typeface="Calibri" panose="020F0502020204030204" pitchFamily="34" charset="0"/>
              </a:rPr>
              <a:t>ridotta del 38,5% </a:t>
            </a:r>
            <a:r>
              <a:rPr lang="it-IT" sz="1200" b="1" dirty="0">
                <a:latin typeface="Calibri" panose="020F0502020204030204" pitchFamily="34" charset="0"/>
                <a:cs typeface="Calibri" panose="020F0502020204030204" pitchFamily="34" charset="0"/>
              </a:rPr>
              <a:t>fra il 2009 e 2012 </a:t>
            </a:r>
            <a:r>
              <a:rPr lang="it-IT" sz="1200" b="1" dirty="0">
                <a:solidFill>
                  <a:srgbClr val="FF0000"/>
                </a:solidFill>
                <a:highlight>
                  <a:srgbClr val="FFFF00"/>
                </a:highlight>
                <a:latin typeface="Calibri" panose="020F0502020204030204" pitchFamily="34" charset="0"/>
                <a:cs typeface="Calibri" panose="020F0502020204030204" pitchFamily="34" charset="0"/>
              </a:rPr>
              <a:t>a fronte di un peso percentuale del 4,5% </a:t>
            </a:r>
            <a:r>
              <a:rPr lang="it-IT" sz="1200" b="1" dirty="0">
                <a:latin typeface="Calibri" panose="020F0502020204030204" pitchFamily="34" charset="0"/>
                <a:cs typeface="Calibri" panose="020F0502020204030204" pitchFamily="34" charset="0"/>
              </a:rPr>
              <a:t>nel 2012 sulla spesa primaria della Pubblica Amministrazione</a:t>
            </a:r>
            <a:r>
              <a:rPr lang="it-IT" sz="1200" dirty="0">
                <a:latin typeface="Calibri" panose="020F0502020204030204" pitchFamily="34" charset="0"/>
                <a:cs typeface="Calibri" panose="020F0502020204030204" pitchFamily="34" charset="0"/>
              </a:rPr>
              <a:t> in confronto, ad esempio, la riduzione della spesa primaria delle amministrazioni centrali, che incide sulla spesa primaria per il 24%, è stata del 12,2%. </a:t>
            </a:r>
          </a:p>
          <a:p>
            <a:pPr marL="171450" indent="-171450">
              <a:buFont typeface="Wingdings" panose="05000000000000000000" pitchFamily="2" charset="2"/>
              <a:buChar char="ü"/>
            </a:pPr>
            <a:endParaRPr lang="it-IT"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it-IT" sz="1200" b="1" dirty="0">
                <a:latin typeface="Calibri" panose="020F0502020204030204" pitchFamily="34" charset="0"/>
                <a:cs typeface="Calibri" panose="020F0502020204030204" pitchFamily="34" charset="0"/>
              </a:rPr>
              <a:t>A questi dati vanno aggiunte le manovre dal 2013</a:t>
            </a:r>
          </a:p>
        </p:txBody>
      </p:sp>
      <p:pic>
        <p:nvPicPr>
          <p:cNvPr id="10" name="Immagine 8">
            <a:extLst>
              <a:ext uri="{FF2B5EF4-FFF2-40B4-BE49-F238E27FC236}">
                <a16:creationId xmlns:a16="http://schemas.microsoft.com/office/drawing/2014/main" id="{C2A64765-1049-CC0A-7ED1-EF200DDB4FC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20162" y="4477043"/>
            <a:ext cx="666596" cy="192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44BAB423-CD73-860E-85D3-FC90E6459A81}"/>
              </a:ext>
            </a:extLst>
          </p:cNvPr>
          <p:cNvSpPr txBox="1"/>
          <p:nvPr/>
        </p:nvSpPr>
        <p:spPr>
          <a:xfrm>
            <a:off x="244975" y="485963"/>
            <a:ext cx="11611660" cy="923330"/>
          </a:xfrm>
          <a:prstGeom prst="rect">
            <a:avLst/>
          </a:prstGeom>
          <a:noFill/>
        </p:spPr>
        <p:txBody>
          <a:bodyPr wrap="square" rtlCol="0">
            <a:spAutoFit/>
          </a:bodyPr>
          <a:lstStyle/>
          <a:p>
            <a:r>
              <a:rPr lang="it-IT" sz="1800" b="1" dirty="0">
                <a:solidFill>
                  <a:srgbClr val="C00000"/>
                </a:solidFill>
              </a:rPr>
              <a:t>La spesa primaria regionale era circa il 4,5% della spesa primaria delle PA nel 2012, gli effetti delle manovre di finanza pubblica sui sottosettori delle Amministrazioni pubbliche non hanno fatto che ridurre il peso percentuale della spesa primaria degli enti territoriali</a:t>
            </a:r>
            <a:endParaRPr lang="it-IT" b="1" dirty="0">
              <a:solidFill>
                <a:srgbClr val="C00000"/>
              </a:solidFill>
            </a:endParaRPr>
          </a:p>
        </p:txBody>
      </p:sp>
      <p:sp>
        <p:nvSpPr>
          <p:cNvPr id="14" name="Segnaposto numero diapositiva 13">
            <a:extLst>
              <a:ext uri="{FF2B5EF4-FFF2-40B4-BE49-F238E27FC236}">
                <a16:creationId xmlns:a16="http://schemas.microsoft.com/office/drawing/2014/main" id="{4B4F0DCD-9C91-9615-44E2-7B563C0D0165}"/>
              </a:ext>
            </a:extLst>
          </p:cNvPr>
          <p:cNvSpPr>
            <a:spLocks noGrp="1"/>
          </p:cNvSpPr>
          <p:nvPr>
            <p:ph type="sldNum" sz="quarter" idx="12"/>
          </p:nvPr>
        </p:nvSpPr>
        <p:spPr/>
        <p:txBody>
          <a:bodyPr/>
          <a:lstStyle/>
          <a:p>
            <a:fld id="{F5630B7E-D0B8-4375-B9E1-DA6D2D04633F}" type="slidenum">
              <a:rPr lang="it-IT" smtClean="0"/>
              <a:t>11</a:t>
            </a:fld>
            <a:endParaRPr lang="it-IT"/>
          </a:p>
        </p:txBody>
      </p:sp>
      <p:sp>
        <p:nvSpPr>
          <p:cNvPr id="13" name="CasellaDiTesto 12">
            <a:extLst>
              <a:ext uri="{FF2B5EF4-FFF2-40B4-BE49-F238E27FC236}">
                <a16:creationId xmlns:a16="http://schemas.microsoft.com/office/drawing/2014/main" id="{EF6DBA44-F2FA-7B0A-508F-BF5DFEB264B5}"/>
              </a:ext>
            </a:extLst>
          </p:cNvPr>
          <p:cNvSpPr txBox="1"/>
          <p:nvPr/>
        </p:nvSpPr>
        <p:spPr>
          <a:xfrm>
            <a:off x="3981796" y="6545964"/>
            <a:ext cx="3358342" cy="261610"/>
          </a:xfrm>
          <a:prstGeom prst="rect">
            <a:avLst/>
          </a:prstGeom>
          <a:noFill/>
        </p:spPr>
        <p:txBody>
          <a:bodyPr wrap="square" rtlCol="0">
            <a:spAutoFit/>
          </a:bodyPr>
          <a:lstStyle/>
          <a:p>
            <a:r>
              <a:rPr lang="it-IT" sz="1100" i="1" dirty="0"/>
              <a:t>Conferenza delle Regioni e delle Province autonome</a:t>
            </a:r>
          </a:p>
        </p:txBody>
      </p:sp>
    </p:spTree>
    <p:extLst>
      <p:ext uri="{BB962C8B-B14F-4D97-AF65-F5344CB8AC3E}">
        <p14:creationId xmlns:p14="http://schemas.microsoft.com/office/powerpoint/2010/main" val="80510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661821-B6A9-087C-8D98-A3BB47D20842}"/>
              </a:ext>
            </a:extLst>
          </p:cNvPr>
          <p:cNvSpPr>
            <a:spLocks noChangeArrowheads="1"/>
          </p:cNvSpPr>
          <p:nvPr/>
        </p:nvSpPr>
        <p:spPr bwMode="auto">
          <a:xfrm>
            <a:off x="318656" y="-812"/>
            <a:ext cx="11337500" cy="508474"/>
          </a:xfrm>
          <a:prstGeom prst="rect">
            <a:avLst/>
          </a:prstGeom>
        </p:spPr>
        <p:txBody>
          <a:bodyPr vert="horz" lIns="91440" tIns="45720" rIns="91440" bIns="45720" rtlCol="0" anchor="ctr">
            <a:noAutofit/>
          </a:bodyPr>
          <a:lstStyle/>
          <a:p>
            <a:pPr algn="ctr">
              <a:lnSpc>
                <a:spcPct val="90000"/>
              </a:lnSpc>
              <a:spcBef>
                <a:spcPct val="0"/>
              </a:spcBef>
            </a:pPr>
            <a:r>
              <a:rPr lang="it-IT" altLang="it-IT" sz="3000" b="1" dirty="0">
                <a:solidFill>
                  <a:srgbClr val="002060"/>
                </a:solidFill>
                <a:latin typeface="Helvetica" panose="020B0604020202030204" pitchFamily="34" charset="0"/>
                <a:ea typeface="+mj-ea"/>
                <a:cs typeface="+mj-cs"/>
              </a:rPr>
              <a:t>Andamento della spesa primaria Amministrazioni pubbliche</a:t>
            </a:r>
            <a:endParaRPr lang="en-GB" altLang="it-IT" sz="3000" b="1" dirty="0">
              <a:solidFill>
                <a:srgbClr val="002060"/>
              </a:solidFill>
              <a:latin typeface="Helvetica" panose="020B0604020202030204" pitchFamily="34" charset="0"/>
              <a:ea typeface="+mj-ea"/>
              <a:cs typeface="+mj-cs"/>
            </a:endParaRPr>
          </a:p>
        </p:txBody>
      </p:sp>
      <p:sp>
        <p:nvSpPr>
          <p:cNvPr id="5" name="Segnaposto numero diapositiva 4">
            <a:extLst>
              <a:ext uri="{FF2B5EF4-FFF2-40B4-BE49-F238E27FC236}">
                <a16:creationId xmlns:a16="http://schemas.microsoft.com/office/drawing/2014/main" id="{6F9461D2-2BB1-B700-D2A9-E8DA9C5D5E61}"/>
              </a:ext>
            </a:extLst>
          </p:cNvPr>
          <p:cNvSpPr>
            <a:spLocks noGrp="1"/>
          </p:cNvSpPr>
          <p:nvPr>
            <p:ph type="sldNum" sz="quarter" idx="12"/>
          </p:nvPr>
        </p:nvSpPr>
        <p:spPr/>
        <p:txBody>
          <a:bodyPr/>
          <a:lstStyle/>
          <a:p>
            <a:fld id="{F5630B7E-D0B8-4375-B9E1-DA6D2D04633F}" type="slidenum">
              <a:rPr lang="it-IT" smtClean="0"/>
              <a:t>12</a:t>
            </a:fld>
            <a:endParaRPr lang="it-IT"/>
          </a:p>
        </p:txBody>
      </p:sp>
      <p:pic>
        <p:nvPicPr>
          <p:cNvPr id="6" name="Immagine 5">
            <a:extLst>
              <a:ext uri="{FF2B5EF4-FFF2-40B4-BE49-F238E27FC236}">
                <a16:creationId xmlns:a16="http://schemas.microsoft.com/office/drawing/2014/main" id="{4BCFFA0A-E7E6-45EB-9CD2-21011EAC063E}"/>
              </a:ext>
            </a:extLst>
          </p:cNvPr>
          <p:cNvPicPr>
            <a:picLocks noChangeAspect="1"/>
          </p:cNvPicPr>
          <p:nvPr/>
        </p:nvPicPr>
        <p:blipFill>
          <a:blip r:embed="rId2"/>
          <a:stretch>
            <a:fillRect/>
          </a:stretch>
        </p:blipFill>
        <p:spPr>
          <a:xfrm>
            <a:off x="4385720" y="1575848"/>
            <a:ext cx="7648972" cy="3761355"/>
          </a:xfrm>
          <a:prstGeom prst="rect">
            <a:avLst/>
          </a:prstGeom>
        </p:spPr>
      </p:pic>
      <p:sp>
        <p:nvSpPr>
          <p:cNvPr id="7" name="Rectangle 4">
            <a:extLst>
              <a:ext uri="{FF2B5EF4-FFF2-40B4-BE49-F238E27FC236}">
                <a16:creationId xmlns:a16="http://schemas.microsoft.com/office/drawing/2014/main" id="{AFC6C217-BFAD-9F1E-3606-02A24F7D4F60}"/>
              </a:ext>
            </a:extLst>
          </p:cNvPr>
          <p:cNvSpPr>
            <a:spLocks noChangeArrowheads="1"/>
          </p:cNvSpPr>
          <p:nvPr/>
        </p:nvSpPr>
        <p:spPr bwMode="auto">
          <a:xfrm>
            <a:off x="1121759" y="656933"/>
            <a:ext cx="9444038" cy="508474"/>
          </a:xfrm>
          <a:prstGeom prst="rect">
            <a:avLst/>
          </a:prstGeom>
        </p:spPr>
        <p:txBody>
          <a:bodyPr vert="horz" lIns="91440" tIns="45720" rIns="91440" bIns="45720" rtlCol="0" anchor="ctr">
            <a:noAutofit/>
          </a:bodyPr>
          <a:lstStyle/>
          <a:p>
            <a:pPr algn="ctr">
              <a:lnSpc>
                <a:spcPct val="90000"/>
              </a:lnSpc>
              <a:spcBef>
                <a:spcPct val="0"/>
              </a:spcBef>
            </a:pPr>
            <a:r>
              <a:rPr lang="it-IT" altLang="it-IT" sz="2400" b="1" dirty="0">
                <a:solidFill>
                  <a:srgbClr val="C00000"/>
                </a:solidFill>
                <a:ea typeface="+mj-ea"/>
                <a:cs typeface="+mj-cs"/>
              </a:rPr>
              <a:t>Il contributo agli obiettivi di finanza pubblica: RSO</a:t>
            </a:r>
            <a:endParaRPr lang="en-GB" altLang="it-IT" sz="2400" b="1" dirty="0">
              <a:solidFill>
                <a:srgbClr val="C00000"/>
              </a:solidFill>
              <a:ea typeface="+mj-ea"/>
              <a:cs typeface="+mj-cs"/>
            </a:endParaRPr>
          </a:p>
        </p:txBody>
      </p:sp>
      <p:sp>
        <p:nvSpPr>
          <p:cNvPr id="9" name="CasellaDiTesto 8">
            <a:extLst>
              <a:ext uri="{FF2B5EF4-FFF2-40B4-BE49-F238E27FC236}">
                <a16:creationId xmlns:a16="http://schemas.microsoft.com/office/drawing/2014/main" id="{0A98BD5F-4F61-E54E-51C4-4F442E260BFB}"/>
              </a:ext>
            </a:extLst>
          </p:cNvPr>
          <p:cNvSpPr txBox="1"/>
          <p:nvPr/>
        </p:nvSpPr>
        <p:spPr>
          <a:xfrm>
            <a:off x="-79752" y="1165407"/>
            <a:ext cx="3858348" cy="4616648"/>
          </a:xfrm>
          <a:prstGeom prst="rect">
            <a:avLst/>
          </a:prstGeom>
          <a:noFill/>
        </p:spPr>
        <p:txBody>
          <a:bodyPr wrap="square">
            <a:spAutoFit/>
          </a:bodyPr>
          <a:lstStyle/>
          <a:p>
            <a:pPr marL="285750" indent="-285750" algn="just">
              <a:buFont typeface="Wingdings" panose="05000000000000000000" pitchFamily="2" charset="2"/>
              <a:buChar char="Ø"/>
            </a:pP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Dalle tendenze della </a:t>
            </a:r>
            <a:r>
              <a:rPr lang="it-IT"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spesa primaria </a:t>
            </a: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delle Amministrazioni centrali e delle Amministrazioni regionali, emerge come il contributo alla razionalizzazione delle spese delle regioni è significativamente superiore rispetto a quello delle Amministrazioni centrali: fatto 100 il valore della spesa primaria nel 2009, </a:t>
            </a:r>
            <a:r>
              <a:rPr lang="it-IT"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spesa delle Regioni si è ridotta del 14% mentre quella delle Amministrazioni Centrali è aumentata del 73%.</a:t>
            </a:r>
          </a:p>
          <a:p>
            <a:pPr marL="285750" indent="-285750" algn="just">
              <a:buFont typeface="Wingdings" panose="05000000000000000000" pitchFamily="2" charset="2"/>
              <a:buChar char="Ø"/>
            </a:pPr>
            <a:endParaRPr lang="it-IT"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Questo in un contesto dove </a:t>
            </a:r>
            <a:r>
              <a:rPr lang="it-IT"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spesa primaria delle Regioni ha un peso sull’intero complesso della spesa delle Pubbliche Amministrazioni </a:t>
            </a: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pari a circa il 5,3% nel 2009, </a:t>
            </a:r>
            <a:r>
              <a:rPr lang="it-IT"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in riduzione al 4,5% nel 2012 e fino al 2,9% </a:t>
            </a: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nel 2022 a fronte di oltre il 26% della spesa primaria delle amministrazioni centrali nel 2009 incrementata fino al 33,5% nel 2022 </a:t>
            </a:r>
            <a:r>
              <a:rPr lang="it-IT"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(dati 2009 e 2012 Rapporto COPAFF 23/01/2014; dati 2022 - ISTAT)</a:t>
            </a:r>
            <a:r>
              <a:rPr lang="it-IT"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0" name="CasellaDiTesto 9">
            <a:extLst>
              <a:ext uri="{FF2B5EF4-FFF2-40B4-BE49-F238E27FC236}">
                <a16:creationId xmlns:a16="http://schemas.microsoft.com/office/drawing/2014/main" id="{9BDF1497-F044-A6E5-E75B-0520A529CEAC}"/>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sp>
        <p:nvSpPr>
          <p:cNvPr id="4" name="CasellaDiTesto 3">
            <a:extLst>
              <a:ext uri="{FF2B5EF4-FFF2-40B4-BE49-F238E27FC236}">
                <a16:creationId xmlns:a16="http://schemas.microsoft.com/office/drawing/2014/main" id="{A821882E-EC53-C7EC-DEA5-8B965265F86F}"/>
              </a:ext>
            </a:extLst>
          </p:cNvPr>
          <p:cNvSpPr txBox="1"/>
          <p:nvPr/>
        </p:nvSpPr>
        <p:spPr>
          <a:xfrm>
            <a:off x="221052" y="5856538"/>
            <a:ext cx="11749895" cy="671915"/>
          </a:xfrm>
          <a:prstGeom prst="rect">
            <a:avLst/>
          </a:prstGeom>
          <a:noFill/>
        </p:spPr>
        <p:txBody>
          <a:bodyPr wrap="square">
            <a:spAutoFit/>
          </a:bodyPr>
          <a:lstStyle/>
          <a:p>
            <a:pPr algn="just">
              <a:lnSpc>
                <a:spcPct val="107000"/>
              </a:lnSpc>
              <a:spcAft>
                <a:spcPts val="800"/>
              </a:spcAft>
            </a:pPr>
            <a:r>
              <a:rPr lang="it-IT" sz="18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Questi dati testimoniano ancor di più l’impatto delle manovre e il concorso del comparto Regioni al miglioramento delle grandezze di finanza pubblica</a:t>
            </a:r>
            <a:r>
              <a:rPr lang="it-IT" sz="1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it-IT" sz="1800" kern="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907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D7BCB51-7BA4-8694-064F-7E9DA2B91363}"/>
              </a:ext>
            </a:extLst>
          </p:cNvPr>
          <p:cNvSpPr txBox="1"/>
          <p:nvPr/>
        </p:nvSpPr>
        <p:spPr>
          <a:xfrm>
            <a:off x="216131" y="745428"/>
            <a:ext cx="11321441" cy="1477328"/>
          </a:xfrm>
          <a:prstGeom prst="rect">
            <a:avLst/>
          </a:prstGeom>
          <a:noFill/>
        </p:spPr>
        <p:txBody>
          <a:bodyPr wrap="square" rtlCol="0">
            <a:spAutoFit/>
          </a:bodyPr>
          <a:lstStyle/>
          <a:p>
            <a:r>
              <a:rPr lang="it-IT" dirty="0"/>
              <a:t>Per quanto non sia stata ancora data attuazione alla norma che dovrebbe </a:t>
            </a:r>
            <a:r>
              <a:rPr lang="it-IT" b="1" dirty="0"/>
              <a:t>dar conto «della effettiva entità e della ripartizione delle misure di consolidamento disposte dalle manovre di finanza pubblica fra i diversi  livelli  di governo» (DL 24 aprile 2017, n. 50 - </a:t>
            </a:r>
            <a:r>
              <a:rPr lang="it-IT" dirty="0"/>
              <a:t>Art. 24) </a:t>
            </a:r>
            <a:r>
              <a:rPr lang="it-IT" b="1" dirty="0"/>
              <a:t> , </a:t>
            </a:r>
            <a:r>
              <a:rPr lang="it-IT" dirty="0"/>
              <a:t>è</a:t>
            </a:r>
            <a:r>
              <a:rPr lang="it-IT" b="1" dirty="0"/>
              <a:t> </a:t>
            </a:r>
            <a:r>
              <a:rPr lang="it-IT" dirty="0"/>
              <a:t>possibile stimare che la percentuale di spesa primaria degli enti territoriali rispetto al totale della PA sia in riduzione rispetto a quella del 2012 stante le innumerevoli manovre di finanza pubblica succedutesi e i dati delle principali voci di spesa di cui si compone quella di funzionamento.</a:t>
            </a:r>
          </a:p>
        </p:txBody>
      </p:sp>
      <p:sp>
        <p:nvSpPr>
          <p:cNvPr id="8" name="CasellaDiTesto 7">
            <a:extLst>
              <a:ext uri="{FF2B5EF4-FFF2-40B4-BE49-F238E27FC236}">
                <a16:creationId xmlns:a16="http://schemas.microsoft.com/office/drawing/2014/main" id="{724EF47B-231B-BF50-872E-F48538292291}"/>
              </a:ext>
            </a:extLst>
          </p:cNvPr>
          <p:cNvSpPr txBox="1"/>
          <p:nvPr/>
        </p:nvSpPr>
        <p:spPr>
          <a:xfrm>
            <a:off x="361342" y="2222756"/>
            <a:ext cx="1526796" cy="276999"/>
          </a:xfrm>
          <a:prstGeom prst="rect">
            <a:avLst/>
          </a:prstGeom>
          <a:noFill/>
        </p:spPr>
        <p:txBody>
          <a:bodyPr wrap="square" rtlCol="0">
            <a:spAutoFit/>
          </a:bodyPr>
          <a:lstStyle/>
          <a:p>
            <a:r>
              <a:rPr lang="it-IT" sz="1200" i="1" dirty="0"/>
              <a:t>Dati in milioni</a:t>
            </a:r>
          </a:p>
        </p:txBody>
      </p:sp>
      <p:pic>
        <p:nvPicPr>
          <p:cNvPr id="9" name="Immagine 8">
            <a:extLst>
              <a:ext uri="{FF2B5EF4-FFF2-40B4-BE49-F238E27FC236}">
                <a16:creationId xmlns:a16="http://schemas.microsoft.com/office/drawing/2014/main" id="{8E78BB43-6007-21B0-69B4-C16ABE85B3EF}"/>
              </a:ext>
            </a:extLst>
          </p:cNvPr>
          <p:cNvPicPr>
            <a:picLocks noChangeAspect="1"/>
          </p:cNvPicPr>
          <p:nvPr/>
        </p:nvPicPr>
        <p:blipFill>
          <a:blip r:embed="rId2"/>
          <a:stretch>
            <a:fillRect/>
          </a:stretch>
        </p:blipFill>
        <p:spPr>
          <a:xfrm>
            <a:off x="5856387" y="4447309"/>
            <a:ext cx="5974271" cy="853217"/>
          </a:xfrm>
          <a:prstGeom prst="rect">
            <a:avLst/>
          </a:prstGeom>
        </p:spPr>
      </p:pic>
      <p:pic>
        <p:nvPicPr>
          <p:cNvPr id="10" name="Immagine 9">
            <a:extLst>
              <a:ext uri="{FF2B5EF4-FFF2-40B4-BE49-F238E27FC236}">
                <a16:creationId xmlns:a16="http://schemas.microsoft.com/office/drawing/2014/main" id="{B2304DB8-5667-5903-ADAA-716C123B7458}"/>
              </a:ext>
            </a:extLst>
          </p:cNvPr>
          <p:cNvPicPr>
            <a:picLocks noChangeAspect="1"/>
          </p:cNvPicPr>
          <p:nvPr/>
        </p:nvPicPr>
        <p:blipFill>
          <a:blip r:embed="rId3"/>
          <a:stretch>
            <a:fillRect/>
          </a:stretch>
        </p:blipFill>
        <p:spPr>
          <a:xfrm>
            <a:off x="361342" y="2612462"/>
            <a:ext cx="5319628" cy="3771435"/>
          </a:xfrm>
          <a:prstGeom prst="rect">
            <a:avLst/>
          </a:prstGeom>
        </p:spPr>
      </p:pic>
      <p:sp>
        <p:nvSpPr>
          <p:cNvPr id="11" name="CasellaDiTesto 10">
            <a:extLst>
              <a:ext uri="{FF2B5EF4-FFF2-40B4-BE49-F238E27FC236}">
                <a16:creationId xmlns:a16="http://schemas.microsoft.com/office/drawing/2014/main" id="{E4C53139-231B-9B30-DBD6-E6FA789FFFEF}"/>
              </a:ext>
            </a:extLst>
          </p:cNvPr>
          <p:cNvSpPr txBox="1"/>
          <p:nvPr/>
        </p:nvSpPr>
        <p:spPr>
          <a:xfrm>
            <a:off x="5074141" y="3059204"/>
            <a:ext cx="540328" cy="246221"/>
          </a:xfrm>
          <a:prstGeom prst="rect">
            <a:avLst/>
          </a:prstGeom>
          <a:noFill/>
        </p:spPr>
        <p:txBody>
          <a:bodyPr wrap="square" rtlCol="0">
            <a:spAutoFit/>
          </a:bodyPr>
          <a:lstStyle/>
          <a:p>
            <a:r>
              <a:rPr lang="it-IT" sz="1000" b="1" dirty="0"/>
              <a:t>+1,3%</a:t>
            </a:r>
          </a:p>
        </p:txBody>
      </p:sp>
      <p:sp>
        <p:nvSpPr>
          <p:cNvPr id="12" name="CasellaDiTesto 11">
            <a:extLst>
              <a:ext uri="{FF2B5EF4-FFF2-40B4-BE49-F238E27FC236}">
                <a16:creationId xmlns:a16="http://schemas.microsoft.com/office/drawing/2014/main" id="{7DD4B6B6-A9F2-046A-6365-941C8932E0BC}"/>
              </a:ext>
            </a:extLst>
          </p:cNvPr>
          <p:cNvSpPr txBox="1"/>
          <p:nvPr/>
        </p:nvSpPr>
        <p:spPr>
          <a:xfrm>
            <a:off x="5019275" y="3686528"/>
            <a:ext cx="540328" cy="246221"/>
          </a:xfrm>
          <a:prstGeom prst="rect">
            <a:avLst/>
          </a:prstGeom>
          <a:noFill/>
        </p:spPr>
        <p:txBody>
          <a:bodyPr wrap="square" rtlCol="0">
            <a:spAutoFit/>
          </a:bodyPr>
          <a:lstStyle/>
          <a:p>
            <a:r>
              <a:rPr lang="it-IT" sz="1000" b="1" dirty="0"/>
              <a:t>+7,8%</a:t>
            </a:r>
          </a:p>
        </p:txBody>
      </p:sp>
      <p:sp>
        <p:nvSpPr>
          <p:cNvPr id="13" name="CasellaDiTesto 12">
            <a:extLst>
              <a:ext uri="{FF2B5EF4-FFF2-40B4-BE49-F238E27FC236}">
                <a16:creationId xmlns:a16="http://schemas.microsoft.com/office/drawing/2014/main" id="{4C7F4544-C217-7628-0489-4B0D589520F6}"/>
              </a:ext>
            </a:extLst>
          </p:cNvPr>
          <p:cNvSpPr txBox="1"/>
          <p:nvPr/>
        </p:nvSpPr>
        <p:spPr>
          <a:xfrm>
            <a:off x="5045897" y="4529561"/>
            <a:ext cx="583557" cy="246221"/>
          </a:xfrm>
          <a:prstGeom prst="rect">
            <a:avLst/>
          </a:prstGeom>
          <a:noFill/>
        </p:spPr>
        <p:txBody>
          <a:bodyPr wrap="square" rtlCol="0">
            <a:spAutoFit/>
          </a:bodyPr>
          <a:lstStyle/>
          <a:p>
            <a:r>
              <a:rPr lang="it-IT" sz="1000" b="1" dirty="0">
                <a:solidFill>
                  <a:srgbClr val="C00000"/>
                </a:solidFill>
              </a:rPr>
              <a:t>-6,5%</a:t>
            </a:r>
          </a:p>
        </p:txBody>
      </p:sp>
      <p:sp>
        <p:nvSpPr>
          <p:cNvPr id="14" name="CasellaDiTesto 13">
            <a:extLst>
              <a:ext uri="{FF2B5EF4-FFF2-40B4-BE49-F238E27FC236}">
                <a16:creationId xmlns:a16="http://schemas.microsoft.com/office/drawing/2014/main" id="{868D71C3-618A-9C6E-CBA1-737FAEB17188}"/>
              </a:ext>
            </a:extLst>
          </p:cNvPr>
          <p:cNvSpPr txBox="1"/>
          <p:nvPr/>
        </p:nvSpPr>
        <p:spPr>
          <a:xfrm>
            <a:off x="4997660" y="5199907"/>
            <a:ext cx="583557" cy="246221"/>
          </a:xfrm>
          <a:prstGeom prst="rect">
            <a:avLst/>
          </a:prstGeom>
          <a:noFill/>
        </p:spPr>
        <p:txBody>
          <a:bodyPr wrap="square" rtlCol="0">
            <a:spAutoFit/>
          </a:bodyPr>
          <a:lstStyle/>
          <a:p>
            <a:r>
              <a:rPr lang="it-IT" sz="1000" b="1" dirty="0">
                <a:solidFill>
                  <a:srgbClr val="C00000"/>
                </a:solidFill>
              </a:rPr>
              <a:t>-10,3%</a:t>
            </a:r>
          </a:p>
        </p:txBody>
      </p:sp>
      <p:sp>
        <p:nvSpPr>
          <p:cNvPr id="15" name="CasellaDiTesto 14">
            <a:extLst>
              <a:ext uri="{FF2B5EF4-FFF2-40B4-BE49-F238E27FC236}">
                <a16:creationId xmlns:a16="http://schemas.microsoft.com/office/drawing/2014/main" id="{2AACFA0C-068B-6E16-EFDE-63B568207CD9}"/>
              </a:ext>
            </a:extLst>
          </p:cNvPr>
          <p:cNvSpPr txBox="1">
            <a:spLocks noChangeArrowheads="1"/>
          </p:cNvSpPr>
          <p:nvPr/>
        </p:nvSpPr>
        <p:spPr bwMode="auto">
          <a:xfrm>
            <a:off x="8279477" y="5612809"/>
            <a:ext cx="37232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it-IT" altLang="it-IT" sz="1050" i="1" dirty="0">
                <a:latin typeface="+mn-lt"/>
              </a:rPr>
              <a:t> I. STAT. Data pubblicazione dati: ottobre 2022- Conto economico annuale -per AP, AC, A.R; A.L.  dati (milioni di euro correnti). </a:t>
            </a:r>
          </a:p>
        </p:txBody>
      </p:sp>
      <p:sp>
        <p:nvSpPr>
          <p:cNvPr id="16" name="CasellaDiTesto 15">
            <a:extLst>
              <a:ext uri="{FF2B5EF4-FFF2-40B4-BE49-F238E27FC236}">
                <a16:creationId xmlns:a16="http://schemas.microsoft.com/office/drawing/2014/main" id="{49F05BE2-D5E3-9F75-45ED-79BDB7D7CEDF}"/>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sp>
        <p:nvSpPr>
          <p:cNvPr id="3" name="Rectangle 4">
            <a:extLst>
              <a:ext uri="{FF2B5EF4-FFF2-40B4-BE49-F238E27FC236}">
                <a16:creationId xmlns:a16="http://schemas.microsoft.com/office/drawing/2014/main" id="{C8AEB42C-6A7D-7C45-1B88-29EE6DFA99EB}"/>
              </a:ext>
            </a:extLst>
          </p:cNvPr>
          <p:cNvSpPr>
            <a:spLocks noChangeArrowheads="1"/>
          </p:cNvSpPr>
          <p:nvPr/>
        </p:nvSpPr>
        <p:spPr bwMode="auto">
          <a:xfrm>
            <a:off x="301723" y="13583"/>
            <a:ext cx="11337500" cy="508474"/>
          </a:xfrm>
          <a:prstGeom prst="rect">
            <a:avLst/>
          </a:prstGeom>
        </p:spPr>
        <p:txBody>
          <a:bodyPr vert="horz" lIns="91440" tIns="45720" rIns="91440" bIns="45720" rtlCol="0" anchor="ctr">
            <a:noAutofit/>
          </a:bodyPr>
          <a:lstStyle/>
          <a:p>
            <a:pPr algn="ctr">
              <a:lnSpc>
                <a:spcPct val="90000"/>
              </a:lnSpc>
              <a:spcBef>
                <a:spcPct val="0"/>
              </a:spcBef>
            </a:pPr>
            <a:r>
              <a:rPr lang="it-IT" altLang="it-IT" sz="3000" b="1" dirty="0">
                <a:solidFill>
                  <a:srgbClr val="002060"/>
                </a:solidFill>
                <a:latin typeface="Helvetica" panose="020B0604020202030204" pitchFamily="34" charset="0"/>
                <a:ea typeface="+mj-ea"/>
                <a:cs typeface="+mj-cs"/>
              </a:rPr>
              <a:t>Andamento della spesa primaria Amministrazioni pubbliche</a:t>
            </a:r>
            <a:endParaRPr lang="en-GB" altLang="it-IT" sz="3000" b="1" dirty="0">
              <a:solidFill>
                <a:srgbClr val="002060"/>
              </a:solidFill>
              <a:latin typeface="Helvetica" panose="020B0604020202030204" pitchFamily="34" charset="0"/>
              <a:ea typeface="+mj-ea"/>
              <a:cs typeface="+mj-cs"/>
            </a:endParaRPr>
          </a:p>
        </p:txBody>
      </p:sp>
      <p:sp>
        <p:nvSpPr>
          <p:cNvPr id="4" name="Segnaposto numero diapositiva 4">
            <a:extLst>
              <a:ext uri="{FF2B5EF4-FFF2-40B4-BE49-F238E27FC236}">
                <a16:creationId xmlns:a16="http://schemas.microsoft.com/office/drawing/2014/main" id="{B4515F09-55A3-E1A0-9E4E-7F000376E7DD}"/>
              </a:ext>
            </a:extLst>
          </p:cNvPr>
          <p:cNvSpPr>
            <a:spLocks noGrp="1"/>
          </p:cNvSpPr>
          <p:nvPr>
            <p:ph type="sldNum" sz="quarter" idx="12"/>
          </p:nvPr>
        </p:nvSpPr>
        <p:spPr>
          <a:xfrm>
            <a:off x="8610600" y="6356350"/>
            <a:ext cx="2743200" cy="365125"/>
          </a:xfrm>
        </p:spPr>
        <p:txBody>
          <a:bodyPr/>
          <a:lstStyle/>
          <a:p>
            <a:fld id="{F5630B7E-D0B8-4375-B9E1-DA6D2D04633F}" type="slidenum">
              <a:rPr lang="it-IT" smtClean="0"/>
              <a:t>13</a:t>
            </a:fld>
            <a:endParaRPr lang="it-IT"/>
          </a:p>
        </p:txBody>
      </p:sp>
    </p:spTree>
    <p:extLst>
      <p:ext uri="{BB962C8B-B14F-4D97-AF65-F5344CB8AC3E}">
        <p14:creationId xmlns:p14="http://schemas.microsoft.com/office/powerpoint/2010/main" val="67116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D490FCE-B3F9-53DB-07A9-3FD144B9635F}"/>
              </a:ext>
            </a:extLst>
          </p:cNvPr>
          <p:cNvSpPr txBox="1"/>
          <p:nvPr/>
        </p:nvSpPr>
        <p:spPr>
          <a:xfrm>
            <a:off x="7450667" y="1502907"/>
            <a:ext cx="4332221" cy="3985706"/>
          </a:xfrm>
          <a:prstGeom prst="rect">
            <a:avLst/>
          </a:prstGeom>
          <a:noFill/>
        </p:spPr>
        <p:txBody>
          <a:bodyPr wrap="square">
            <a:spAutoFit/>
          </a:bodyPr>
          <a:lstStyle/>
          <a:p>
            <a:r>
              <a:rPr lang="it-IT" sz="1100" b="1" i="1" dirty="0">
                <a:solidFill>
                  <a:srgbClr val="002060"/>
                </a:solidFill>
              </a:rPr>
              <a:t>DECRETO-LEGGE 24 aprile 2017, n. 50 </a:t>
            </a:r>
            <a:r>
              <a:rPr lang="it-IT" sz="1100" i="1" dirty="0"/>
              <a:t>Art. 24 (Fabbisogni standard e capacità fiscali per Regioni)  </a:t>
            </a:r>
          </a:p>
          <a:p>
            <a:r>
              <a:rPr lang="it-IT" sz="1100" i="1" dirty="0"/>
              <a:t>  1. All'articolo 1 della legge 11 dicembre 2016,  n.  232,  dopo  il comma 534, sono inseriti i seguenti: </a:t>
            </a:r>
          </a:p>
          <a:p>
            <a:r>
              <a:rPr lang="it-IT" sz="1100" i="1" dirty="0"/>
              <a:t>  "534-bis. </a:t>
            </a:r>
            <a:r>
              <a:rPr lang="it-IT" sz="1100" b="1" i="1" dirty="0"/>
              <a:t>Previo aggiornamento da parte della Conferenza Unificata</a:t>
            </a:r>
            <a:r>
              <a:rPr lang="it-IT" sz="1100" i="1" dirty="0"/>
              <a:t>, segreteria tecnica della Conferenza permanente per  il  coordinamento della finanza  pubblica,  </a:t>
            </a:r>
            <a:r>
              <a:rPr lang="it-IT" sz="1100" b="1" i="1" dirty="0"/>
              <a:t>del  rapporto  sulla  determinazione  della effettiva entità e della ripartizione delle misure di consolidamento disposte dalle manovre di finanza pubblica fra i diversi  livelli  di governo fino all'annualità 2016 e con la proiezione  dell'entità  a legislazione vigente per il 2017 - 2019</a:t>
            </a:r>
            <a:r>
              <a:rPr lang="it-IT" sz="1100" i="1" dirty="0"/>
              <a:t>, </a:t>
            </a:r>
            <a:r>
              <a:rPr lang="it-IT" sz="1100" b="1" i="1" dirty="0">
                <a:solidFill>
                  <a:srgbClr val="002060"/>
                </a:solidFill>
              </a:rPr>
              <a:t>a decorrere dall'anno  2017</a:t>
            </a:r>
            <a:r>
              <a:rPr lang="it-IT" sz="1100" i="1" dirty="0"/>
              <a:t>, </a:t>
            </a:r>
            <a:r>
              <a:rPr lang="it-IT" sz="1100" b="1" i="1" dirty="0">
                <a:solidFill>
                  <a:srgbClr val="002060"/>
                </a:solidFill>
              </a:rPr>
              <a:t>la Commissione tecnica per i fabbisogni standard </a:t>
            </a:r>
            <a:r>
              <a:rPr lang="it-IT" sz="1100" i="1" dirty="0"/>
              <a:t>di cui  all'articolo 1, comma 29, della legge 28 dicembre 2015, n. 208, -  sulla  base delle elaborazioni e ricognizioni effettuate dalla Società Soluzioni per  il  sistema  economico  -  Sose  </a:t>
            </a:r>
            <a:r>
              <a:rPr lang="it-IT" sz="1100" i="1" dirty="0" err="1"/>
              <a:t>S.p.A</a:t>
            </a:r>
            <a:r>
              <a:rPr lang="it-IT" sz="1100" i="1" dirty="0"/>
              <a:t>,  attraverso  l'eventuale predisposizione  di  appositi  questionari,  in  collaborazione   con l'ISTAT e  avvalendosi  della  Struttura  tecnica  di  supporto  alla Conferenza delle Regioni e delle Province autonome presso  il  Centro interregionale di Studi e Documentazione (CINSEDO)  delle  regioni  - </a:t>
            </a:r>
            <a:r>
              <a:rPr lang="it-IT" sz="1100" b="1" i="1" dirty="0">
                <a:solidFill>
                  <a:srgbClr val="002060"/>
                </a:solidFill>
              </a:rPr>
              <a:t>provvede all'approvazione di metodologie  per  la  determinazioni  di fabbisogni standard e capacità  fiscali  standard  delle  Regioni  a statuto ordinario</a:t>
            </a:r>
            <a:r>
              <a:rPr lang="it-IT" sz="1100" i="1" dirty="0"/>
              <a:t>, sulla base dei criteri stabiliti dall'articolo  13 del decreto legislativo 6  maggio  2011,  n.  68,  </a:t>
            </a:r>
            <a:r>
              <a:rPr lang="it-IT" sz="1100" b="1" i="1" dirty="0">
                <a:solidFill>
                  <a:srgbClr val="002060"/>
                </a:solidFill>
              </a:rPr>
              <a:t>nelle  materie diverse dalla sanità. </a:t>
            </a:r>
          </a:p>
        </p:txBody>
      </p:sp>
      <p:pic>
        <p:nvPicPr>
          <p:cNvPr id="2" name="Immagine 1">
            <a:extLst>
              <a:ext uri="{FF2B5EF4-FFF2-40B4-BE49-F238E27FC236}">
                <a16:creationId xmlns:a16="http://schemas.microsoft.com/office/drawing/2014/main" id="{D417D5C2-41E8-DDB3-0126-196A3A41D719}"/>
              </a:ext>
            </a:extLst>
          </p:cNvPr>
          <p:cNvPicPr>
            <a:picLocks noChangeAspect="1"/>
          </p:cNvPicPr>
          <p:nvPr/>
        </p:nvPicPr>
        <p:blipFill>
          <a:blip r:embed="rId2"/>
          <a:stretch>
            <a:fillRect/>
          </a:stretch>
        </p:blipFill>
        <p:spPr>
          <a:xfrm>
            <a:off x="305423" y="1061315"/>
            <a:ext cx="5975711" cy="3771435"/>
          </a:xfrm>
          <a:prstGeom prst="rect">
            <a:avLst/>
          </a:prstGeom>
        </p:spPr>
      </p:pic>
      <p:sp>
        <p:nvSpPr>
          <p:cNvPr id="5" name="CasellaDiTesto 4">
            <a:extLst>
              <a:ext uri="{FF2B5EF4-FFF2-40B4-BE49-F238E27FC236}">
                <a16:creationId xmlns:a16="http://schemas.microsoft.com/office/drawing/2014/main" id="{BC5DF48D-C9EF-65CC-0ED6-09C6B8A81C8F}"/>
              </a:ext>
            </a:extLst>
          </p:cNvPr>
          <p:cNvSpPr txBox="1"/>
          <p:nvPr/>
        </p:nvSpPr>
        <p:spPr>
          <a:xfrm>
            <a:off x="5428975" y="1695684"/>
            <a:ext cx="583557" cy="246221"/>
          </a:xfrm>
          <a:prstGeom prst="rect">
            <a:avLst/>
          </a:prstGeom>
          <a:noFill/>
        </p:spPr>
        <p:txBody>
          <a:bodyPr wrap="square" rtlCol="0">
            <a:spAutoFit/>
          </a:bodyPr>
          <a:lstStyle/>
          <a:p>
            <a:r>
              <a:rPr lang="it-IT" sz="1000" b="1" dirty="0"/>
              <a:t>+15%</a:t>
            </a:r>
          </a:p>
        </p:txBody>
      </p:sp>
      <p:sp>
        <p:nvSpPr>
          <p:cNvPr id="8" name="CasellaDiTesto 7">
            <a:extLst>
              <a:ext uri="{FF2B5EF4-FFF2-40B4-BE49-F238E27FC236}">
                <a16:creationId xmlns:a16="http://schemas.microsoft.com/office/drawing/2014/main" id="{0A0DF38B-2CAB-654B-E674-68CDE4221591}"/>
              </a:ext>
            </a:extLst>
          </p:cNvPr>
          <p:cNvSpPr txBox="1"/>
          <p:nvPr/>
        </p:nvSpPr>
        <p:spPr>
          <a:xfrm>
            <a:off x="5752377" y="1818794"/>
            <a:ext cx="583557" cy="246221"/>
          </a:xfrm>
          <a:prstGeom prst="rect">
            <a:avLst/>
          </a:prstGeom>
          <a:noFill/>
        </p:spPr>
        <p:txBody>
          <a:bodyPr wrap="square" rtlCol="0">
            <a:spAutoFit/>
          </a:bodyPr>
          <a:lstStyle/>
          <a:p>
            <a:r>
              <a:rPr lang="it-IT" sz="1000" b="1" dirty="0"/>
              <a:t>+20%</a:t>
            </a:r>
          </a:p>
        </p:txBody>
      </p:sp>
      <p:sp>
        <p:nvSpPr>
          <p:cNvPr id="9" name="CasellaDiTesto 8">
            <a:extLst>
              <a:ext uri="{FF2B5EF4-FFF2-40B4-BE49-F238E27FC236}">
                <a16:creationId xmlns:a16="http://schemas.microsoft.com/office/drawing/2014/main" id="{431058DE-2A30-67E8-55CD-ABBCEF073017}"/>
              </a:ext>
            </a:extLst>
          </p:cNvPr>
          <p:cNvSpPr txBox="1"/>
          <p:nvPr/>
        </p:nvSpPr>
        <p:spPr>
          <a:xfrm>
            <a:off x="5059602" y="2381602"/>
            <a:ext cx="583557" cy="246221"/>
          </a:xfrm>
          <a:prstGeom prst="rect">
            <a:avLst/>
          </a:prstGeom>
          <a:noFill/>
        </p:spPr>
        <p:txBody>
          <a:bodyPr wrap="square" rtlCol="0">
            <a:spAutoFit/>
          </a:bodyPr>
          <a:lstStyle/>
          <a:p>
            <a:r>
              <a:rPr lang="it-IT" sz="1000" b="1" dirty="0"/>
              <a:t>+15%</a:t>
            </a:r>
          </a:p>
        </p:txBody>
      </p:sp>
      <p:sp>
        <p:nvSpPr>
          <p:cNvPr id="10" name="CasellaDiTesto 9">
            <a:extLst>
              <a:ext uri="{FF2B5EF4-FFF2-40B4-BE49-F238E27FC236}">
                <a16:creationId xmlns:a16="http://schemas.microsoft.com/office/drawing/2014/main" id="{9CF276A8-11AE-C43C-2C97-4604261D1E47}"/>
              </a:ext>
            </a:extLst>
          </p:cNvPr>
          <p:cNvSpPr txBox="1"/>
          <p:nvPr/>
        </p:nvSpPr>
        <p:spPr>
          <a:xfrm>
            <a:off x="5687153" y="3540574"/>
            <a:ext cx="583557" cy="246221"/>
          </a:xfrm>
          <a:prstGeom prst="rect">
            <a:avLst/>
          </a:prstGeom>
          <a:noFill/>
        </p:spPr>
        <p:txBody>
          <a:bodyPr wrap="square" rtlCol="0">
            <a:spAutoFit/>
          </a:bodyPr>
          <a:lstStyle/>
          <a:p>
            <a:r>
              <a:rPr lang="it-IT" sz="1000" b="1" dirty="0">
                <a:solidFill>
                  <a:srgbClr val="C00000"/>
                </a:solidFill>
              </a:rPr>
              <a:t>-14%</a:t>
            </a:r>
          </a:p>
        </p:txBody>
      </p:sp>
      <p:pic>
        <p:nvPicPr>
          <p:cNvPr id="11" name="Immagine 10">
            <a:extLst>
              <a:ext uri="{FF2B5EF4-FFF2-40B4-BE49-F238E27FC236}">
                <a16:creationId xmlns:a16="http://schemas.microsoft.com/office/drawing/2014/main" id="{B13163D3-9750-3A7E-20C6-3807CDF57446}"/>
              </a:ext>
            </a:extLst>
          </p:cNvPr>
          <p:cNvPicPr>
            <a:picLocks noChangeAspect="1"/>
          </p:cNvPicPr>
          <p:nvPr/>
        </p:nvPicPr>
        <p:blipFill>
          <a:blip r:embed="rId3"/>
          <a:stretch>
            <a:fillRect/>
          </a:stretch>
        </p:blipFill>
        <p:spPr>
          <a:xfrm>
            <a:off x="256590" y="4992167"/>
            <a:ext cx="6313736" cy="949903"/>
          </a:xfrm>
          <a:prstGeom prst="rect">
            <a:avLst/>
          </a:prstGeom>
        </p:spPr>
      </p:pic>
      <p:sp>
        <p:nvSpPr>
          <p:cNvPr id="12" name="CasellaDiTesto 11">
            <a:extLst>
              <a:ext uri="{FF2B5EF4-FFF2-40B4-BE49-F238E27FC236}">
                <a16:creationId xmlns:a16="http://schemas.microsoft.com/office/drawing/2014/main" id="{431F1E92-5B13-AE08-73F9-763F4C641652}"/>
              </a:ext>
            </a:extLst>
          </p:cNvPr>
          <p:cNvSpPr txBox="1">
            <a:spLocks noChangeArrowheads="1"/>
          </p:cNvSpPr>
          <p:nvPr/>
        </p:nvSpPr>
        <p:spPr bwMode="auto">
          <a:xfrm>
            <a:off x="0" y="6292107"/>
            <a:ext cx="374064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it-IT" altLang="it-IT" sz="1050" i="1" dirty="0">
                <a:latin typeface="+mn-lt"/>
              </a:rPr>
              <a:t> I. STAT. Data pubblicazione dati: ottobre 2022- Conto economico annuale -per AP, AC, A.R; A.L.  dati (milioni di euro correnti). </a:t>
            </a:r>
          </a:p>
        </p:txBody>
      </p:sp>
      <p:sp>
        <p:nvSpPr>
          <p:cNvPr id="13" name="CasellaDiTesto 12">
            <a:extLst>
              <a:ext uri="{FF2B5EF4-FFF2-40B4-BE49-F238E27FC236}">
                <a16:creationId xmlns:a16="http://schemas.microsoft.com/office/drawing/2014/main" id="{C7C8B183-DD21-8F10-999C-919EF9C60C62}"/>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sp>
        <p:nvSpPr>
          <p:cNvPr id="14" name="CasellaDiTesto 13">
            <a:extLst>
              <a:ext uri="{FF2B5EF4-FFF2-40B4-BE49-F238E27FC236}">
                <a16:creationId xmlns:a16="http://schemas.microsoft.com/office/drawing/2014/main" id="{701DFFC0-8770-E158-F089-B447013C0BF0}"/>
              </a:ext>
            </a:extLst>
          </p:cNvPr>
          <p:cNvSpPr txBox="1"/>
          <p:nvPr/>
        </p:nvSpPr>
        <p:spPr>
          <a:xfrm>
            <a:off x="305423" y="784316"/>
            <a:ext cx="1526796" cy="276999"/>
          </a:xfrm>
          <a:prstGeom prst="rect">
            <a:avLst/>
          </a:prstGeom>
          <a:noFill/>
        </p:spPr>
        <p:txBody>
          <a:bodyPr wrap="square" rtlCol="0">
            <a:spAutoFit/>
          </a:bodyPr>
          <a:lstStyle/>
          <a:p>
            <a:r>
              <a:rPr lang="it-IT" sz="1200" i="1" dirty="0"/>
              <a:t>Dati in milioni</a:t>
            </a:r>
          </a:p>
        </p:txBody>
      </p:sp>
      <p:sp>
        <p:nvSpPr>
          <p:cNvPr id="7" name="Rectangle 4">
            <a:extLst>
              <a:ext uri="{FF2B5EF4-FFF2-40B4-BE49-F238E27FC236}">
                <a16:creationId xmlns:a16="http://schemas.microsoft.com/office/drawing/2014/main" id="{37F978B8-106E-19EB-92A1-E3F79412A0A4}"/>
              </a:ext>
            </a:extLst>
          </p:cNvPr>
          <p:cNvSpPr>
            <a:spLocks noChangeArrowheads="1"/>
          </p:cNvSpPr>
          <p:nvPr/>
        </p:nvSpPr>
        <p:spPr bwMode="auto">
          <a:xfrm>
            <a:off x="445388" y="897"/>
            <a:ext cx="11337500" cy="508474"/>
          </a:xfrm>
          <a:prstGeom prst="rect">
            <a:avLst/>
          </a:prstGeom>
        </p:spPr>
        <p:txBody>
          <a:bodyPr vert="horz" lIns="91440" tIns="45720" rIns="91440" bIns="45720" rtlCol="0" anchor="ctr">
            <a:noAutofit/>
          </a:bodyPr>
          <a:lstStyle/>
          <a:p>
            <a:pPr algn="ctr">
              <a:lnSpc>
                <a:spcPct val="90000"/>
              </a:lnSpc>
              <a:spcBef>
                <a:spcPct val="0"/>
              </a:spcBef>
            </a:pPr>
            <a:r>
              <a:rPr lang="it-IT" altLang="it-IT" sz="3000" b="1" dirty="0">
                <a:solidFill>
                  <a:srgbClr val="002060"/>
                </a:solidFill>
                <a:latin typeface="Helvetica" panose="020B0604020202030204" pitchFamily="34" charset="0"/>
                <a:ea typeface="+mj-ea"/>
                <a:cs typeface="+mj-cs"/>
              </a:rPr>
              <a:t>Andamento della spesa primaria Amministrazioni pubbliche</a:t>
            </a:r>
            <a:endParaRPr lang="en-GB" altLang="it-IT" sz="3000" b="1" dirty="0">
              <a:solidFill>
                <a:srgbClr val="002060"/>
              </a:solidFill>
              <a:latin typeface="Helvetica" panose="020B0604020202030204" pitchFamily="34" charset="0"/>
              <a:ea typeface="+mj-ea"/>
              <a:cs typeface="+mj-cs"/>
            </a:endParaRPr>
          </a:p>
        </p:txBody>
      </p:sp>
      <p:sp>
        <p:nvSpPr>
          <p:cNvPr id="16" name="Segnaposto numero diapositiva 4">
            <a:extLst>
              <a:ext uri="{FF2B5EF4-FFF2-40B4-BE49-F238E27FC236}">
                <a16:creationId xmlns:a16="http://schemas.microsoft.com/office/drawing/2014/main" id="{3DF9DE00-66B9-C6AC-9B48-D35346ACB6DD}"/>
              </a:ext>
            </a:extLst>
          </p:cNvPr>
          <p:cNvSpPr>
            <a:spLocks noGrp="1"/>
          </p:cNvSpPr>
          <p:nvPr>
            <p:ph type="sldNum" sz="quarter" idx="12"/>
          </p:nvPr>
        </p:nvSpPr>
        <p:spPr>
          <a:xfrm>
            <a:off x="8610600" y="6356350"/>
            <a:ext cx="2743200" cy="365125"/>
          </a:xfrm>
        </p:spPr>
        <p:txBody>
          <a:bodyPr/>
          <a:lstStyle/>
          <a:p>
            <a:fld id="{F5630B7E-D0B8-4375-B9E1-DA6D2D04633F}" type="slidenum">
              <a:rPr lang="it-IT" smtClean="0"/>
              <a:t>14</a:t>
            </a:fld>
            <a:endParaRPr lang="it-IT"/>
          </a:p>
        </p:txBody>
      </p:sp>
    </p:spTree>
    <p:extLst>
      <p:ext uri="{BB962C8B-B14F-4D97-AF65-F5344CB8AC3E}">
        <p14:creationId xmlns:p14="http://schemas.microsoft.com/office/powerpoint/2010/main" val="41622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56D2E2-930B-9CC0-5E41-F18B8EBFC27F}"/>
              </a:ext>
            </a:extLst>
          </p:cNvPr>
          <p:cNvSpPr txBox="1"/>
          <p:nvPr/>
        </p:nvSpPr>
        <p:spPr>
          <a:xfrm>
            <a:off x="772569" y="19127"/>
            <a:ext cx="10158153" cy="369332"/>
          </a:xfrm>
          <a:prstGeom prst="rect">
            <a:avLst/>
          </a:prstGeom>
        </p:spPr>
        <p:txBody>
          <a:bodyPr vert="horz" lIns="91440" tIns="45720" rIns="91440" bIns="45720" rtlCol="0" anchor="ctr">
            <a:noAutofit/>
          </a:bodyPr>
          <a:lstStyle>
            <a:defPPr>
              <a:defRPr lang="it-IT"/>
            </a:defPPr>
            <a:lvl1pPr>
              <a:lnSpc>
                <a:spcPct val="90000"/>
              </a:lnSpc>
              <a:spcBef>
                <a:spcPct val="0"/>
              </a:spcBef>
              <a:buNone/>
              <a:defRPr sz="3000" b="1">
                <a:solidFill>
                  <a:srgbClr val="002060"/>
                </a:solidFill>
                <a:latin typeface="Helvetica" panose="020B0604020202030204" pitchFamily="34" charset="0"/>
                <a:ea typeface="+mj-ea"/>
                <a:cs typeface="+mj-cs"/>
              </a:defRPr>
            </a:lvl1pPr>
          </a:lstStyle>
          <a:p>
            <a:pPr algn="ctr"/>
            <a:r>
              <a:rPr lang="it-IT" sz="3200" dirty="0"/>
              <a:t>Principali voci del bilancio regionale</a:t>
            </a:r>
          </a:p>
        </p:txBody>
      </p:sp>
      <p:sp>
        <p:nvSpPr>
          <p:cNvPr id="3" name="CasellaDiTesto 2">
            <a:extLst>
              <a:ext uri="{FF2B5EF4-FFF2-40B4-BE49-F238E27FC236}">
                <a16:creationId xmlns:a16="http://schemas.microsoft.com/office/drawing/2014/main" id="{1773DFBF-B21C-BC72-AE54-F734449F6A40}"/>
              </a:ext>
            </a:extLst>
          </p:cNvPr>
          <p:cNvSpPr txBox="1"/>
          <p:nvPr/>
        </p:nvSpPr>
        <p:spPr>
          <a:xfrm>
            <a:off x="618723" y="1965987"/>
            <a:ext cx="4571344" cy="1926233"/>
          </a:xfrm>
          <a:prstGeom prst="rect">
            <a:avLst/>
          </a:prstGeom>
          <a:noFill/>
        </p:spPr>
        <p:txBody>
          <a:bodyPr wrap="square" rtlCol="0">
            <a:spAutoFit/>
          </a:bodyPr>
          <a:lstStyle/>
          <a:p>
            <a:pPr fontAlgn="base">
              <a:lnSpc>
                <a:spcPct val="107000"/>
              </a:lnSpc>
              <a:spcAft>
                <a:spcPts val="750"/>
              </a:spcAft>
            </a:pPr>
            <a:r>
              <a:rPr lang="it-IT" sz="1400" b="1" dirty="0">
                <a:solidFill>
                  <a:srgbClr val="C00000"/>
                </a:solidFill>
              </a:rPr>
              <a:t>75% circa spesa sanitaria: </a:t>
            </a:r>
            <a:r>
              <a:rPr lang="it-IT" sz="1400" b="1" dirty="0"/>
              <a:t>nel DEF 2024 </a:t>
            </a:r>
            <a:r>
              <a:rPr lang="it-IT" sz="1400" kern="0" dirty="0">
                <a:effectLst/>
                <a:ea typeface="Times New Roman" panose="02020603050405020304" pitchFamily="18" charset="0"/>
                <a:cs typeface="Times New Roman" panose="02020603050405020304" pitchFamily="18" charset="0"/>
              </a:rPr>
              <a:t>la spesa sanitaria cresce al 6,4% sul Pil, nel 2027 cala al 6,2%. </a:t>
            </a:r>
            <a:r>
              <a:rPr lang="it-IT" sz="1400" b="1" kern="0" dirty="0">
                <a:effectLst/>
                <a:ea typeface="Times New Roman" panose="02020603050405020304" pitchFamily="18" charset="0"/>
                <a:cs typeface="Times New Roman" panose="02020603050405020304" pitchFamily="18" charset="0"/>
              </a:rPr>
              <a:t>Per il triennio 2025-2027 la spesa sanitaria (a legislazione vigente) è prevista «crescere a un tasso medio annuo del 2 per cento; nel medesimo arco temporale il Pil nominale crescerebbe in media del 3,1 per cento». Da qui il rapporto spesa Pil « pari al 6,3 per cento nel 2025 e nel 2026» che «si assesta al 6,2 per cento nel 2027».</a:t>
            </a:r>
            <a:endParaRPr lang="it-IT" sz="1400" b="1" dirty="0"/>
          </a:p>
        </p:txBody>
      </p:sp>
      <p:sp>
        <p:nvSpPr>
          <p:cNvPr id="6" name="CasellaDiTesto 5">
            <a:extLst>
              <a:ext uri="{FF2B5EF4-FFF2-40B4-BE49-F238E27FC236}">
                <a16:creationId xmlns:a16="http://schemas.microsoft.com/office/drawing/2014/main" id="{E3994555-9977-1725-A0CC-A023B06FE766}"/>
              </a:ext>
            </a:extLst>
          </p:cNvPr>
          <p:cNvSpPr txBox="1"/>
          <p:nvPr/>
        </p:nvSpPr>
        <p:spPr>
          <a:xfrm>
            <a:off x="693729" y="4111077"/>
            <a:ext cx="10846105" cy="338554"/>
          </a:xfrm>
          <a:prstGeom prst="rect">
            <a:avLst/>
          </a:prstGeom>
          <a:noFill/>
        </p:spPr>
        <p:txBody>
          <a:bodyPr wrap="square" rtlCol="0">
            <a:spAutoFit/>
          </a:bodyPr>
          <a:lstStyle/>
          <a:p>
            <a:r>
              <a:rPr lang="it-IT" sz="1600" b="1" dirty="0">
                <a:solidFill>
                  <a:srgbClr val="C00000"/>
                </a:solidFill>
              </a:rPr>
              <a:t>Fondo Nazionale Trasporti: </a:t>
            </a:r>
            <a:r>
              <a:rPr lang="it-IT" sz="1600" b="1" dirty="0"/>
              <a:t>spesa definita dallo Stato con legge di bilancio</a:t>
            </a:r>
          </a:p>
        </p:txBody>
      </p:sp>
      <p:pic>
        <p:nvPicPr>
          <p:cNvPr id="8" name="Elemento grafico 7" descr="Freccia linea: leggera curva con riempimento a tinta unita">
            <a:extLst>
              <a:ext uri="{FF2B5EF4-FFF2-40B4-BE49-F238E27FC236}">
                <a16:creationId xmlns:a16="http://schemas.microsoft.com/office/drawing/2014/main" id="{0BEEF688-B78B-FCB7-3B22-EA95B0A41E0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334" y="1845011"/>
            <a:ext cx="618723" cy="618723"/>
          </a:xfrm>
          <a:prstGeom prst="rect">
            <a:avLst/>
          </a:prstGeom>
        </p:spPr>
      </p:pic>
      <p:pic>
        <p:nvPicPr>
          <p:cNvPr id="9" name="Elemento grafico 8" descr="Freccia linea: leggera curva con riempimento a tinta unita">
            <a:extLst>
              <a:ext uri="{FF2B5EF4-FFF2-40B4-BE49-F238E27FC236}">
                <a16:creationId xmlns:a16="http://schemas.microsoft.com/office/drawing/2014/main" id="{40EDCDDF-B56B-557A-F4A8-4DAA7EBB461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006" y="3969268"/>
            <a:ext cx="618723" cy="618723"/>
          </a:xfrm>
          <a:prstGeom prst="rect">
            <a:avLst/>
          </a:prstGeom>
        </p:spPr>
      </p:pic>
      <p:sp>
        <p:nvSpPr>
          <p:cNvPr id="10" name="CasellaDiTesto 9">
            <a:extLst>
              <a:ext uri="{FF2B5EF4-FFF2-40B4-BE49-F238E27FC236}">
                <a16:creationId xmlns:a16="http://schemas.microsoft.com/office/drawing/2014/main" id="{256A7C6A-D227-3389-C2CD-C8B882D2BCB6}"/>
              </a:ext>
            </a:extLst>
          </p:cNvPr>
          <p:cNvSpPr txBox="1"/>
          <p:nvPr/>
        </p:nvSpPr>
        <p:spPr>
          <a:xfrm>
            <a:off x="697077" y="4604555"/>
            <a:ext cx="10846105" cy="1815882"/>
          </a:xfrm>
          <a:prstGeom prst="rect">
            <a:avLst/>
          </a:prstGeom>
          <a:noFill/>
          <a:ln>
            <a:solidFill>
              <a:srgbClr val="00B050"/>
            </a:solidFill>
          </a:ln>
        </p:spPr>
        <p:txBody>
          <a:bodyPr wrap="square" rtlCol="0">
            <a:spAutoFit/>
          </a:bodyPr>
          <a:lstStyle/>
          <a:p>
            <a:r>
              <a:rPr lang="it-IT" sz="1600" b="1" dirty="0">
                <a:solidFill>
                  <a:srgbClr val="00B050"/>
                </a:solidFill>
              </a:rPr>
              <a:t>Entrate regionali</a:t>
            </a:r>
            <a:r>
              <a:rPr lang="it-IT" sz="1600" dirty="0">
                <a:solidFill>
                  <a:srgbClr val="00B050"/>
                </a:solidFill>
              </a:rPr>
              <a:t>: </a:t>
            </a:r>
            <a:r>
              <a:rPr lang="it-IT" sz="1600" dirty="0"/>
              <a:t>la maggior parte delle entrate regionali sono trasferimenti o entrate vincolate alla Sanità:</a:t>
            </a:r>
          </a:p>
          <a:p>
            <a:pPr marL="285750" indent="-285750">
              <a:buClr>
                <a:srgbClr val="002060"/>
              </a:buClr>
              <a:buSzPct val="130000"/>
              <a:buFont typeface="Wingdings" panose="05000000000000000000" pitchFamily="2" charset="2"/>
              <a:buChar char="Ø"/>
            </a:pPr>
            <a:r>
              <a:rPr lang="it-IT" sz="1600" dirty="0"/>
              <a:t>circa 75% di tributi erariali o compartecipazioni erariali </a:t>
            </a:r>
            <a:r>
              <a:rPr lang="it-IT" sz="1600" dirty="0">
                <a:effectLst/>
                <a:ea typeface="Times New Roman" panose="02020603050405020304" pitchFamily="18" charset="0"/>
              </a:rPr>
              <a:t>destinati al finanziamento della gestione sanitaria  per la quale è prevista, a livello di sistema, il pareggio economico-finanziario;</a:t>
            </a:r>
          </a:p>
          <a:p>
            <a:pPr marL="285750" indent="-285750">
              <a:buClr>
                <a:srgbClr val="002060"/>
              </a:buClr>
              <a:buSzPct val="130000"/>
              <a:buFont typeface="Wingdings" panose="05000000000000000000" pitchFamily="2" charset="2"/>
              <a:buChar char="Ø"/>
            </a:pPr>
            <a:endParaRPr lang="it-IT" sz="1600" dirty="0">
              <a:effectLst/>
              <a:ea typeface="Times New Roman" panose="02020603050405020304" pitchFamily="18" charset="0"/>
            </a:endParaRPr>
          </a:p>
          <a:p>
            <a:pPr marL="285750" indent="-285750">
              <a:buClr>
                <a:srgbClr val="002060"/>
              </a:buClr>
              <a:buSzPct val="130000"/>
              <a:buFont typeface="Wingdings" panose="05000000000000000000" pitchFamily="2" charset="2"/>
              <a:buChar char="Ø"/>
            </a:pPr>
            <a:r>
              <a:rPr lang="it-IT" sz="1600" dirty="0"/>
              <a:t>circa 11% - 14% </a:t>
            </a:r>
            <a:r>
              <a:rPr lang="it-IT" sz="1600" dirty="0">
                <a:effectLst/>
                <a:ea typeface="Times New Roman" panose="02020603050405020304" pitchFamily="18" charset="0"/>
              </a:rPr>
              <a:t>risorse vincolate;</a:t>
            </a:r>
          </a:p>
          <a:p>
            <a:pPr marL="285750" indent="-285750">
              <a:buClr>
                <a:srgbClr val="002060"/>
              </a:buClr>
              <a:buSzPct val="130000"/>
              <a:buFont typeface="Wingdings" panose="05000000000000000000" pitchFamily="2" charset="2"/>
              <a:buChar char="Ø"/>
            </a:pPr>
            <a:endParaRPr lang="it-IT" sz="1600" dirty="0"/>
          </a:p>
          <a:p>
            <a:pPr marL="285750" indent="-285750">
              <a:buClr>
                <a:srgbClr val="002060"/>
              </a:buClr>
              <a:buSzPct val="130000"/>
              <a:buFont typeface="Wingdings" panose="05000000000000000000" pitchFamily="2" charset="2"/>
              <a:buChar char="Ø"/>
            </a:pPr>
            <a:r>
              <a:rPr lang="it-IT" sz="1600" dirty="0"/>
              <a:t>circa 10% - 7% </a:t>
            </a:r>
            <a:r>
              <a:rPr lang="it-IT" sz="1600" dirty="0">
                <a:effectLst/>
                <a:ea typeface="Times New Roman" panose="02020603050405020304" pitchFamily="18" charset="0"/>
              </a:rPr>
              <a:t>risorse autonome liberamente destinabili.</a:t>
            </a:r>
            <a:endParaRPr lang="it-IT" sz="1600" dirty="0"/>
          </a:p>
        </p:txBody>
      </p:sp>
      <p:sp>
        <p:nvSpPr>
          <p:cNvPr id="11" name="CasellaDiTesto 10">
            <a:extLst>
              <a:ext uri="{FF2B5EF4-FFF2-40B4-BE49-F238E27FC236}">
                <a16:creationId xmlns:a16="http://schemas.microsoft.com/office/drawing/2014/main" id="{5DCB18BF-28FE-4D8C-0CD2-315FAD0E4A4A}"/>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pic>
        <p:nvPicPr>
          <p:cNvPr id="4" name="Elemento grafico 3" descr="Freccia linea: leggera curva con riempimento a tinta unita">
            <a:extLst>
              <a:ext uri="{FF2B5EF4-FFF2-40B4-BE49-F238E27FC236}">
                <a16:creationId xmlns:a16="http://schemas.microsoft.com/office/drawing/2014/main" id="{EE1196E6-BB16-044F-82A9-6DC645C0B28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006" y="4466195"/>
            <a:ext cx="618723" cy="618723"/>
          </a:xfrm>
          <a:prstGeom prst="rect">
            <a:avLst/>
          </a:prstGeom>
        </p:spPr>
      </p:pic>
      <p:sp>
        <p:nvSpPr>
          <p:cNvPr id="16" name="Segnaposto numero diapositiva 4">
            <a:extLst>
              <a:ext uri="{FF2B5EF4-FFF2-40B4-BE49-F238E27FC236}">
                <a16:creationId xmlns:a16="http://schemas.microsoft.com/office/drawing/2014/main" id="{28D023F0-08DB-E75D-F3D2-CE07F12CC557}"/>
              </a:ext>
            </a:extLst>
          </p:cNvPr>
          <p:cNvSpPr>
            <a:spLocks noGrp="1"/>
          </p:cNvSpPr>
          <p:nvPr>
            <p:ph type="sldNum" sz="quarter" idx="12"/>
          </p:nvPr>
        </p:nvSpPr>
        <p:spPr>
          <a:xfrm>
            <a:off x="8610600" y="6356350"/>
            <a:ext cx="2743200" cy="365125"/>
          </a:xfrm>
        </p:spPr>
        <p:txBody>
          <a:bodyPr/>
          <a:lstStyle/>
          <a:p>
            <a:fld id="{F5630B7E-D0B8-4375-B9E1-DA6D2D04633F}" type="slidenum">
              <a:rPr lang="it-IT" smtClean="0"/>
              <a:t>15</a:t>
            </a:fld>
            <a:endParaRPr lang="it-IT"/>
          </a:p>
        </p:txBody>
      </p:sp>
      <p:pic>
        <p:nvPicPr>
          <p:cNvPr id="19" name="Immagine 18" descr="Immagine che contiene testo, schermata, Carattere, numero&#10;&#10;Descrizione generata automaticamente">
            <a:extLst>
              <a:ext uri="{FF2B5EF4-FFF2-40B4-BE49-F238E27FC236}">
                <a16:creationId xmlns:a16="http://schemas.microsoft.com/office/drawing/2014/main" id="{81BF54AD-3EB8-6640-3BCE-AA1077CB164F}"/>
              </a:ext>
            </a:extLst>
          </p:cNvPr>
          <p:cNvPicPr>
            <a:picLocks noChangeAspect="1"/>
          </p:cNvPicPr>
          <p:nvPr/>
        </p:nvPicPr>
        <p:blipFill>
          <a:blip r:embed="rId4"/>
          <a:stretch>
            <a:fillRect/>
          </a:stretch>
        </p:blipFill>
        <p:spPr>
          <a:xfrm>
            <a:off x="63334" y="510049"/>
            <a:ext cx="6120130" cy="1257300"/>
          </a:xfrm>
          <a:prstGeom prst="rect">
            <a:avLst/>
          </a:prstGeom>
        </p:spPr>
      </p:pic>
      <p:pic>
        <p:nvPicPr>
          <p:cNvPr id="20" name="Immagine 19" descr="Immagine che contiene testo, schermata, Carattere, numero&#10;&#10;Descrizione generata automaticamente">
            <a:extLst>
              <a:ext uri="{FF2B5EF4-FFF2-40B4-BE49-F238E27FC236}">
                <a16:creationId xmlns:a16="http://schemas.microsoft.com/office/drawing/2014/main" id="{A3BCF57D-E842-D12F-D273-179EA4640AA8}"/>
              </a:ext>
            </a:extLst>
          </p:cNvPr>
          <p:cNvPicPr>
            <a:picLocks noChangeAspect="1"/>
          </p:cNvPicPr>
          <p:nvPr/>
        </p:nvPicPr>
        <p:blipFill>
          <a:blip r:embed="rId5"/>
          <a:stretch>
            <a:fillRect/>
          </a:stretch>
        </p:blipFill>
        <p:spPr>
          <a:xfrm>
            <a:off x="5297004" y="529229"/>
            <a:ext cx="6120130" cy="1233805"/>
          </a:xfrm>
          <a:prstGeom prst="rect">
            <a:avLst/>
          </a:prstGeom>
        </p:spPr>
      </p:pic>
      <p:sp>
        <p:nvSpPr>
          <p:cNvPr id="21" name="Ovale 20">
            <a:extLst>
              <a:ext uri="{FF2B5EF4-FFF2-40B4-BE49-F238E27FC236}">
                <a16:creationId xmlns:a16="http://schemas.microsoft.com/office/drawing/2014/main" id="{FC4E97EE-50AE-5E06-0356-2F519EC293D5}"/>
              </a:ext>
            </a:extLst>
          </p:cNvPr>
          <p:cNvSpPr/>
          <p:nvPr/>
        </p:nvSpPr>
        <p:spPr>
          <a:xfrm>
            <a:off x="10798700" y="1225221"/>
            <a:ext cx="357447" cy="1745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22" name="Ovale 21">
            <a:extLst>
              <a:ext uri="{FF2B5EF4-FFF2-40B4-BE49-F238E27FC236}">
                <a16:creationId xmlns:a16="http://schemas.microsoft.com/office/drawing/2014/main" id="{AD199BBF-6FC4-6B83-E631-F0B72E52CB05}"/>
              </a:ext>
            </a:extLst>
          </p:cNvPr>
          <p:cNvSpPr/>
          <p:nvPr/>
        </p:nvSpPr>
        <p:spPr>
          <a:xfrm>
            <a:off x="8499140" y="1216077"/>
            <a:ext cx="357447" cy="1745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23" name="Rettangolo con angoli arrotondati 22">
            <a:extLst>
              <a:ext uri="{FF2B5EF4-FFF2-40B4-BE49-F238E27FC236}">
                <a16:creationId xmlns:a16="http://schemas.microsoft.com/office/drawing/2014/main" id="{1CCB5A90-AE9D-7E28-68E0-EB189B11CDF3}"/>
              </a:ext>
            </a:extLst>
          </p:cNvPr>
          <p:cNvSpPr/>
          <p:nvPr/>
        </p:nvSpPr>
        <p:spPr>
          <a:xfrm>
            <a:off x="8446647" y="1385479"/>
            <a:ext cx="409940" cy="227331"/>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69E0A93A-FD49-2825-4838-FE47BAA48D16}"/>
              </a:ext>
            </a:extLst>
          </p:cNvPr>
          <p:cNvPicPr>
            <a:picLocks noChangeAspect="1"/>
          </p:cNvPicPr>
          <p:nvPr/>
        </p:nvPicPr>
        <p:blipFill>
          <a:blip r:embed="rId6"/>
          <a:stretch>
            <a:fillRect/>
          </a:stretch>
        </p:blipFill>
        <p:spPr>
          <a:xfrm>
            <a:off x="5424487" y="2011769"/>
            <a:ext cx="6372225" cy="1104900"/>
          </a:xfrm>
          <a:prstGeom prst="rect">
            <a:avLst/>
          </a:prstGeom>
        </p:spPr>
      </p:pic>
      <p:sp>
        <p:nvSpPr>
          <p:cNvPr id="7" name="Ovale 6">
            <a:extLst>
              <a:ext uri="{FF2B5EF4-FFF2-40B4-BE49-F238E27FC236}">
                <a16:creationId xmlns:a16="http://schemas.microsoft.com/office/drawing/2014/main" id="{9763E59F-998A-74D7-2162-F7C424C8DBB2}"/>
              </a:ext>
            </a:extLst>
          </p:cNvPr>
          <p:cNvSpPr/>
          <p:nvPr/>
        </p:nvSpPr>
        <p:spPr>
          <a:xfrm>
            <a:off x="7999622" y="2833352"/>
            <a:ext cx="357447" cy="17456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0287CCFD-7D57-8EA7-82B1-9C403F2CD52B}"/>
              </a:ext>
            </a:extLst>
          </p:cNvPr>
          <p:cNvSpPr txBox="1"/>
          <p:nvPr/>
        </p:nvSpPr>
        <p:spPr>
          <a:xfrm>
            <a:off x="5424487" y="3196328"/>
            <a:ext cx="1081271" cy="215444"/>
          </a:xfrm>
          <a:prstGeom prst="rect">
            <a:avLst/>
          </a:prstGeom>
          <a:noFill/>
        </p:spPr>
        <p:txBody>
          <a:bodyPr wrap="square" rtlCol="0">
            <a:spAutoFit/>
          </a:bodyPr>
          <a:lstStyle/>
          <a:p>
            <a:r>
              <a:rPr lang="it-IT" sz="800" i="1" dirty="0"/>
              <a:t>Estratto da DEF 2023 </a:t>
            </a:r>
          </a:p>
        </p:txBody>
      </p:sp>
      <p:sp>
        <p:nvSpPr>
          <p:cNvPr id="13" name="CasellaDiTesto 12">
            <a:extLst>
              <a:ext uri="{FF2B5EF4-FFF2-40B4-BE49-F238E27FC236}">
                <a16:creationId xmlns:a16="http://schemas.microsoft.com/office/drawing/2014/main" id="{E340E9AF-9728-B4B4-8135-7F928C6CA390}"/>
              </a:ext>
            </a:extLst>
          </p:cNvPr>
          <p:cNvSpPr txBox="1"/>
          <p:nvPr/>
        </p:nvSpPr>
        <p:spPr>
          <a:xfrm>
            <a:off x="1948121" y="1566770"/>
            <a:ext cx="4473197" cy="215444"/>
          </a:xfrm>
          <a:prstGeom prst="rect">
            <a:avLst/>
          </a:prstGeom>
          <a:noFill/>
        </p:spPr>
        <p:txBody>
          <a:bodyPr wrap="square" rtlCol="0">
            <a:spAutoFit/>
          </a:bodyPr>
          <a:lstStyle/>
          <a:p>
            <a:r>
              <a:rPr lang="it-IT" sz="800" i="1" dirty="0"/>
              <a:t>Estratto da DEF 2024</a:t>
            </a:r>
          </a:p>
        </p:txBody>
      </p:sp>
      <p:sp>
        <p:nvSpPr>
          <p:cNvPr id="14" name="Ovale 13">
            <a:extLst>
              <a:ext uri="{FF2B5EF4-FFF2-40B4-BE49-F238E27FC236}">
                <a16:creationId xmlns:a16="http://schemas.microsoft.com/office/drawing/2014/main" id="{F7AC22A6-1431-9FDD-4576-8C0847608DA6}"/>
              </a:ext>
            </a:extLst>
          </p:cNvPr>
          <p:cNvSpPr/>
          <p:nvPr/>
        </p:nvSpPr>
        <p:spPr>
          <a:xfrm>
            <a:off x="9266542" y="1208300"/>
            <a:ext cx="357447" cy="17456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a:extLst>
              <a:ext uri="{FF2B5EF4-FFF2-40B4-BE49-F238E27FC236}">
                <a16:creationId xmlns:a16="http://schemas.microsoft.com/office/drawing/2014/main" id="{69D389B9-7FD6-75D1-FBBB-53404FDB5EF9}"/>
              </a:ext>
            </a:extLst>
          </p:cNvPr>
          <p:cNvCxnSpPr>
            <a:cxnSpLocks/>
          </p:cNvCxnSpPr>
          <p:nvPr/>
        </p:nvCxnSpPr>
        <p:spPr>
          <a:xfrm flipV="1">
            <a:off x="8306105" y="1399788"/>
            <a:ext cx="960437" cy="1433564"/>
          </a:xfrm>
          <a:prstGeom prst="straightConnector1">
            <a:avLst/>
          </a:prstGeom>
          <a:ln w="95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70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1AB953B-BFCB-D71A-63FD-28529E072D66}"/>
              </a:ext>
            </a:extLst>
          </p:cNvPr>
          <p:cNvSpPr>
            <a:spLocks noGrp="1"/>
          </p:cNvSpPr>
          <p:nvPr>
            <p:ph type="sldNum" sz="quarter" idx="12"/>
          </p:nvPr>
        </p:nvSpPr>
        <p:spPr>
          <a:xfrm>
            <a:off x="9362116" y="6410606"/>
            <a:ext cx="2743200" cy="365125"/>
          </a:xfrm>
        </p:spPr>
        <p:txBody>
          <a:bodyPr/>
          <a:lstStyle/>
          <a:p>
            <a:fld id="{44C33366-F049-4757-80AA-EDB84E4621D4}" type="slidenum">
              <a:rPr lang="it-IT" smtClean="0"/>
              <a:t>16</a:t>
            </a:fld>
            <a:endParaRPr lang="it-IT"/>
          </a:p>
        </p:txBody>
      </p:sp>
      <p:sp>
        <p:nvSpPr>
          <p:cNvPr id="4" name="CasellaDiTesto 3">
            <a:extLst>
              <a:ext uri="{FF2B5EF4-FFF2-40B4-BE49-F238E27FC236}">
                <a16:creationId xmlns:a16="http://schemas.microsoft.com/office/drawing/2014/main" id="{6B6DDFE6-2386-9BDB-0AF7-387E5B10582F}"/>
              </a:ext>
            </a:extLst>
          </p:cNvPr>
          <p:cNvSpPr txBox="1"/>
          <p:nvPr/>
        </p:nvSpPr>
        <p:spPr>
          <a:xfrm>
            <a:off x="4074694" y="6498732"/>
            <a:ext cx="4042611" cy="276999"/>
          </a:xfrm>
          <a:prstGeom prst="rect">
            <a:avLst/>
          </a:prstGeom>
          <a:noFill/>
        </p:spPr>
        <p:txBody>
          <a:bodyPr wrap="square" rtlCol="0">
            <a:spAutoFit/>
          </a:bodyPr>
          <a:lstStyle/>
          <a:p>
            <a:r>
              <a:rPr lang="it-IT" sz="1200" i="1" dirty="0"/>
              <a:t>Conferenza delle Regioni e delle Province autonome</a:t>
            </a:r>
          </a:p>
        </p:txBody>
      </p:sp>
      <p:sp>
        <p:nvSpPr>
          <p:cNvPr id="5" name="Text Box 3">
            <a:extLst>
              <a:ext uri="{FF2B5EF4-FFF2-40B4-BE49-F238E27FC236}">
                <a16:creationId xmlns:a16="http://schemas.microsoft.com/office/drawing/2014/main" id="{55212454-90AA-3B7F-0DA7-9A879E50D9D7}"/>
              </a:ext>
            </a:extLst>
          </p:cNvPr>
          <p:cNvSpPr txBox="1">
            <a:spLocks noChangeArrowheads="1"/>
          </p:cNvSpPr>
          <p:nvPr/>
        </p:nvSpPr>
        <p:spPr bwMode="auto">
          <a:xfrm>
            <a:off x="-84172" y="570992"/>
            <a:ext cx="4741333" cy="591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075" tIns="46038" rIns="92075" bIns="46038">
            <a:spAutoFit/>
          </a:bodyPr>
          <a:lstStyle>
            <a:lvl1pPr>
              <a:defRPr b="1">
                <a:solidFill>
                  <a:srgbClr val="006699"/>
                </a:solidFill>
                <a:latin typeface="Tahoma" panose="020B0604030504040204" pitchFamily="34" charset="0"/>
              </a:defRPr>
            </a:lvl1pPr>
            <a:lvl2pPr marL="742950" indent="-285750">
              <a:defRPr b="1">
                <a:solidFill>
                  <a:srgbClr val="006699"/>
                </a:solidFill>
                <a:latin typeface="Tahoma" panose="020B0604030504040204" pitchFamily="34" charset="0"/>
              </a:defRPr>
            </a:lvl2pPr>
            <a:lvl3pPr marL="1143000" indent="-228600">
              <a:defRPr b="1">
                <a:solidFill>
                  <a:srgbClr val="006699"/>
                </a:solidFill>
                <a:latin typeface="Tahoma" panose="020B0604030504040204" pitchFamily="34" charset="0"/>
              </a:defRPr>
            </a:lvl3pPr>
            <a:lvl4pPr marL="1600200" indent="-228600">
              <a:defRPr b="1">
                <a:solidFill>
                  <a:srgbClr val="006699"/>
                </a:solidFill>
                <a:latin typeface="Tahoma" panose="020B0604030504040204" pitchFamily="34" charset="0"/>
              </a:defRPr>
            </a:lvl4pPr>
            <a:lvl5pPr marL="2057400" indent="-228600">
              <a:defRPr b="1">
                <a:solidFill>
                  <a:srgbClr val="006699"/>
                </a:solidFill>
                <a:latin typeface="Tahoma" panose="020B0604030504040204" pitchFamily="34" charset="0"/>
              </a:defRPr>
            </a:lvl5pPr>
            <a:lvl6pPr marL="2514600" indent="-228600" eaLnBrk="0" fontAlgn="base" hangingPunct="0">
              <a:spcBef>
                <a:spcPct val="0"/>
              </a:spcBef>
              <a:spcAft>
                <a:spcPct val="0"/>
              </a:spcAft>
              <a:defRPr b="1">
                <a:solidFill>
                  <a:srgbClr val="006699"/>
                </a:solidFill>
                <a:latin typeface="Tahoma" panose="020B0604030504040204" pitchFamily="34" charset="0"/>
              </a:defRPr>
            </a:lvl6pPr>
            <a:lvl7pPr marL="2971800" indent="-228600" eaLnBrk="0" fontAlgn="base" hangingPunct="0">
              <a:spcBef>
                <a:spcPct val="0"/>
              </a:spcBef>
              <a:spcAft>
                <a:spcPct val="0"/>
              </a:spcAft>
              <a:defRPr b="1">
                <a:solidFill>
                  <a:srgbClr val="006699"/>
                </a:solidFill>
                <a:latin typeface="Tahoma" panose="020B0604030504040204" pitchFamily="34" charset="0"/>
              </a:defRPr>
            </a:lvl7pPr>
            <a:lvl8pPr marL="3429000" indent="-228600" eaLnBrk="0" fontAlgn="base" hangingPunct="0">
              <a:spcBef>
                <a:spcPct val="0"/>
              </a:spcBef>
              <a:spcAft>
                <a:spcPct val="0"/>
              </a:spcAft>
              <a:defRPr b="1">
                <a:solidFill>
                  <a:srgbClr val="006699"/>
                </a:solidFill>
                <a:latin typeface="Tahoma" panose="020B0604030504040204" pitchFamily="34" charset="0"/>
              </a:defRPr>
            </a:lvl8pPr>
            <a:lvl9pPr marL="3886200" indent="-228600" eaLnBrk="0" fontAlgn="base" hangingPunct="0">
              <a:spcBef>
                <a:spcPct val="0"/>
              </a:spcBef>
              <a:spcAft>
                <a:spcPct val="0"/>
              </a:spcAft>
              <a:defRPr b="1">
                <a:solidFill>
                  <a:srgbClr val="006699"/>
                </a:solidFill>
                <a:latin typeface="Tahoma" panose="020B0604030504040204" pitchFamily="34" charset="0"/>
              </a:defRPr>
            </a:lvl9pPr>
          </a:lstStyle>
          <a:p>
            <a:pPr marL="285750" indent="-285750" algn="just">
              <a:lnSpc>
                <a:spcPct val="120000"/>
              </a:lnSpc>
              <a:spcBef>
                <a:spcPct val="20000"/>
              </a:spcBef>
              <a:spcAft>
                <a:spcPct val="20000"/>
              </a:spcAft>
              <a:buClr>
                <a:srgbClr val="002060"/>
              </a:buClr>
              <a:buSzPct val="130000"/>
              <a:buFont typeface="Wingdings" panose="05000000000000000000" pitchFamily="2" charset="2"/>
              <a:buChar char="Ø"/>
            </a:pPr>
            <a:r>
              <a:rPr lang="it-IT" altLang="it-IT" sz="1300" b="0" dirty="0">
                <a:solidFill>
                  <a:schemeClr val="tx1"/>
                </a:solidFill>
                <a:latin typeface="+mn-lt"/>
              </a:rPr>
              <a:t>Il </a:t>
            </a:r>
            <a:r>
              <a:rPr lang="it-IT" altLang="it-IT" sz="1300" dirty="0">
                <a:solidFill>
                  <a:schemeClr val="tx1"/>
                </a:solidFill>
                <a:latin typeface="+mn-lt"/>
              </a:rPr>
              <a:t>rispetto annuale degli obiettivi di pareggio </a:t>
            </a:r>
            <a:r>
              <a:rPr lang="it-IT" altLang="it-IT" sz="1300" b="0" dirty="0">
                <a:solidFill>
                  <a:schemeClr val="tx1"/>
                </a:solidFill>
                <a:latin typeface="+mn-lt"/>
              </a:rPr>
              <a:t>è ancor più apprezzabile alla luce del notevole contributo delle Regioni in termini di miglioramento dei saldi di finanza pubblica negli anni dal 2010 ad oggi. </a:t>
            </a:r>
          </a:p>
          <a:p>
            <a:pPr marL="285750" indent="-285750" algn="just">
              <a:lnSpc>
                <a:spcPct val="120000"/>
              </a:lnSpc>
              <a:spcBef>
                <a:spcPct val="20000"/>
              </a:spcBef>
              <a:spcAft>
                <a:spcPct val="20000"/>
              </a:spcAft>
              <a:buClr>
                <a:srgbClr val="002060"/>
              </a:buClr>
              <a:buSzPct val="130000"/>
              <a:buFont typeface="Wingdings" panose="05000000000000000000" pitchFamily="2" charset="2"/>
              <a:buChar char="Ø"/>
            </a:pPr>
            <a:r>
              <a:rPr lang="it-IT" altLang="it-IT" sz="1300" b="0" dirty="0">
                <a:solidFill>
                  <a:schemeClr val="tx1"/>
                </a:solidFill>
                <a:latin typeface="+mn-lt"/>
              </a:rPr>
              <a:t>L’accumularsi anno dopo anno delle manovre ha condotto a raggiungere il picco nel 2019, con un </a:t>
            </a:r>
            <a:r>
              <a:rPr lang="it-IT" altLang="it-IT" sz="1300" dirty="0">
                <a:solidFill>
                  <a:schemeClr val="tx1"/>
                </a:solidFill>
                <a:latin typeface="+mn-lt"/>
              </a:rPr>
              <a:t>concorso cumulato delle regioni a statuto ordinario (RSO) di 20,3 miliardi</a:t>
            </a:r>
            <a:r>
              <a:rPr lang="it-IT" altLang="it-IT" sz="1300" b="0" dirty="0">
                <a:solidFill>
                  <a:schemeClr val="tx1"/>
                </a:solidFill>
                <a:latin typeface="+mn-lt"/>
              </a:rPr>
              <a:t>, con la sovrapposizione di tagli e riduzione ai livelli tendenziali di spesa in materia sanitaria ed </a:t>
            </a:r>
            <a:r>
              <a:rPr lang="it-IT" altLang="it-IT" sz="1300" b="0" dirty="0" err="1">
                <a:solidFill>
                  <a:schemeClr val="tx1"/>
                </a:solidFill>
                <a:latin typeface="+mn-lt"/>
              </a:rPr>
              <a:t>extrasanitaria</a:t>
            </a:r>
            <a:r>
              <a:rPr lang="it-IT" altLang="it-IT" sz="1300" b="0" dirty="0">
                <a:solidFill>
                  <a:schemeClr val="tx1"/>
                </a:solidFill>
                <a:latin typeface="+mn-lt"/>
              </a:rPr>
              <a:t>. </a:t>
            </a:r>
          </a:p>
          <a:p>
            <a:pPr marL="285750" indent="-285750" algn="just">
              <a:lnSpc>
                <a:spcPct val="120000"/>
              </a:lnSpc>
              <a:spcBef>
                <a:spcPct val="20000"/>
              </a:spcBef>
              <a:spcAft>
                <a:spcPct val="20000"/>
              </a:spcAft>
              <a:buClr>
                <a:srgbClr val="002060"/>
              </a:buClr>
              <a:buSzPct val="130000"/>
              <a:buFont typeface="Wingdings" panose="05000000000000000000" pitchFamily="2" charset="2"/>
              <a:buChar char="Ø"/>
            </a:pPr>
            <a:r>
              <a:rPr lang="it-IT" altLang="it-IT" sz="1300" dirty="0">
                <a:solidFill>
                  <a:schemeClr val="tx1"/>
                </a:solidFill>
                <a:latin typeface="+mn-lt"/>
              </a:rPr>
              <a:t>Il </a:t>
            </a:r>
            <a:r>
              <a:rPr lang="it-IT" altLang="it-IT" sz="1300" dirty="0" err="1">
                <a:solidFill>
                  <a:schemeClr val="tx1"/>
                </a:solidFill>
                <a:latin typeface="+mn-lt"/>
              </a:rPr>
              <a:t>D.Lgs.</a:t>
            </a:r>
            <a:r>
              <a:rPr lang="it-IT" altLang="it-IT" sz="1300" dirty="0">
                <a:solidFill>
                  <a:schemeClr val="tx1"/>
                </a:solidFill>
                <a:latin typeface="+mn-lt"/>
              </a:rPr>
              <a:t> 68/2011 prevede la riassegnazione dei tagli operati con il DL 78/2010 (tagli trasferimenti ex lege 59/1997) per 4,5 miliardi per l’esercizio delle funzioni </a:t>
            </a:r>
            <a:r>
              <a:rPr lang="it-IT" altLang="it-IT" sz="1300" dirty="0">
                <a:solidFill>
                  <a:schemeClr val="tx1"/>
                </a:solidFill>
                <a:highlight>
                  <a:srgbClr val="FFFF00"/>
                </a:highlight>
                <a:latin typeface="+mn-lt"/>
              </a:rPr>
              <a:t>che ancora permangono in capo alle Regioni</a:t>
            </a:r>
            <a:r>
              <a:rPr lang="it-IT" altLang="it-IT" sz="1300" dirty="0">
                <a:solidFill>
                  <a:schemeClr val="tx1"/>
                </a:solidFill>
                <a:latin typeface="+mn-lt"/>
              </a:rPr>
              <a:t>.</a:t>
            </a:r>
          </a:p>
          <a:p>
            <a:pPr marL="285750" indent="-285750" algn="just">
              <a:lnSpc>
                <a:spcPct val="120000"/>
              </a:lnSpc>
              <a:spcBef>
                <a:spcPct val="20000"/>
              </a:spcBef>
              <a:spcAft>
                <a:spcPct val="20000"/>
              </a:spcAft>
              <a:buClr>
                <a:srgbClr val="002060"/>
              </a:buClr>
              <a:buSzPct val="130000"/>
              <a:buFont typeface="Wingdings" panose="05000000000000000000" pitchFamily="2" charset="2"/>
              <a:buChar char="Ø"/>
            </a:pPr>
            <a:r>
              <a:rPr lang="it-IT" altLang="it-IT" sz="1300" dirty="0">
                <a:solidFill>
                  <a:schemeClr val="tx1"/>
                </a:solidFill>
                <a:latin typeface="+mn-lt"/>
              </a:rPr>
              <a:t>Si evidenzia che, nel triennio 2023 – 2025, le Regioni contribuiscono al miglioramento della finanza pubblica anche con un contributo per 200 milioni annui (L.178/2020, c.850 -851) </a:t>
            </a:r>
            <a:r>
              <a:rPr lang="it-IT" altLang="it-IT" sz="1300" b="0" dirty="0">
                <a:solidFill>
                  <a:schemeClr val="tx1"/>
                </a:solidFill>
                <a:latin typeface="+mn-lt"/>
              </a:rPr>
              <a:t>(ex risparmi per la «</a:t>
            </a:r>
            <a:r>
              <a:rPr lang="it-IT" altLang="it-IT" sz="1300" b="0" i="1" dirty="0">
                <a:solidFill>
                  <a:schemeClr val="tx1"/>
                </a:solidFill>
                <a:latin typeface="+mn-lt"/>
              </a:rPr>
              <a:t>riorganizzazione dei servizi anche attraverso la digitalizzazione e il potenziamento del lavoro agile»)</a:t>
            </a:r>
            <a:endParaRPr lang="it-IT" altLang="it-IT" sz="1300" b="0" dirty="0">
              <a:solidFill>
                <a:schemeClr val="tx1"/>
              </a:solidFill>
              <a:latin typeface="+mn-lt"/>
            </a:endParaRPr>
          </a:p>
          <a:p>
            <a:pPr marL="285750" indent="-285750" algn="just">
              <a:lnSpc>
                <a:spcPct val="120000"/>
              </a:lnSpc>
              <a:spcBef>
                <a:spcPct val="20000"/>
              </a:spcBef>
              <a:spcAft>
                <a:spcPct val="20000"/>
              </a:spcAft>
              <a:buClr>
                <a:srgbClr val="002060"/>
              </a:buClr>
              <a:buSzPct val="130000"/>
              <a:buFont typeface="Wingdings" panose="05000000000000000000" pitchFamily="2" charset="2"/>
              <a:buChar char="Ø"/>
            </a:pPr>
            <a:r>
              <a:rPr lang="it-IT" altLang="it-IT" sz="1300" b="0" dirty="0">
                <a:solidFill>
                  <a:srgbClr val="002060"/>
                </a:solidFill>
                <a:latin typeface="+mn-lt"/>
              </a:rPr>
              <a:t>La legge di bilancio 2024 (L.213/2023) prevede un ulteriore contributo alla finanza pubblica per le Regioni a Statuto ordinario </a:t>
            </a:r>
            <a:r>
              <a:rPr lang="it-IT" altLang="it-IT" sz="1300" dirty="0">
                <a:solidFill>
                  <a:srgbClr val="002060"/>
                </a:solidFill>
                <a:latin typeface="+mn-lt"/>
              </a:rPr>
              <a:t>di 305 mil per il 2024 e 350 mil annui dal 2025 al 2028 aggiuntivo a quello previsto dalla L.178/2020.</a:t>
            </a:r>
          </a:p>
        </p:txBody>
      </p:sp>
      <p:sp>
        <p:nvSpPr>
          <p:cNvPr id="6" name="Rectangle 4">
            <a:extLst>
              <a:ext uri="{FF2B5EF4-FFF2-40B4-BE49-F238E27FC236}">
                <a16:creationId xmlns:a16="http://schemas.microsoft.com/office/drawing/2014/main" id="{68A2D022-0F15-56F0-3F91-1991F18CB665}"/>
              </a:ext>
            </a:extLst>
          </p:cNvPr>
          <p:cNvSpPr>
            <a:spLocks noChangeArrowheads="1"/>
          </p:cNvSpPr>
          <p:nvPr/>
        </p:nvSpPr>
        <p:spPr bwMode="auto">
          <a:xfrm>
            <a:off x="1030873" y="1064378"/>
            <a:ext cx="9444038" cy="508474"/>
          </a:xfrm>
          <a:prstGeom prst="rect">
            <a:avLst/>
          </a:prstGeom>
        </p:spPr>
        <p:txBody>
          <a:bodyPr vert="horz" lIns="91440" tIns="45720" rIns="91440" bIns="45720" rtlCol="0" anchor="ctr">
            <a:noAutofit/>
          </a:bodyPr>
          <a:lstStyle/>
          <a:p>
            <a:pPr algn="ctr">
              <a:lnSpc>
                <a:spcPct val="90000"/>
              </a:lnSpc>
              <a:spcBef>
                <a:spcPct val="0"/>
              </a:spcBef>
            </a:pPr>
            <a:endParaRPr lang="en-GB" altLang="it-IT" sz="2400" b="1" dirty="0">
              <a:solidFill>
                <a:srgbClr val="C00000"/>
              </a:solidFill>
              <a:ea typeface="+mj-ea"/>
              <a:cs typeface="+mj-cs"/>
            </a:endParaRPr>
          </a:p>
        </p:txBody>
      </p:sp>
      <p:sp>
        <p:nvSpPr>
          <p:cNvPr id="8" name="Rectangle 4">
            <a:extLst>
              <a:ext uri="{FF2B5EF4-FFF2-40B4-BE49-F238E27FC236}">
                <a16:creationId xmlns:a16="http://schemas.microsoft.com/office/drawing/2014/main" id="{6FA2AC34-69B6-8255-979E-B8AF0A756EFF}"/>
              </a:ext>
            </a:extLst>
          </p:cNvPr>
          <p:cNvSpPr>
            <a:spLocks noChangeArrowheads="1"/>
          </p:cNvSpPr>
          <p:nvPr/>
        </p:nvSpPr>
        <p:spPr bwMode="auto">
          <a:xfrm>
            <a:off x="255206" y="9399"/>
            <a:ext cx="11337500" cy="508474"/>
          </a:xfrm>
          <a:prstGeom prst="rect">
            <a:avLst/>
          </a:prstGeom>
        </p:spPr>
        <p:txBody>
          <a:bodyPr vert="horz" lIns="91440" tIns="45720" rIns="91440" bIns="45720" rtlCol="0" anchor="ctr">
            <a:noAutofit/>
          </a:bodyPr>
          <a:lstStyle/>
          <a:p>
            <a:pPr algn="ctr">
              <a:lnSpc>
                <a:spcPct val="90000"/>
              </a:lnSpc>
              <a:spcBef>
                <a:spcPct val="0"/>
              </a:spcBef>
            </a:pPr>
            <a:r>
              <a:rPr lang="it-IT" altLang="it-IT" sz="3200" b="1" dirty="0">
                <a:solidFill>
                  <a:srgbClr val="002060"/>
                </a:solidFill>
                <a:latin typeface="Helvetica" panose="020B0604020202030204" pitchFamily="34" charset="0"/>
                <a:ea typeface="+mj-ea"/>
                <a:cs typeface="+mj-cs"/>
              </a:rPr>
              <a:t>Il contributo agli obiettivi di finanza pubblica</a:t>
            </a:r>
            <a:endParaRPr lang="en-GB" altLang="it-IT" sz="3200" b="1" dirty="0">
              <a:solidFill>
                <a:srgbClr val="002060"/>
              </a:solidFill>
              <a:latin typeface="Helvetica" panose="020B0604020202030204" pitchFamily="34" charset="0"/>
              <a:ea typeface="+mj-ea"/>
              <a:cs typeface="+mj-cs"/>
            </a:endParaRPr>
          </a:p>
        </p:txBody>
      </p:sp>
      <p:pic>
        <p:nvPicPr>
          <p:cNvPr id="12" name="Immagine 11">
            <a:extLst>
              <a:ext uri="{FF2B5EF4-FFF2-40B4-BE49-F238E27FC236}">
                <a16:creationId xmlns:a16="http://schemas.microsoft.com/office/drawing/2014/main" id="{0010793C-58C1-B3FC-686D-F303DAE70645}"/>
              </a:ext>
            </a:extLst>
          </p:cNvPr>
          <p:cNvPicPr>
            <a:picLocks noChangeAspect="1"/>
          </p:cNvPicPr>
          <p:nvPr/>
        </p:nvPicPr>
        <p:blipFill>
          <a:blip r:embed="rId2"/>
          <a:stretch>
            <a:fillRect/>
          </a:stretch>
        </p:blipFill>
        <p:spPr>
          <a:xfrm>
            <a:off x="4788651" y="1191395"/>
            <a:ext cx="7316665" cy="4677738"/>
          </a:xfrm>
          <a:prstGeom prst="rect">
            <a:avLst/>
          </a:prstGeom>
        </p:spPr>
      </p:pic>
      <p:sp>
        <p:nvSpPr>
          <p:cNvPr id="10" name="CasellaDiTesto 9">
            <a:extLst>
              <a:ext uri="{FF2B5EF4-FFF2-40B4-BE49-F238E27FC236}">
                <a16:creationId xmlns:a16="http://schemas.microsoft.com/office/drawing/2014/main" id="{156E09B5-C28F-142B-B25F-22586A76A18F}"/>
              </a:ext>
            </a:extLst>
          </p:cNvPr>
          <p:cNvSpPr txBox="1"/>
          <p:nvPr/>
        </p:nvSpPr>
        <p:spPr>
          <a:xfrm>
            <a:off x="5065396" y="1241321"/>
            <a:ext cx="6527310" cy="430887"/>
          </a:xfrm>
          <a:prstGeom prst="rect">
            <a:avLst/>
          </a:prstGeom>
          <a:noFill/>
        </p:spPr>
        <p:txBody>
          <a:bodyPr wrap="square">
            <a:spAutoFit/>
          </a:bodyPr>
          <a:lstStyle/>
          <a:p>
            <a:r>
              <a:rPr lang="it-IT" sz="1200" b="1" i="0" u="none" strike="noStrike" dirty="0">
                <a:solidFill>
                  <a:srgbClr val="006666"/>
                </a:solidFill>
                <a:effectLst/>
                <a:latin typeface="Arial" panose="020B0604020202020204" pitchFamily="34" charset="0"/>
              </a:rPr>
              <a:t>Contributo delle Regioni a Statuto Ordinario agli obiettivi di finanza pubblica dal 2011 </a:t>
            </a:r>
            <a:r>
              <a:rPr lang="it-IT" sz="1000" b="1" i="1" u="none" strike="noStrike" dirty="0">
                <a:solidFill>
                  <a:srgbClr val="006666"/>
                </a:solidFill>
                <a:effectLst/>
                <a:latin typeface="Arial" panose="020B0604020202020204" pitchFamily="34" charset="0"/>
              </a:rPr>
              <a:t>(milioni di euro)</a:t>
            </a:r>
            <a:r>
              <a:rPr lang="it-IT" sz="1000" i="1" dirty="0"/>
              <a:t> </a:t>
            </a:r>
          </a:p>
        </p:txBody>
      </p:sp>
      <p:sp>
        <p:nvSpPr>
          <p:cNvPr id="7" name="CasellaDiTesto 6">
            <a:extLst>
              <a:ext uri="{FF2B5EF4-FFF2-40B4-BE49-F238E27FC236}">
                <a16:creationId xmlns:a16="http://schemas.microsoft.com/office/drawing/2014/main" id="{F4D41D22-121E-3180-8818-1D2A6647A845}"/>
              </a:ext>
            </a:extLst>
          </p:cNvPr>
          <p:cNvSpPr txBox="1"/>
          <p:nvPr/>
        </p:nvSpPr>
        <p:spPr>
          <a:xfrm>
            <a:off x="5065396" y="741856"/>
            <a:ext cx="6155266" cy="369332"/>
          </a:xfrm>
          <a:prstGeom prst="rect">
            <a:avLst/>
          </a:prstGeom>
          <a:noFill/>
        </p:spPr>
        <p:txBody>
          <a:bodyPr wrap="square">
            <a:spAutoFit/>
          </a:bodyPr>
          <a:lstStyle/>
          <a:p>
            <a:r>
              <a:rPr lang="it-IT" altLang="it-IT" sz="1800" b="1" dirty="0">
                <a:solidFill>
                  <a:srgbClr val="002060"/>
                </a:solidFill>
                <a:latin typeface="Helvetica" panose="020B0604020202030204" pitchFamily="34" charset="0"/>
                <a:ea typeface="+mj-ea"/>
                <a:cs typeface="+mj-cs"/>
              </a:rPr>
              <a:t>RSO</a:t>
            </a:r>
            <a:endParaRPr lang="it-IT" dirty="0"/>
          </a:p>
        </p:txBody>
      </p:sp>
      <p:sp>
        <p:nvSpPr>
          <p:cNvPr id="9" name="CasellaDiTesto 8">
            <a:extLst>
              <a:ext uri="{FF2B5EF4-FFF2-40B4-BE49-F238E27FC236}">
                <a16:creationId xmlns:a16="http://schemas.microsoft.com/office/drawing/2014/main" id="{C950BCD9-9E43-133B-F951-66C2BF6F0478}"/>
              </a:ext>
            </a:extLst>
          </p:cNvPr>
          <p:cNvSpPr txBox="1"/>
          <p:nvPr/>
        </p:nvSpPr>
        <p:spPr>
          <a:xfrm>
            <a:off x="5197379" y="6041274"/>
            <a:ext cx="858616" cy="369332"/>
          </a:xfrm>
          <a:prstGeom prst="rect">
            <a:avLst/>
          </a:prstGeom>
          <a:noFill/>
        </p:spPr>
        <p:txBody>
          <a:bodyPr wrap="square">
            <a:spAutoFit/>
          </a:bodyPr>
          <a:lstStyle/>
          <a:p>
            <a:r>
              <a:rPr lang="it-IT" altLang="it-IT" sz="1800" b="1" dirty="0">
                <a:solidFill>
                  <a:srgbClr val="002060"/>
                </a:solidFill>
                <a:latin typeface="Helvetica" panose="020B0604020202030204" pitchFamily="34" charset="0"/>
                <a:ea typeface="+mj-ea"/>
                <a:cs typeface="+mj-cs"/>
              </a:rPr>
              <a:t>RSS</a:t>
            </a:r>
            <a:endParaRPr lang="it-IT" dirty="0"/>
          </a:p>
        </p:txBody>
      </p:sp>
      <p:sp>
        <p:nvSpPr>
          <p:cNvPr id="13" name="CasellaDiTesto 12">
            <a:extLst>
              <a:ext uri="{FF2B5EF4-FFF2-40B4-BE49-F238E27FC236}">
                <a16:creationId xmlns:a16="http://schemas.microsoft.com/office/drawing/2014/main" id="{1ADB2F38-94DC-53E5-D693-AF47B9274D17}"/>
              </a:ext>
            </a:extLst>
          </p:cNvPr>
          <p:cNvSpPr txBox="1"/>
          <p:nvPr/>
        </p:nvSpPr>
        <p:spPr>
          <a:xfrm>
            <a:off x="5829559" y="5996150"/>
            <a:ext cx="5473441" cy="492443"/>
          </a:xfrm>
          <a:prstGeom prst="rect">
            <a:avLst/>
          </a:prstGeom>
          <a:noFill/>
          <a:ln>
            <a:solidFill>
              <a:srgbClr val="002060"/>
            </a:solidFill>
          </a:ln>
        </p:spPr>
        <p:txBody>
          <a:bodyPr wrap="square">
            <a:spAutoFit/>
          </a:bodyPr>
          <a:lstStyle/>
          <a:p>
            <a:pPr algn="just"/>
            <a:r>
              <a:rPr lang="it-IT" sz="1300" b="1" dirty="0">
                <a:solidFill>
                  <a:srgbClr val="000000"/>
                </a:solidFill>
              </a:rPr>
              <a:t>C</a:t>
            </a:r>
            <a:r>
              <a:rPr lang="it-IT" sz="1300" b="1" i="0" u="none" strike="noStrike" baseline="0" dirty="0">
                <a:solidFill>
                  <a:srgbClr val="000000"/>
                </a:solidFill>
              </a:rPr>
              <a:t>oncorso delle Regioni a statuto speciale e delle Province autonome nel 2020 </a:t>
            </a:r>
            <a:r>
              <a:rPr lang="it-IT" sz="1300" b="1" dirty="0">
                <a:solidFill>
                  <a:srgbClr val="000000"/>
                </a:solidFill>
              </a:rPr>
              <a:t>pari </a:t>
            </a:r>
            <a:r>
              <a:rPr lang="it-IT" sz="1300" b="1" i="0" u="none" strike="noStrike" baseline="0" dirty="0">
                <a:solidFill>
                  <a:srgbClr val="000000"/>
                </a:solidFill>
              </a:rPr>
              <a:t>a 3,17 miliardi, ridotto di circa il 20% dal 2022 </a:t>
            </a:r>
            <a:endParaRPr lang="it-IT" sz="1300" b="1" dirty="0"/>
          </a:p>
        </p:txBody>
      </p:sp>
      <p:sp>
        <p:nvSpPr>
          <p:cNvPr id="14" name="Segno di addizione 13">
            <a:extLst>
              <a:ext uri="{FF2B5EF4-FFF2-40B4-BE49-F238E27FC236}">
                <a16:creationId xmlns:a16="http://schemas.microsoft.com/office/drawing/2014/main" id="{49D14FB2-5AE0-3078-9EC6-EBCA0D9EF773}"/>
              </a:ext>
            </a:extLst>
          </p:cNvPr>
          <p:cNvSpPr/>
          <p:nvPr/>
        </p:nvSpPr>
        <p:spPr>
          <a:xfrm>
            <a:off x="4869049" y="6087440"/>
            <a:ext cx="261751" cy="276999"/>
          </a:xfrm>
          <a:prstGeom prst="mathPlu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0708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1AB953B-BFCB-D71A-63FD-28529E072D66}"/>
              </a:ext>
            </a:extLst>
          </p:cNvPr>
          <p:cNvSpPr>
            <a:spLocks noGrp="1"/>
          </p:cNvSpPr>
          <p:nvPr>
            <p:ph type="sldNum" sz="quarter" idx="12"/>
          </p:nvPr>
        </p:nvSpPr>
        <p:spPr/>
        <p:txBody>
          <a:bodyPr/>
          <a:lstStyle/>
          <a:p>
            <a:fld id="{44C33366-F049-4757-80AA-EDB84E4621D4}" type="slidenum">
              <a:rPr lang="it-IT" smtClean="0"/>
              <a:t>17</a:t>
            </a:fld>
            <a:endParaRPr lang="it-IT"/>
          </a:p>
        </p:txBody>
      </p:sp>
      <p:sp>
        <p:nvSpPr>
          <p:cNvPr id="4" name="CasellaDiTesto 3">
            <a:extLst>
              <a:ext uri="{FF2B5EF4-FFF2-40B4-BE49-F238E27FC236}">
                <a16:creationId xmlns:a16="http://schemas.microsoft.com/office/drawing/2014/main" id="{6B6DDFE6-2386-9BDB-0AF7-387E5B10582F}"/>
              </a:ext>
            </a:extLst>
          </p:cNvPr>
          <p:cNvSpPr txBox="1"/>
          <p:nvPr/>
        </p:nvSpPr>
        <p:spPr>
          <a:xfrm>
            <a:off x="4074694" y="6400412"/>
            <a:ext cx="4042611" cy="276999"/>
          </a:xfrm>
          <a:prstGeom prst="rect">
            <a:avLst/>
          </a:prstGeom>
          <a:noFill/>
        </p:spPr>
        <p:txBody>
          <a:bodyPr wrap="square" rtlCol="0">
            <a:spAutoFit/>
          </a:bodyPr>
          <a:lstStyle/>
          <a:p>
            <a:r>
              <a:rPr lang="it-IT" sz="1200" i="1" dirty="0"/>
              <a:t>Conferenza delle Regioni e delle Province autonome</a:t>
            </a:r>
          </a:p>
        </p:txBody>
      </p:sp>
      <p:sp>
        <p:nvSpPr>
          <p:cNvPr id="7" name="CasellaDiTesto 6">
            <a:extLst>
              <a:ext uri="{FF2B5EF4-FFF2-40B4-BE49-F238E27FC236}">
                <a16:creationId xmlns:a16="http://schemas.microsoft.com/office/drawing/2014/main" id="{A8A50656-FB85-D667-9183-66E5903C8B7C}"/>
              </a:ext>
            </a:extLst>
          </p:cNvPr>
          <p:cNvSpPr txBox="1"/>
          <p:nvPr/>
        </p:nvSpPr>
        <p:spPr>
          <a:xfrm>
            <a:off x="329896" y="2146999"/>
            <a:ext cx="11337500" cy="4154984"/>
          </a:xfrm>
          <a:prstGeom prst="rect">
            <a:avLst/>
          </a:prstGeom>
          <a:noFill/>
          <a:ln>
            <a:solidFill>
              <a:srgbClr val="002060"/>
            </a:solidFill>
          </a:ln>
        </p:spPr>
        <p:txBody>
          <a:bodyPr wrap="square" rtlCol="0">
            <a:spAutoFit/>
          </a:bodyPr>
          <a:lstStyle/>
          <a:p>
            <a:pPr marL="342900" indent="-342900" algn="just">
              <a:buClr>
                <a:srgbClr val="C00000"/>
              </a:buClr>
              <a:buSzPct val="130000"/>
              <a:buFont typeface="Wingdings" panose="05000000000000000000" pitchFamily="2" charset="2"/>
              <a:buChar char="Ø"/>
            </a:pPr>
            <a:r>
              <a:rPr lang="it-IT" sz="2200" dirty="0"/>
              <a:t>Il contributo agli obiettivi di finanza pubblica negli anni è ancora più rilevante alla luce delle sentenze della </a:t>
            </a:r>
            <a:r>
              <a:rPr lang="it-IT" sz="2200" b="0" i="0" dirty="0">
                <a:effectLst/>
              </a:rPr>
              <a:t>Corte Costituzionale (da </a:t>
            </a:r>
            <a:r>
              <a:rPr lang="it-IT" sz="2200" dirty="0"/>
              <a:t>ultimo la sentenza n.103/2018) che hanno </a:t>
            </a:r>
            <a:r>
              <a:rPr lang="it-IT" sz="2200" b="0" i="0" dirty="0">
                <a:effectLst/>
              </a:rPr>
              <a:t>chiarito che </a:t>
            </a:r>
            <a:r>
              <a:rPr lang="it-IT" sz="2200" b="1" i="0" dirty="0">
                <a:effectLst/>
              </a:rPr>
              <a:t>i tagli agli enti territoriali devono avvenire sulla base del principio di </a:t>
            </a:r>
            <a:r>
              <a:rPr lang="it-IT" sz="2200" b="1" i="0" dirty="0">
                <a:effectLst/>
                <a:highlight>
                  <a:srgbClr val="FFFF00"/>
                </a:highlight>
              </a:rPr>
              <a:t>temporaneità</a:t>
            </a:r>
            <a:r>
              <a:rPr lang="it-IT" sz="2200" b="1" i="0" dirty="0">
                <a:effectLst/>
              </a:rPr>
              <a:t> e </a:t>
            </a:r>
            <a:r>
              <a:rPr lang="it-IT" sz="2200" b="1" i="0" dirty="0">
                <a:effectLst/>
                <a:highlight>
                  <a:srgbClr val="FFFF00"/>
                </a:highlight>
              </a:rPr>
              <a:t>transitorietà</a:t>
            </a:r>
            <a:r>
              <a:rPr lang="it-IT" sz="2200" b="1" i="0" dirty="0">
                <a:effectLst/>
              </a:rPr>
              <a:t> delle misure di contenimento della spesa pubblica</a:t>
            </a:r>
            <a:r>
              <a:rPr lang="it-IT" sz="2200" b="1" dirty="0"/>
              <a:t> </a:t>
            </a:r>
            <a:r>
              <a:rPr lang="it-IT" sz="2200" i="1" dirty="0">
                <a:effectLst/>
              </a:rPr>
              <a:t>(al contrario i </a:t>
            </a:r>
            <a:r>
              <a:rPr lang="it-IT" altLang="it-IT" sz="2200" i="1" dirty="0">
                <a:solidFill>
                  <a:schemeClr val="tx1"/>
                </a:solidFill>
                <a:latin typeface="+mn-lt"/>
              </a:rPr>
              <a:t>tagli operati con il DL 78/2010 -tagli trasferimenti ex lege 59/1997- per 4,5 miliardi per l’esercizio delle funzioni </a:t>
            </a:r>
            <a:r>
              <a:rPr lang="it-IT" altLang="it-IT" sz="2200" b="1" i="1" dirty="0">
                <a:solidFill>
                  <a:schemeClr val="tx1"/>
                </a:solidFill>
                <a:latin typeface="+mn-lt"/>
              </a:rPr>
              <a:t>che ancora permangono in capo alle Regioni</a:t>
            </a:r>
            <a:r>
              <a:rPr lang="it-IT" altLang="it-IT" sz="2200" i="1" dirty="0"/>
              <a:t>).</a:t>
            </a:r>
            <a:endParaRPr lang="it-IT" altLang="it-IT" sz="2200" i="1" dirty="0">
              <a:solidFill>
                <a:schemeClr val="tx1"/>
              </a:solidFill>
              <a:latin typeface="+mn-lt"/>
            </a:endParaRPr>
          </a:p>
          <a:p>
            <a:pPr marL="342900" indent="-342900" algn="just">
              <a:buClr>
                <a:srgbClr val="C00000"/>
              </a:buClr>
              <a:buSzPct val="130000"/>
              <a:buFont typeface="Wingdings" panose="05000000000000000000" pitchFamily="2" charset="2"/>
              <a:buChar char="Ø"/>
            </a:pPr>
            <a:endParaRPr lang="it-IT" sz="2200" b="1" i="0" dirty="0">
              <a:effectLst/>
            </a:endParaRPr>
          </a:p>
          <a:p>
            <a:pPr marL="342900" indent="-342900" algn="just">
              <a:buClr>
                <a:srgbClr val="C00000"/>
              </a:buClr>
              <a:buSzPct val="130000"/>
              <a:buFont typeface="Wingdings" panose="05000000000000000000" pitchFamily="2" charset="2"/>
              <a:buChar char="Ø"/>
            </a:pPr>
            <a:r>
              <a:rPr lang="it-IT" sz="2200" b="0" i="0" dirty="0">
                <a:effectLst/>
              </a:rPr>
              <a:t>Le singole misure di contenimento della spesa pubblica devono presentare il carattere della temporaneità e </a:t>
            </a:r>
            <a:r>
              <a:rPr lang="it-IT" sz="2200" b="1" i="0" dirty="0">
                <a:effectLst/>
              </a:rPr>
              <a:t>richiedono che lo Stato definisca di volta in volta, secondo le ordinarie scansioni temporali dei cicli di bilancio, </a:t>
            </a:r>
            <a:r>
              <a:rPr lang="it-IT" sz="2200" b="1" i="0" dirty="0">
                <a:effectLst/>
                <a:highlight>
                  <a:srgbClr val="FFFF00"/>
                </a:highlight>
              </a:rPr>
              <a:t>il quadro organico delle relazioni finanziarie con le Regioni e gli Enti locali, per non  sottrarre al confronto parlamentare la valutazione degli effetti complessivi e sistemici delle singole manovre di finanza pubblica</a:t>
            </a:r>
            <a:r>
              <a:rPr lang="it-IT" sz="2200" b="1" i="0" dirty="0">
                <a:effectLst/>
              </a:rPr>
              <a:t>.</a:t>
            </a:r>
            <a:endParaRPr lang="it-IT" sz="2200" dirty="0"/>
          </a:p>
        </p:txBody>
      </p:sp>
      <p:sp>
        <p:nvSpPr>
          <p:cNvPr id="5" name="Rectangle 4">
            <a:extLst>
              <a:ext uri="{FF2B5EF4-FFF2-40B4-BE49-F238E27FC236}">
                <a16:creationId xmlns:a16="http://schemas.microsoft.com/office/drawing/2014/main" id="{FC2F314A-8651-EB1C-7A82-3567BF68D246}"/>
              </a:ext>
            </a:extLst>
          </p:cNvPr>
          <p:cNvSpPr>
            <a:spLocks noChangeArrowheads="1"/>
          </p:cNvSpPr>
          <p:nvPr/>
        </p:nvSpPr>
        <p:spPr bwMode="auto">
          <a:xfrm>
            <a:off x="246740" y="243013"/>
            <a:ext cx="11337500" cy="508474"/>
          </a:xfrm>
          <a:prstGeom prst="rect">
            <a:avLst/>
          </a:prstGeom>
        </p:spPr>
        <p:txBody>
          <a:bodyPr vert="horz" lIns="91440" tIns="45720" rIns="91440" bIns="45720" rtlCol="0" anchor="ctr">
            <a:noAutofit/>
          </a:bodyPr>
          <a:lstStyle/>
          <a:p>
            <a:pPr algn="ctr">
              <a:lnSpc>
                <a:spcPct val="90000"/>
              </a:lnSpc>
              <a:spcBef>
                <a:spcPct val="0"/>
              </a:spcBef>
            </a:pPr>
            <a:r>
              <a:rPr lang="it-IT" altLang="it-IT" sz="3200" b="1" dirty="0">
                <a:solidFill>
                  <a:srgbClr val="002060"/>
                </a:solidFill>
                <a:latin typeface="Helvetica" panose="020B0604020202030204" pitchFamily="34" charset="0"/>
                <a:ea typeface="+mj-ea"/>
                <a:cs typeface="+mj-cs"/>
              </a:rPr>
              <a:t>Il contributo agli obiettivi di finanza pubblica</a:t>
            </a:r>
            <a:endParaRPr lang="en-GB" altLang="it-IT" sz="3200" b="1" dirty="0">
              <a:solidFill>
                <a:srgbClr val="002060"/>
              </a:solidFill>
              <a:latin typeface="Helvetica" panose="020B0604020202030204" pitchFamily="34" charset="0"/>
              <a:ea typeface="+mj-ea"/>
              <a:cs typeface="+mj-cs"/>
            </a:endParaRPr>
          </a:p>
        </p:txBody>
      </p:sp>
      <p:sp>
        <p:nvSpPr>
          <p:cNvPr id="6" name="CasellaDiTesto 5">
            <a:extLst>
              <a:ext uri="{FF2B5EF4-FFF2-40B4-BE49-F238E27FC236}">
                <a16:creationId xmlns:a16="http://schemas.microsoft.com/office/drawing/2014/main" id="{2466FEA1-4306-D752-2370-808E6215BC34}"/>
              </a:ext>
            </a:extLst>
          </p:cNvPr>
          <p:cNvSpPr txBox="1"/>
          <p:nvPr/>
        </p:nvSpPr>
        <p:spPr>
          <a:xfrm>
            <a:off x="329897" y="944663"/>
            <a:ext cx="11337500" cy="646331"/>
          </a:xfrm>
          <a:prstGeom prst="rect">
            <a:avLst/>
          </a:prstGeom>
          <a:noFill/>
          <a:ln>
            <a:solidFill>
              <a:srgbClr val="C00000"/>
            </a:solidFill>
          </a:ln>
        </p:spPr>
        <p:txBody>
          <a:bodyPr wrap="square">
            <a:spAutoFit/>
          </a:bodyPr>
          <a:lstStyle/>
          <a:p>
            <a:r>
              <a:rPr lang="it-IT" sz="1800" b="1" i="0" u="none" strike="noStrike" baseline="0" dirty="0">
                <a:solidFill>
                  <a:srgbClr val="002060"/>
                </a:solidFill>
              </a:rPr>
              <a:t>A fronte di questo notevole contributo delle Regioni in termini di miglioramento dei saldi di finanza pubblica negli anni dal 2011 ad oggi, </a:t>
            </a:r>
            <a:r>
              <a:rPr lang="it-IT" sz="1800" b="1" i="0" u="none" strike="noStrike" baseline="0" dirty="0">
                <a:solidFill>
                  <a:srgbClr val="002060"/>
                </a:solidFill>
                <a:highlight>
                  <a:srgbClr val="FFFF00"/>
                </a:highlight>
              </a:rPr>
              <a:t>si segnala il rispetto annuale degli obiettivi di pareggio</a:t>
            </a:r>
            <a:r>
              <a:rPr lang="it-IT" sz="1800" b="0" i="0" u="none" strike="noStrike" baseline="0" dirty="0">
                <a:solidFill>
                  <a:srgbClr val="002060"/>
                </a:solidFill>
              </a:rPr>
              <a:t>. </a:t>
            </a:r>
            <a:endParaRPr lang="it-IT" dirty="0">
              <a:solidFill>
                <a:srgbClr val="002060"/>
              </a:solidFill>
            </a:endParaRPr>
          </a:p>
        </p:txBody>
      </p:sp>
    </p:spTree>
    <p:extLst>
      <p:ext uri="{BB962C8B-B14F-4D97-AF65-F5344CB8AC3E}">
        <p14:creationId xmlns:p14="http://schemas.microsoft.com/office/powerpoint/2010/main" val="2813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B203A3-01E0-1000-0621-27CFA9FAD561}"/>
              </a:ext>
            </a:extLst>
          </p:cNvPr>
          <p:cNvSpPr txBox="1"/>
          <p:nvPr/>
        </p:nvSpPr>
        <p:spPr>
          <a:xfrm>
            <a:off x="223038" y="663151"/>
            <a:ext cx="11287815" cy="923330"/>
          </a:xfrm>
          <a:prstGeom prst="rect">
            <a:avLst/>
          </a:prstGeom>
          <a:noFill/>
          <a:ln>
            <a:solidFill>
              <a:srgbClr val="002060"/>
            </a:solidFill>
          </a:ln>
        </p:spPr>
        <p:txBody>
          <a:bodyPr wrap="square">
            <a:spAutoFit/>
          </a:bodyPr>
          <a:lstStyle/>
          <a:p>
            <a:r>
              <a:rPr lang="it-IT" sz="1800" b="1" i="0" u="none" strike="noStrike" baseline="0" dirty="0">
                <a:solidFill>
                  <a:srgbClr val="C00000"/>
                </a:solidFill>
              </a:rPr>
              <a:t>La regola </a:t>
            </a:r>
            <a:r>
              <a:rPr lang="it-IT" b="1" dirty="0">
                <a:solidFill>
                  <a:srgbClr val="C00000"/>
                </a:solidFill>
              </a:rPr>
              <a:t>della «</a:t>
            </a:r>
            <a:r>
              <a:rPr lang="it-IT" sz="1800" b="1" i="1" u="none" strike="noStrike" baseline="0" dirty="0">
                <a:solidFill>
                  <a:srgbClr val="C00000"/>
                </a:solidFill>
              </a:rPr>
              <a:t>Spesa netta</a:t>
            </a:r>
            <a:r>
              <a:rPr lang="it-IT" sz="1800" b="1" i="0" u="none" strike="noStrike" baseline="0" dirty="0">
                <a:solidFill>
                  <a:srgbClr val="C00000"/>
                </a:solidFill>
              </a:rPr>
              <a:t>» deve essere:</a:t>
            </a:r>
          </a:p>
          <a:p>
            <a:pPr marL="285750" indent="-285750">
              <a:buFont typeface="Wingdings" panose="05000000000000000000" pitchFamily="2" charset="2"/>
              <a:buChar char="Ø"/>
            </a:pPr>
            <a:r>
              <a:rPr lang="it-IT" sz="1800" b="1" i="0" u="sng" strike="noStrike" baseline="0" dirty="0">
                <a:solidFill>
                  <a:srgbClr val="C00000"/>
                </a:solidFill>
              </a:rPr>
              <a:t>inserita nel contesto delle regole di finanza pubblica </a:t>
            </a:r>
            <a:r>
              <a:rPr lang="it-IT" sz="1800" b="1" i="0" strike="noStrike" baseline="0" dirty="0">
                <a:solidFill>
                  <a:srgbClr val="C00000"/>
                </a:solidFill>
              </a:rPr>
              <a:t>attualmente in vigore per gli enti territoriale </a:t>
            </a:r>
          </a:p>
          <a:p>
            <a:pPr marL="285750" indent="-285750">
              <a:buFont typeface="Wingdings" panose="05000000000000000000" pitchFamily="2" charset="2"/>
              <a:buChar char="Ø"/>
            </a:pPr>
            <a:r>
              <a:rPr lang="it-IT" sz="1800" b="1" i="0" u="sng" strike="noStrike" baseline="0" dirty="0">
                <a:solidFill>
                  <a:srgbClr val="C00000"/>
                </a:solidFill>
              </a:rPr>
              <a:t>proporzionata</a:t>
            </a:r>
            <a:r>
              <a:rPr lang="it-IT" sz="1800" b="1" i="0" strike="noStrike" baseline="0" dirty="0">
                <a:solidFill>
                  <a:srgbClr val="C00000"/>
                </a:solidFill>
              </a:rPr>
              <a:t> alla </a:t>
            </a:r>
            <a:r>
              <a:rPr lang="it-IT" sz="1800" b="1" i="0" u="none" strike="noStrike" baseline="0" dirty="0">
                <a:solidFill>
                  <a:srgbClr val="C00000"/>
                </a:solidFill>
              </a:rPr>
              <a:t>percentuale di spesa che rappresentano </a:t>
            </a:r>
            <a:r>
              <a:rPr lang="it-IT" sz="1800" b="0" i="0" u="none" strike="noStrike" baseline="0" dirty="0">
                <a:solidFill>
                  <a:srgbClr val="C00000"/>
                </a:solidFill>
              </a:rPr>
              <a:t> </a:t>
            </a:r>
            <a:endParaRPr lang="it-IT" dirty="0">
              <a:solidFill>
                <a:srgbClr val="C00000"/>
              </a:solidFill>
            </a:endParaRPr>
          </a:p>
        </p:txBody>
      </p:sp>
      <p:sp>
        <p:nvSpPr>
          <p:cNvPr id="5" name="CasellaDiTesto 4">
            <a:extLst>
              <a:ext uri="{FF2B5EF4-FFF2-40B4-BE49-F238E27FC236}">
                <a16:creationId xmlns:a16="http://schemas.microsoft.com/office/drawing/2014/main" id="{B39B3B70-6DA2-FB4E-D911-00AE315B26B0}"/>
              </a:ext>
            </a:extLst>
          </p:cNvPr>
          <p:cNvSpPr txBox="1"/>
          <p:nvPr/>
        </p:nvSpPr>
        <p:spPr>
          <a:xfrm>
            <a:off x="831305" y="2435937"/>
            <a:ext cx="10732309" cy="785813"/>
          </a:xfrm>
          <a:prstGeom prst="rect">
            <a:avLst/>
          </a:prstGeom>
          <a:noFill/>
        </p:spPr>
        <p:txBody>
          <a:bodyPr wrap="square">
            <a:spAutoFit/>
          </a:bodyPr>
          <a:lstStyle/>
          <a:p>
            <a:pPr algn="just">
              <a:defRPr/>
            </a:pPr>
            <a:r>
              <a:rPr lang="it-IT" sz="1500" b="1" dirty="0">
                <a:solidFill>
                  <a:schemeClr val="accent6">
                    <a:lumMod val="75000"/>
                  </a:schemeClr>
                </a:solidFill>
                <a:cs typeface="Arial" charset="0"/>
              </a:rPr>
              <a:t>art.119 della Costituzione</a:t>
            </a:r>
            <a:r>
              <a:rPr lang="it-IT" sz="1500" dirty="0">
                <a:cs typeface="Arial" charset="0"/>
              </a:rPr>
              <a:t>, novellato nel 2001, al comma 6 ultimi periodi, prevede che i Comuni, le Province, le Città metropolitane e le Regioni “</a:t>
            </a:r>
            <a:r>
              <a:rPr lang="it-IT" sz="1500" i="1" dirty="0">
                <a:cs typeface="Arial" charset="0"/>
              </a:rPr>
              <a:t>Possono ricorrere all’indebitamento solo per finanziare spese di investimento. È esclusa ogni garanzia  dello Stato sui prestiti dagli stessi contratti.”</a:t>
            </a:r>
            <a:r>
              <a:rPr lang="it-IT" sz="1500" dirty="0">
                <a:cs typeface="Arial" charset="0"/>
              </a:rPr>
              <a:t>. </a:t>
            </a:r>
          </a:p>
        </p:txBody>
      </p:sp>
      <p:sp>
        <p:nvSpPr>
          <p:cNvPr id="6" name="CasellaDiTesto 5">
            <a:extLst>
              <a:ext uri="{FF2B5EF4-FFF2-40B4-BE49-F238E27FC236}">
                <a16:creationId xmlns:a16="http://schemas.microsoft.com/office/drawing/2014/main" id="{BF675397-DB52-872C-A8B4-8212656E14A7}"/>
              </a:ext>
            </a:extLst>
          </p:cNvPr>
          <p:cNvSpPr txBox="1"/>
          <p:nvPr/>
        </p:nvSpPr>
        <p:spPr>
          <a:xfrm>
            <a:off x="767805" y="3293186"/>
            <a:ext cx="10743048" cy="784830"/>
          </a:xfrm>
          <a:prstGeom prst="rect">
            <a:avLst/>
          </a:prstGeom>
          <a:noFill/>
        </p:spPr>
        <p:txBody>
          <a:bodyPr wrap="square">
            <a:spAutoFit/>
          </a:bodyPr>
          <a:lstStyle/>
          <a:p>
            <a:pPr algn="just">
              <a:defRPr/>
            </a:pPr>
            <a:r>
              <a:rPr lang="it-IT" sz="1500" dirty="0">
                <a:cs typeface="Arial" charset="0"/>
              </a:rPr>
              <a:t>La disposizione </a:t>
            </a:r>
            <a:r>
              <a:rPr lang="it-IT" sz="1500" b="1" dirty="0">
                <a:cs typeface="Arial" charset="0"/>
              </a:rPr>
              <a:t>era già presente nell’ordinamento </a:t>
            </a:r>
            <a:r>
              <a:rPr lang="it-IT" sz="1500" dirty="0">
                <a:cs typeface="Arial" charset="0"/>
              </a:rPr>
              <a:t>previsto per le  Regioni a Statuto ordinario nella </a:t>
            </a:r>
            <a:r>
              <a:rPr lang="it-IT" sz="1500" b="1" dirty="0">
                <a:solidFill>
                  <a:schemeClr val="accent6">
                    <a:lumMod val="75000"/>
                  </a:schemeClr>
                </a:solidFill>
                <a:cs typeface="Arial" charset="0"/>
              </a:rPr>
              <a:t>legge del </a:t>
            </a:r>
            <a:r>
              <a:rPr lang="it-IT" sz="1500" b="1" u="sng" dirty="0">
                <a:solidFill>
                  <a:schemeClr val="accent6">
                    <a:lumMod val="75000"/>
                  </a:schemeClr>
                </a:solidFill>
                <a:cs typeface="Arial" charset="0"/>
              </a:rPr>
              <a:t>1970</a:t>
            </a:r>
            <a:r>
              <a:rPr lang="it-IT" sz="1500" b="1" dirty="0">
                <a:solidFill>
                  <a:schemeClr val="accent6">
                    <a:lumMod val="75000"/>
                  </a:schemeClr>
                </a:solidFill>
                <a:cs typeface="Arial" charset="0"/>
              </a:rPr>
              <a:t>, n.281 </a:t>
            </a:r>
            <a:r>
              <a:rPr lang="it-IT" sz="1500" dirty="0">
                <a:cs typeface="Arial" charset="0"/>
              </a:rPr>
              <a:t>ove si stabiliva che “l</a:t>
            </a:r>
            <a:r>
              <a:rPr lang="it-IT" sz="1500" i="1" dirty="0">
                <a:cs typeface="Arial" charset="0"/>
              </a:rPr>
              <a:t>e Regioni possono contrarre mutui ed emettere obbligazioni esclusivamente per provvedere a spese di investimento- (Per le Regioni sono vietate </a:t>
            </a:r>
            <a:r>
              <a:rPr lang="it-IT" sz="1500" dirty="0">
                <a:cs typeface="Arial" charset="0"/>
              </a:rPr>
              <a:t>le cosiddette </a:t>
            </a:r>
            <a:r>
              <a:rPr lang="it-IT" sz="1500" b="1" i="1" dirty="0">
                <a:solidFill>
                  <a:schemeClr val="accent6">
                    <a:lumMod val="75000"/>
                  </a:schemeClr>
                </a:solidFill>
                <a:cs typeface="Arial" charset="0"/>
              </a:rPr>
              <a:t>emissioni</a:t>
            </a:r>
            <a:r>
              <a:rPr lang="it-IT" sz="1500" b="1" dirty="0">
                <a:solidFill>
                  <a:schemeClr val="accent6">
                    <a:lumMod val="75000"/>
                  </a:schemeClr>
                </a:solidFill>
                <a:cs typeface="Arial" charset="0"/>
              </a:rPr>
              <a:t> </a:t>
            </a:r>
            <a:r>
              <a:rPr lang="it-IT" sz="1500" b="1" i="1" dirty="0" err="1">
                <a:solidFill>
                  <a:schemeClr val="accent6">
                    <a:lumMod val="75000"/>
                  </a:schemeClr>
                </a:solidFill>
                <a:cs typeface="Arial" charset="0"/>
              </a:rPr>
              <a:t>bullet</a:t>
            </a:r>
            <a:r>
              <a:rPr lang="it-IT" sz="1500" i="1" dirty="0">
                <a:cs typeface="Arial" charset="0"/>
              </a:rPr>
              <a:t>.</a:t>
            </a:r>
            <a:r>
              <a:rPr lang="it-IT" sz="1500" dirty="0">
                <a:cs typeface="Arial" charset="0"/>
              </a:rPr>
              <a:t>- art.62, D.L.112/2008.)</a:t>
            </a:r>
          </a:p>
        </p:txBody>
      </p:sp>
      <p:sp>
        <p:nvSpPr>
          <p:cNvPr id="7" name="Gallone 3">
            <a:extLst>
              <a:ext uri="{FF2B5EF4-FFF2-40B4-BE49-F238E27FC236}">
                <a16:creationId xmlns:a16="http://schemas.microsoft.com/office/drawing/2014/main" id="{00311585-BE63-DB9C-1E3A-AA17171A0AA9}"/>
              </a:ext>
            </a:extLst>
          </p:cNvPr>
          <p:cNvSpPr/>
          <p:nvPr/>
        </p:nvSpPr>
        <p:spPr>
          <a:xfrm>
            <a:off x="358475" y="2596880"/>
            <a:ext cx="375857" cy="327025"/>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500">
              <a:solidFill>
                <a:schemeClr val="tx1"/>
              </a:solidFill>
            </a:endParaRPr>
          </a:p>
        </p:txBody>
      </p:sp>
      <p:sp>
        <p:nvSpPr>
          <p:cNvPr id="8" name="Gallone 4">
            <a:extLst>
              <a:ext uri="{FF2B5EF4-FFF2-40B4-BE49-F238E27FC236}">
                <a16:creationId xmlns:a16="http://schemas.microsoft.com/office/drawing/2014/main" id="{6B60F087-3D1E-9624-FA11-3775C83DB2A5}"/>
              </a:ext>
            </a:extLst>
          </p:cNvPr>
          <p:cNvSpPr/>
          <p:nvPr/>
        </p:nvSpPr>
        <p:spPr>
          <a:xfrm>
            <a:off x="356510" y="3330001"/>
            <a:ext cx="360822" cy="355600"/>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500">
              <a:solidFill>
                <a:schemeClr val="tx1"/>
              </a:solidFill>
            </a:endParaRPr>
          </a:p>
        </p:txBody>
      </p:sp>
      <p:sp>
        <p:nvSpPr>
          <p:cNvPr id="9" name="CasellaDiTesto 8">
            <a:extLst>
              <a:ext uri="{FF2B5EF4-FFF2-40B4-BE49-F238E27FC236}">
                <a16:creationId xmlns:a16="http://schemas.microsoft.com/office/drawing/2014/main" id="{6A254069-0BE9-BB7A-EF53-770A2990CF0C}"/>
              </a:ext>
            </a:extLst>
          </p:cNvPr>
          <p:cNvSpPr txBox="1"/>
          <p:nvPr/>
        </p:nvSpPr>
        <p:spPr>
          <a:xfrm>
            <a:off x="256364" y="4119808"/>
            <a:ext cx="11307249" cy="2492990"/>
          </a:xfrm>
          <a:prstGeom prst="rect">
            <a:avLst/>
          </a:prstGeom>
          <a:noFill/>
          <a:ln w="9525">
            <a:solidFill>
              <a:srgbClr val="002060"/>
            </a:solidFill>
          </a:ln>
        </p:spPr>
        <p:txBody>
          <a:bodyPr wrap="square">
            <a:spAutoFit/>
          </a:bodyPr>
          <a:lstStyle/>
          <a:p>
            <a:pPr marL="285750" indent="-285750" algn="just">
              <a:buFont typeface="Wingdings" panose="05000000000000000000" pitchFamily="2" charset="2"/>
              <a:buChar char="Ø"/>
              <a:defRPr/>
            </a:pPr>
            <a:r>
              <a:rPr lang="it-IT" sz="1400" b="1" dirty="0">
                <a:solidFill>
                  <a:srgbClr val="002060"/>
                </a:solidFill>
                <a:cs typeface="Arial" charset="0"/>
              </a:rPr>
              <a:t>Le spese di investimento regionali sono finanziate da avanzo corrente, entrate in capitale ed eventualmente debito </a:t>
            </a:r>
            <a:r>
              <a:rPr lang="it-IT" sz="1400" b="1" i="1" dirty="0">
                <a:solidFill>
                  <a:srgbClr val="0070C0"/>
                </a:solidFill>
                <a:cs typeface="Arial" charset="0"/>
              </a:rPr>
              <a:t>(Il «debito» è solo per investimenti, a differenza dello Stato che se il Parlamento autorizza può far debito indipendentemente dalla tipologia di spesa).</a:t>
            </a:r>
          </a:p>
          <a:p>
            <a:pPr marL="285750" indent="-285750" algn="just">
              <a:buFont typeface="Wingdings" panose="05000000000000000000" pitchFamily="2" charset="2"/>
              <a:buChar char="Ø"/>
              <a:defRPr/>
            </a:pPr>
            <a:r>
              <a:rPr lang="it-IT" sz="1400" b="1" dirty="0">
                <a:solidFill>
                  <a:srgbClr val="002060"/>
                </a:solidFill>
                <a:cs typeface="Arial" charset="0"/>
              </a:rPr>
              <a:t>A tal proposito la Corte Cost. </a:t>
            </a:r>
            <a:r>
              <a:rPr lang="it-IT" sz="1400" dirty="0">
                <a:solidFill>
                  <a:srgbClr val="002060"/>
                </a:solidFill>
                <a:cs typeface="Arial" charset="0"/>
              </a:rPr>
              <a:t>(non ultima Sent. 235/2021) h</a:t>
            </a:r>
            <a:r>
              <a:rPr lang="it-IT" sz="1400" dirty="0">
                <a:solidFill>
                  <a:srgbClr val="002060"/>
                </a:solidFill>
                <a:effectLst/>
                <a:highlight>
                  <a:srgbClr val="FFFFFF"/>
                </a:highlight>
                <a:ea typeface="Times New Roman" panose="02020603050405020304" pitchFamily="18" charset="0"/>
              </a:rPr>
              <a:t>a più volte enunciato il principio che </a:t>
            </a:r>
            <a:r>
              <a:rPr lang="it-IT" sz="1400" b="1" dirty="0">
                <a:solidFill>
                  <a:srgbClr val="002060"/>
                </a:solidFill>
                <a:effectLst/>
                <a:highlight>
                  <a:srgbClr val="FFFFFF"/>
                </a:highlight>
                <a:ea typeface="Times New Roman" panose="02020603050405020304" pitchFamily="18" charset="0"/>
              </a:rPr>
              <a:t>la contrazione del debito è condizionato dalla sostenibilità economica del suo rientro </a:t>
            </a:r>
            <a:r>
              <a:rPr lang="it-IT" sz="1400" dirty="0">
                <a:solidFill>
                  <a:srgbClr val="002060"/>
                </a:solidFill>
                <a:effectLst/>
                <a:highlight>
                  <a:srgbClr val="FFFFFF"/>
                </a:highlight>
                <a:ea typeface="Times New Roman" panose="02020603050405020304" pitchFamily="18" charset="0"/>
              </a:rPr>
              <a:t>e dalla trasparenza dei meccanismi di risanamento in termini di responsabilità di mandato e di </a:t>
            </a:r>
            <a:r>
              <a:rPr lang="it-IT" sz="1400" b="1" u="sng" dirty="0">
                <a:solidFill>
                  <a:srgbClr val="0070C0"/>
                </a:solidFill>
                <a:effectLst/>
                <a:highlight>
                  <a:srgbClr val="FFFFFF"/>
                </a:highlight>
                <a:ea typeface="Times New Roman" panose="02020603050405020304" pitchFamily="18" charset="0"/>
              </a:rPr>
              <a:t>equilibrio intergenerazionale</a:t>
            </a:r>
            <a:r>
              <a:rPr lang="it-IT" sz="1400" b="1" u="sng" dirty="0">
                <a:solidFill>
                  <a:srgbClr val="002060"/>
                </a:solidFill>
                <a:effectLst/>
                <a:highlight>
                  <a:srgbClr val="FFFFFF"/>
                </a:highlight>
                <a:ea typeface="Times New Roman" panose="02020603050405020304" pitchFamily="18" charset="0"/>
              </a:rPr>
              <a:t> </a:t>
            </a:r>
            <a:r>
              <a:rPr lang="it-IT" sz="1400" dirty="0">
                <a:solidFill>
                  <a:srgbClr val="002060"/>
                </a:solidFill>
                <a:effectLst/>
                <a:highlight>
                  <a:srgbClr val="FFFFFF"/>
                </a:highlight>
                <a:ea typeface="Times New Roman" panose="02020603050405020304" pitchFamily="18" charset="0"/>
              </a:rPr>
              <a:t>(ex </a:t>
            </a:r>
            <a:r>
              <a:rPr lang="it-IT" sz="1400" dirty="0" err="1">
                <a:solidFill>
                  <a:srgbClr val="002060"/>
                </a:solidFill>
                <a:effectLst/>
                <a:highlight>
                  <a:srgbClr val="FFFFFF"/>
                </a:highlight>
                <a:ea typeface="Times New Roman" panose="02020603050405020304" pitchFamily="18" charset="0"/>
              </a:rPr>
              <a:t>multis</a:t>
            </a:r>
            <a:r>
              <a:rPr lang="it-IT" sz="1400" dirty="0">
                <a:solidFill>
                  <a:srgbClr val="002060"/>
                </a:solidFill>
                <a:effectLst/>
                <a:highlight>
                  <a:srgbClr val="FFFFFF"/>
                </a:highlight>
                <a:ea typeface="Times New Roman" panose="02020603050405020304" pitchFamily="18" charset="0"/>
              </a:rPr>
              <a:t>, sentenza n. 18 del 2019). “</a:t>
            </a:r>
            <a:r>
              <a:rPr lang="it-IT" sz="1400" i="1" dirty="0">
                <a:solidFill>
                  <a:srgbClr val="002060"/>
                </a:solidFill>
                <a:effectLst/>
                <a:highlight>
                  <a:srgbClr val="FFFFFF"/>
                </a:highlight>
                <a:ea typeface="Times New Roman" panose="02020603050405020304" pitchFamily="18" charset="0"/>
              </a:rPr>
              <a:t>Il rispetto del principio di equità intergenerazionale comporta la necessità di non gravare in modo sproporzionato sulle opportunità di crescita delle generazioni future, garantendo loro risorse sufficienti per un equilibrato sviluppo. …..“</a:t>
            </a:r>
            <a:endParaRPr lang="it-IT" sz="1400" dirty="0">
              <a:solidFill>
                <a:srgbClr val="002060"/>
              </a:solidFill>
              <a:effectLst/>
              <a:highlight>
                <a:srgbClr val="FFFFFF"/>
              </a:highlight>
              <a:ea typeface="Times New Roman" panose="02020603050405020304" pitchFamily="18" charset="0"/>
            </a:endParaRPr>
          </a:p>
          <a:p>
            <a:pPr>
              <a:defRPr/>
            </a:pPr>
            <a:endParaRPr lang="it-IT" sz="1200" dirty="0">
              <a:cs typeface="Arial" charset="0"/>
            </a:endParaRPr>
          </a:p>
          <a:p>
            <a:pPr marL="742950" lvl="1" indent="-285750">
              <a:buClr>
                <a:srgbClr val="0070C0"/>
              </a:buClr>
              <a:buFont typeface="Wingdings" pitchFamily="2" charset="2"/>
              <a:buChar char="q"/>
              <a:defRPr/>
            </a:pPr>
            <a:r>
              <a:rPr lang="it-IT" sz="1200" dirty="0">
                <a:cs typeface="Arial" charset="0"/>
              </a:rPr>
              <a:t>L’avanzo corrente o risparmio pubblico sconta le rate di ammortamento e la quota di interessi passivi sull’indebitamento contratto, </a:t>
            </a:r>
            <a:r>
              <a:rPr lang="it-IT" sz="1200" b="1" i="1" dirty="0">
                <a:solidFill>
                  <a:schemeClr val="accent6">
                    <a:lumMod val="75000"/>
                  </a:schemeClr>
                </a:solidFill>
                <a:cs typeface="Arial" charset="0"/>
              </a:rPr>
              <a:t>a differenza della tecnica che assume a valore di  riferimento l’Avanzo primario ossia al netto degli interessi passivi.</a:t>
            </a:r>
          </a:p>
          <a:p>
            <a:pPr marL="742950" lvl="1" indent="-285750">
              <a:buClr>
                <a:srgbClr val="0070C0"/>
              </a:buClr>
              <a:buFont typeface="Wingdings" pitchFamily="2" charset="2"/>
              <a:buChar char="q"/>
              <a:defRPr/>
            </a:pPr>
            <a:endParaRPr lang="it-IT" sz="1200" dirty="0">
              <a:cs typeface="Arial" charset="0"/>
            </a:endParaRPr>
          </a:p>
          <a:p>
            <a:pPr marL="742950" lvl="1" indent="-285750">
              <a:buClr>
                <a:srgbClr val="0070C0"/>
              </a:buClr>
              <a:buFont typeface="Wingdings" pitchFamily="2" charset="2"/>
              <a:buChar char="q"/>
              <a:defRPr/>
            </a:pPr>
            <a:r>
              <a:rPr lang="it-IT" sz="1200" b="1" dirty="0">
                <a:cs typeface="Arial" charset="0"/>
              </a:rPr>
              <a:t>Per le Regioni l’avanzo corrente è la quota di entrate correnti e continuative a cui non corrisponde spesa corrente continuativa e che è utilizzabile per l’autofinanziamento degli investimenti.</a:t>
            </a:r>
          </a:p>
        </p:txBody>
      </p:sp>
      <p:sp>
        <p:nvSpPr>
          <p:cNvPr id="10" name="CasellaDiTesto 8">
            <a:extLst>
              <a:ext uri="{FF2B5EF4-FFF2-40B4-BE49-F238E27FC236}">
                <a16:creationId xmlns:a16="http://schemas.microsoft.com/office/drawing/2014/main" id="{79FDF751-3681-B2A4-C2CA-70D5830C212C}"/>
              </a:ext>
            </a:extLst>
          </p:cNvPr>
          <p:cNvSpPr txBox="1">
            <a:spLocks noChangeArrowheads="1"/>
          </p:cNvSpPr>
          <p:nvPr/>
        </p:nvSpPr>
        <p:spPr bwMode="auto">
          <a:xfrm>
            <a:off x="256364" y="1665998"/>
            <a:ext cx="11391669"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b="1" dirty="0">
                <a:solidFill>
                  <a:srgbClr val="002060"/>
                </a:solidFill>
                <a:latin typeface="Helvetica" panose="020B0604020202030204" pitchFamily="34" charset="0"/>
                <a:ea typeface="ＭＳ Ｐゴシック" panose="020B0600070205080204" pitchFamily="34" charset="-128"/>
              </a:rPr>
              <a:t>Norme in vigore  sull’indebitamento solo per investimenti per Regioni ed enti locali</a:t>
            </a:r>
          </a:p>
        </p:txBody>
      </p:sp>
      <p:sp>
        <p:nvSpPr>
          <p:cNvPr id="11" name="CasellaDiTesto 10">
            <a:extLst>
              <a:ext uri="{FF2B5EF4-FFF2-40B4-BE49-F238E27FC236}">
                <a16:creationId xmlns:a16="http://schemas.microsoft.com/office/drawing/2014/main" id="{FD3BA161-1DD0-0D85-9DC3-F63AC4EBC829}"/>
              </a:ext>
            </a:extLst>
          </p:cNvPr>
          <p:cNvSpPr txBox="1"/>
          <p:nvPr/>
        </p:nvSpPr>
        <p:spPr>
          <a:xfrm>
            <a:off x="543967" y="2067636"/>
            <a:ext cx="10392966" cy="368300"/>
          </a:xfrm>
          <a:prstGeom prst="rect">
            <a:avLst/>
          </a:prstGeom>
          <a:noFill/>
        </p:spPr>
        <p:txBody>
          <a:bodyPr wrap="square">
            <a:spAutoFit/>
          </a:bodyPr>
          <a:lstStyle/>
          <a:p>
            <a:pPr>
              <a:defRPr/>
            </a:pPr>
            <a:r>
              <a:rPr lang="it-IT" b="1" dirty="0">
                <a:solidFill>
                  <a:srgbClr val="0070C0"/>
                </a:solidFill>
              </a:rPr>
              <a:t>Ancor prima del Patto di stabilità e pareggio di bilancio L. 243/2012</a:t>
            </a:r>
          </a:p>
        </p:txBody>
      </p:sp>
      <p:sp>
        <p:nvSpPr>
          <p:cNvPr id="2" name="CasellaDiTesto 1">
            <a:extLst>
              <a:ext uri="{FF2B5EF4-FFF2-40B4-BE49-F238E27FC236}">
                <a16:creationId xmlns:a16="http://schemas.microsoft.com/office/drawing/2014/main" id="{F930B47E-5CA6-F5F0-CE16-FF906F7195E1}"/>
              </a:ext>
            </a:extLst>
          </p:cNvPr>
          <p:cNvSpPr txBox="1"/>
          <p:nvPr/>
        </p:nvSpPr>
        <p:spPr>
          <a:xfrm>
            <a:off x="407323" y="-54616"/>
            <a:ext cx="11377353" cy="646331"/>
          </a:xfrm>
          <a:prstGeom prst="rect">
            <a:avLst/>
          </a:prstGeom>
          <a:noFill/>
        </p:spPr>
        <p:txBody>
          <a:bodyPr wrap="square" rtlCol="0">
            <a:spAutoFit/>
          </a:bodyPr>
          <a:lstStyle/>
          <a:p>
            <a:r>
              <a:rPr lang="it-IT" sz="3600" b="1" u="none" strike="noStrike" baseline="0" dirty="0">
                <a:solidFill>
                  <a:srgbClr val="002060"/>
                </a:solidFill>
                <a:latin typeface="+mn-lt"/>
              </a:rPr>
              <a:t>La nuova governance UE e l’impatto sulla finanza pubblica</a:t>
            </a:r>
            <a:endParaRPr lang="it-IT" sz="3600" b="1" i="1" dirty="0">
              <a:solidFill>
                <a:srgbClr val="002060"/>
              </a:solidFill>
              <a:latin typeface="+mn-lt"/>
            </a:endParaRPr>
          </a:p>
        </p:txBody>
      </p:sp>
      <p:sp>
        <p:nvSpPr>
          <p:cNvPr id="3" name="Segnaposto numero diapositiva 2">
            <a:extLst>
              <a:ext uri="{FF2B5EF4-FFF2-40B4-BE49-F238E27FC236}">
                <a16:creationId xmlns:a16="http://schemas.microsoft.com/office/drawing/2014/main" id="{91085E5D-AC27-7472-9185-5E8C4113F937}"/>
              </a:ext>
            </a:extLst>
          </p:cNvPr>
          <p:cNvSpPr>
            <a:spLocks noGrp="1"/>
          </p:cNvSpPr>
          <p:nvPr>
            <p:ph type="sldNum" sz="quarter" idx="12"/>
          </p:nvPr>
        </p:nvSpPr>
        <p:spPr>
          <a:xfrm>
            <a:off x="9338733" y="6445069"/>
            <a:ext cx="2743200" cy="365125"/>
          </a:xfrm>
        </p:spPr>
        <p:txBody>
          <a:bodyPr/>
          <a:lstStyle/>
          <a:p>
            <a:fld id="{F5630B7E-D0B8-4375-B9E1-DA6D2D04633F}" type="slidenum">
              <a:rPr lang="it-IT" smtClean="0"/>
              <a:t>18</a:t>
            </a:fld>
            <a:endParaRPr lang="it-IT" dirty="0"/>
          </a:p>
        </p:txBody>
      </p:sp>
      <p:sp>
        <p:nvSpPr>
          <p:cNvPr id="13" name="CasellaDiTesto 12">
            <a:extLst>
              <a:ext uri="{FF2B5EF4-FFF2-40B4-BE49-F238E27FC236}">
                <a16:creationId xmlns:a16="http://schemas.microsoft.com/office/drawing/2014/main" id="{F803F4BD-E0B2-12AB-FC70-B71E448B6DF2}"/>
              </a:ext>
            </a:extLst>
          </p:cNvPr>
          <p:cNvSpPr txBox="1"/>
          <p:nvPr/>
        </p:nvSpPr>
        <p:spPr>
          <a:xfrm>
            <a:off x="4061279" y="6613603"/>
            <a:ext cx="3358342" cy="276999"/>
          </a:xfrm>
          <a:prstGeom prst="rect">
            <a:avLst/>
          </a:prstGeom>
          <a:noFill/>
        </p:spPr>
        <p:txBody>
          <a:bodyPr wrap="square" rtlCol="0">
            <a:spAutoFit/>
          </a:bodyPr>
          <a:lstStyle/>
          <a:p>
            <a:r>
              <a:rPr lang="it-IT" sz="1200" i="1" dirty="0"/>
              <a:t>Conferenza delle Regioni e delle Province autonome</a:t>
            </a:r>
          </a:p>
        </p:txBody>
      </p:sp>
    </p:spTree>
    <p:extLst>
      <p:ext uri="{BB962C8B-B14F-4D97-AF65-F5344CB8AC3E}">
        <p14:creationId xmlns:p14="http://schemas.microsoft.com/office/powerpoint/2010/main" val="187550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EB90-CF32-6F8C-3C0A-771A17844128}"/>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760A305-6CF6-E83D-2182-C4E7F199B86C}"/>
              </a:ext>
            </a:extLst>
          </p:cNvPr>
          <p:cNvSpPr>
            <a:spLocks noGrp="1"/>
          </p:cNvSpPr>
          <p:nvPr>
            <p:ph type="sldNum" sz="quarter" idx="12"/>
          </p:nvPr>
        </p:nvSpPr>
        <p:spPr>
          <a:xfrm>
            <a:off x="9338733" y="6445069"/>
            <a:ext cx="2743200" cy="365125"/>
          </a:xfrm>
        </p:spPr>
        <p:txBody>
          <a:bodyPr/>
          <a:lstStyle/>
          <a:p>
            <a:fld id="{F5630B7E-D0B8-4375-B9E1-DA6D2D04633F}" type="slidenum">
              <a:rPr lang="it-IT" smtClean="0"/>
              <a:t>19</a:t>
            </a:fld>
            <a:endParaRPr lang="it-IT" dirty="0"/>
          </a:p>
        </p:txBody>
      </p:sp>
      <p:sp>
        <p:nvSpPr>
          <p:cNvPr id="13" name="CasellaDiTesto 12">
            <a:extLst>
              <a:ext uri="{FF2B5EF4-FFF2-40B4-BE49-F238E27FC236}">
                <a16:creationId xmlns:a16="http://schemas.microsoft.com/office/drawing/2014/main" id="{BD1DFC5E-8F97-BF73-61CE-CF28D77469AE}"/>
              </a:ext>
            </a:extLst>
          </p:cNvPr>
          <p:cNvSpPr txBox="1"/>
          <p:nvPr/>
        </p:nvSpPr>
        <p:spPr>
          <a:xfrm>
            <a:off x="4061279" y="6613603"/>
            <a:ext cx="3358342" cy="276999"/>
          </a:xfrm>
          <a:prstGeom prst="rect">
            <a:avLst/>
          </a:prstGeom>
          <a:noFill/>
        </p:spPr>
        <p:txBody>
          <a:bodyPr wrap="square" rtlCol="0">
            <a:spAutoFit/>
          </a:bodyPr>
          <a:lstStyle/>
          <a:p>
            <a:r>
              <a:rPr lang="it-IT" sz="1200" i="1" dirty="0"/>
              <a:t>Conferenza delle Regioni e delle Province autonome</a:t>
            </a:r>
          </a:p>
        </p:txBody>
      </p:sp>
      <p:sp>
        <p:nvSpPr>
          <p:cNvPr id="12" name="CasellaDiTesto 11">
            <a:extLst>
              <a:ext uri="{FF2B5EF4-FFF2-40B4-BE49-F238E27FC236}">
                <a16:creationId xmlns:a16="http://schemas.microsoft.com/office/drawing/2014/main" id="{F3C86343-3AAE-C9C3-E65E-650D499A6F26}"/>
              </a:ext>
            </a:extLst>
          </p:cNvPr>
          <p:cNvSpPr txBox="1"/>
          <p:nvPr/>
        </p:nvSpPr>
        <p:spPr>
          <a:xfrm>
            <a:off x="67732" y="0"/>
            <a:ext cx="12124267" cy="615553"/>
          </a:xfrm>
          <a:prstGeom prst="rect">
            <a:avLst/>
          </a:prstGeom>
          <a:noFill/>
        </p:spPr>
        <p:txBody>
          <a:bodyPr wrap="square" rtlCol="0">
            <a:spAutoFit/>
          </a:bodyPr>
          <a:lstStyle>
            <a:defPPr>
              <a:defRPr lang="it-IT"/>
            </a:defPPr>
            <a:lvl1pPr>
              <a:defRPr sz="3600" b="1">
                <a:solidFill>
                  <a:srgbClr val="002060"/>
                </a:solidFill>
              </a:defRPr>
            </a:lvl1pPr>
          </a:lstStyle>
          <a:p>
            <a:r>
              <a:rPr lang="it-IT" sz="3400" dirty="0"/>
              <a:t>Regola dell’equilibrio di bilancio per le amministrazioni territoriali</a:t>
            </a:r>
          </a:p>
        </p:txBody>
      </p:sp>
      <p:sp>
        <p:nvSpPr>
          <p:cNvPr id="14" name="CasellaDiTesto 13">
            <a:extLst>
              <a:ext uri="{FF2B5EF4-FFF2-40B4-BE49-F238E27FC236}">
                <a16:creationId xmlns:a16="http://schemas.microsoft.com/office/drawing/2014/main" id="{52E0B62A-3134-45EE-3FBC-2D7F1F579629}"/>
              </a:ext>
            </a:extLst>
          </p:cNvPr>
          <p:cNvSpPr txBox="1"/>
          <p:nvPr/>
        </p:nvSpPr>
        <p:spPr>
          <a:xfrm>
            <a:off x="217746" y="1669263"/>
            <a:ext cx="5056988" cy="4832092"/>
          </a:xfrm>
          <a:prstGeom prst="rect">
            <a:avLst/>
          </a:prstGeom>
          <a:noFill/>
          <a:ln w="28575">
            <a:noFill/>
          </a:ln>
        </p:spPr>
        <p:txBody>
          <a:bodyPr wrap="square">
            <a:spAutoFit/>
          </a:bodyPr>
          <a:lstStyle/>
          <a:p>
            <a:r>
              <a:rPr lang="it-IT" sz="2200" b="1" i="1" u="none" strike="noStrike" baseline="0" dirty="0">
                <a:solidFill>
                  <a:srgbClr val="C00000"/>
                </a:solidFill>
              </a:rPr>
              <a:t>Spesa primaria netta finanziata a livello nazionale</a:t>
            </a:r>
            <a:r>
              <a:rPr lang="it-IT" sz="2200" b="1" i="1" u="none" strike="noStrike" baseline="0" dirty="0">
                <a:solidFill>
                  <a:srgbClr val="000000"/>
                </a:solidFill>
              </a:rPr>
              <a:t>, ossia la spesa al netto delle spese per: </a:t>
            </a:r>
          </a:p>
          <a:p>
            <a:pPr marL="285750" indent="-285750">
              <a:buFont typeface="Wingdings" panose="05000000000000000000" pitchFamily="2" charset="2"/>
              <a:buChar char="ü"/>
            </a:pPr>
            <a:r>
              <a:rPr lang="it-IT" sz="2200" b="1" i="1" u="none" strike="noStrike" baseline="0" dirty="0">
                <a:solidFill>
                  <a:srgbClr val="000000"/>
                </a:solidFill>
              </a:rPr>
              <a:t>interessi; </a:t>
            </a:r>
          </a:p>
          <a:p>
            <a:pPr marL="285750" indent="-285750">
              <a:buFont typeface="Wingdings" panose="05000000000000000000" pitchFamily="2" charset="2"/>
              <a:buChar char="ü"/>
            </a:pPr>
            <a:r>
              <a:rPr lang="it-IT" sz="2200" b="1" i="1" u="none" strike="noStrike" baseline="0" dirty="0">
                <a:solidFill>
                  <a:srgbClr val="000000"/>
                </a:solidFill>
              </a:rPr>
              <a:t>misure discrezionali sul lato delle entrate; </a:t>
            </a:r>
          </a:p>
          <a:p>
            <a:pPr marL="285750" indent="-285750">
              <a:buFont typeface="Wingdings" panose="05000000000000000000" pitchFamily="2" charset="2"/>
              <a:buChar char="ü"/>
            </a:pPr>
            <a:r>
              <a:rPr lang="it-IT" sz="2200" b="1" i="1" u="none" strike="noStrike" baseline="0" dirty="0">
                <a:solidFill>
                  <a:srgbClr val="000000"/>
                </a:solidFill>
              </a:rPr>
              <a:t>programmi dell’UE completamente finanziate da entrate dell’Unione;</a:t>
            </a:r>
          </a:p>
          <a:p>
            <a:pPr marL="285750" indent="-285750">
              <a:buFont typeface="Wingdings" panose="05000000000000000000" pitchFamily="2" charset="2"/>
              <a:buChar char="ü"/>
            </a:pPr>
            <a:r>
              <a:rPr lang="it-IT" sz="2200" b="1" i="1" u="none" strike="noStrike" baseline="0" dirty="0">
                <a:solidFill>
                  <a:srgbClr val="000000"/>
                </a:solidFill>
              </a:rPr>
              <a:t>cofinanziamento nazionale di programmi finanziati dall’Unione;  </a:t>
            </a:r>
          </a:p>
          <a:p>
            <a:pPr marL="285750" indent="-285750">
              <a:buFont typeface="Wingdings" panose="05000000000000000000" pitchFamily="2" charset="2"/>
              <a:buChar char="ü"/>
            </a:pPr>
            <a:r>
              <a:rPr lang="it-IT" sz="2200" b="1" i="1" u="none" strike="noStrike" baseline="0" dirty="0">
                <a:solidFill>
                  <a:srgbClr val="000000"/>
                </a:solidFill>
              </a:rPr>
              <a:t>elementi ciclici delle spese per sussidi di disoccupazione;  </a:t>
            </a:r>
          </a:p>
          <a:p>
            <a:pPr marL="285750" indent="-285750">
              <a:buFont typeface="Wingdings" panose="05000000000000000000" pitchFamily="2" charset="2"/>
              <a:buChar char="ü"/>
            </a:pPr>
            <a:r>
              <a:rPr lang="it-IT" sz="2200" b="1" i="1" u="none" strike="noStrike" baseline="0" dirty="0">
                <a:solidFill>
                  <a:srgbClr val="000000"/>
                </a:solidFill>
              </a:rPr>
              <a:t>misure una tantum e misure temporanee. </a:t>
            </a:r>
            <a:endParaRPr lang="it-IT" sz="2200" b="1" i="1" dirty="0"/>
          </a:p>
        </p:txBody>
      </p:sp>
      <p:sp>
        <p:nvSpPr>
          <p:cNvPr id="16" name="CasellaDiTesto 15">
            <a:extLst>
              <a:ext uri="{FF2B5EF4-FFF2-40B4-BE49-F238E27FC236}">
                <a16:creationId xmlns:a16="http://schemas.microsoft.com/office/drawing/2014/main" id="{02C935F5-5B72-4A1F-AA75-56041F98AC0A}"/>
              </a:ext>
            </a:extLst>
          </p:cNvPr>
          <p:cNvSpPr txBox="1"/>
          <p:nvPr/>
        </p:nvSpPr>
        <p:spPr>
          <a:xfrm>
            <a:off x="217745" y="902562"/>
            <a:ext cx="5175521" cy="461665"/>
          </a:xfrm>
          <a:prstGeom prst="rect">
            <a:avLst/>
          </a:prstGeom>
          <a:noFill/>
        </p:spPr>
        <p:txBody>
          <a:bodyPr wrap="square">
            <a:spAutoFit/>
          </a:bodyPr>
          <a:lstStyle/>
          <a:p>
            <a:r>
              <a:rPr lang="it-IT" sz="2400" b="1" u="sng" dirty="0">
                <a:solidFill>
                  <a:srgbClr val="0070C0"/>
                </a:solidFill>
              </a:rPr>
              <a:t>R</a:t>
            </a:r>
            <a:r>
              <a:rPr lang="it-IT" sz="2400" b="1" i="0" u="sng" strike="noStrike" baseline="0" dirty="0">
                <a:solidFill>
                  <a:srgbClr val="0070C0"/>
                </a:solidFill>
              </a:rPr>
              <a:t>egola </a:t>
            </a:r>
            <a:r>
              <a:rPr lang="it-IT" sz="2400" b="1" u="sng" dirty="0">
                <a:solidFill>
                  <a:srgbClr val="0070C0"/>
                </a:solidFill>
              </a:rPr>
              <a:t>della «</a:t>
            </a:r>
            <a:r>
              <a:rPr lang="it-IT" sz="2400" b="1" i="1" u="sng" strike="noStrike" baseline="0" dirty="0">
                <a:solidFill>
                  <a:srgbClr val="0070C0"/>
                </a:solidFill>
              </a:rPr>
              <a:t>Spesa netta</a:t>
            </a:r>
            <a:r>
              <a:rPr lang="it-IT" sz="2400" b="1" i="0" u="sng" strike="noStrike" baseline="0" dirty="0">
                <a:solidFill>
                  <a:srgbClr val="0070C0"/>
                </a:solidFill>
              </a:rPr>
              <a:t>» </a:t>
            </a:r>
            <a:endParaRPr lang="it-IT" sz="2400" u="sng" dirty="0">
              <a:solidFill>
                <a:srgbClr val="0070C0"/>
              </a:solidFill>
            </a:endParaRPr>
          </a:p>
        </p:txBody>
      </p:sp>
      <p:sp>
        <p:nvSpPr>
          <p:cNvPr id="18" name="CasellaDiTesto 17">
            <a:extLst>
              <a:ext uri="{FF2B5EF4-FFF2-40B4-BE49-F238E27FC236}">
                <a16:creationId xmlns:a16="http://schemas.microsoft.com/office/drawing/2014/main" id="{0643A56F-39B7-BB54-7A19-D820EABF6E67}"/>
              </a:ext>
            </a:extLst>
          </p:cNvPr>
          <p:cNvSpPr txBox="1"/>
          <p:nvPr/>
        </p:nvSpPr>
        <p:spPr>
          <a:xfrm>
            <a:off x="6873739" y="879758"/>
            <a:ext cx="4929988" cy="830997"/>
          </a:xfrm>
          <a:prstGeom prst="rect">
            <a:avLst/>
          </a:prstGeom>
          <a:noFill/>
        </p:spPr>
        <p:txBody>
          <a:bodyPr wrap="square">
            <a:spAutoFit/>
          </a:bodyPr>
          <a:lstStyle/>
          <a:p>
            <a:pPr algn="ctr"/>
            <a:r>
              <a:rPr lang="it-IT" sz="2400" b="1" i="1" u="sng" dirty="0">
                <a:solidFill>
                  <a:srgbClr val="C00000"/>
                </a:solidFill>
              </a:rPr>
              <a:t>Equilibrio di bilancio per le amministrazioni territoriali</a:t>
            </a:r>
          </a:p>
        </p:txBody>
      </p:sp>
      <p:sp>
        <p:nvSpPr>
          <p:cNvPr id="20" name="CasellaDiTesto 19">
            <a:extLst>
              <a:ext uri="{FF2B5EF4-FFF2-40B4-BE49-F238E27FC236}">
                <a16:creationId xmlns:a16="http://schemas.microsoft.com/office/drawing/2014/main" id="{E18C762B-1964-C96D-189F-1C04C5E66EEF}"/>
              </a:ext>
            </a:extLst>
          </p:cNvPr>
          <p:cNvSpPr txBox="1"/>
          <p:nvPr/>
        </p:nvSpPr>
        <p:spPr>
          <a:xfrm>
            <a:off x="7298267" y="2139800"/>
            <a:ext cx="4379654" cy="3139321"/>
          </a:xfrm>
          <a:prstGeom prst="rect">
            <a:avLst/>
          </a:prstGeom>
          <a:noFill/>
        </p:spPr>
        <p:txBody>
          <a:bodyPr wrap="square">
            <a:spAutoFit/>
          </a:bodyPr>
          <a:lstStyle/>
          <a:p>
            <a:pPr marL="285750" indent="-285750">
              <a:buFont typeface="Wingdings" panose="05000000000000000000" pitchFamily="2" charset="2"/>
              <a:buChar char="Ø"/>
            </a:pPr>
            <a:r>
              <a:rPr lang="it-IT" sz="2200" b="1" dirty="0">
                <a:solidFill>
                  <a:srgbClr val="002060"/>
                </a:solidFill>
              </a:rPr>
              <a:t>PRINCIPIO EQUILIBRIO DI BILANCIO – Art. 9 - LEGGE 243/2012 </a:t>
            </a:r>
          </a:p>
          <a:p>
            <a:pPr marL="285750" indent="-285750">
              <a:buFont typeface="Wingdings" panose="05000000000000000000" pitchFamily="2" charset="2"/>
              <a:buChar char="Ø"/>
            </a:pPr>
            <a:endParaRPr lang="it-IT" sz="2200" b="1" dirty="0">
              <a:solidFill>
                <a:srgbClr val="002060"/>
              </a:solidFill>
            </a:endParaRPr>
          </a:p>
          <a:p>
            <a:pPr marL="285750" indent="-285750">
              <a:buFont typeface="Wingdings" panose="05000000000000000000" pitchFamily="2" charset="2"/>
              <a:buChar char="Ø"/>
            </a:pPr>
            <a:r>
              <a:rPr lang="it-IT" sz="2200" b="1" dirty="0">
                <a:solidFill>
                  <a:srgbClr val="002060"/>
                </a:solidFill>
              </a:rPr>
              <a:t>norme entrate in vigore nel 2015</a:t>
            </a:r>
          </a:p>
          <a:p>
            <a:pPr marL="285750" indent="-285750">
              <a:buFont typeface="Wingdings" panose="05000000000000000000" pitchFamily="2" charset="2"/>
              <a:buChar char="Ø"/>
            </a:pPr>
            <a:endParaRPr lang="it-IT" sz="2200" b="1" dirty="0">
              <a:solidFill>
                <a:srgbClr val="002060"/>
              </a:solidFill>
            </a:endParaRPr>
          </a:p>
          <a:p>
            <a:pPr marL="285750" indent="-285750">
              <a:buFont typeface="Wingdings" panose="05000000000000000000" pitchFamily="2" charset="2"/>
              <a:buChar char="Ø"/>
            </a:pPr>
            <a:r>
              <a:rPr lang="it-IT" sz="2200" b="1" dirty="0">
                <a:solidFill>
                  <a:srgbClr val="002060"/>
                </a:solidFill>
              </a:rPr>
              <a:t>nessuna esclusione di spesa nell’applicazione del principio</a:t>
            </a:r>
          </a:p>
          <a:p>
            <a:endParaRPr lang="it-IT" sz="2200" b="1" dirty="0">
              <a:solidFill>
                <a:srgbClr val="002060"/>
              </a:solidFill>
            </a:endParaRPr>
          </a:p>
        </p:txBody>
      </p:sp>
      <p:sp>
        <p:nvSpPr>
          <p:cNvPr id="26" name="Saetta 25">
            <a:extLst>
              <a:ext uri="{FF2B5EF4-FFF2-40B4-BE49-F238E27FC236}">
                <a16:creationId xmlns:a16="http://schemas.microsoft.com/office/drawing/2014/main" id="{C6F5BD1E-B849-C4D2-6708-A9B47BA3A696}"/>
              </a:ext>
            </a:extLst>
          </p:cNvPr>
          <p:cNvSpPr/>
          <p:nvPr/>
        </p:nvSpPr>
        <p:spPr>
          <a:xfrm>
            <a:off x="5816600" y="623282"/>
            <a:ext cx="743872" cy="5814415"/>
          </a:xfrm>
          <a:prstGeom prst="lightningBol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Esplosione: 8 punte 24">
            <a:extLst>
              <a:ext uri="{FF2B5EF4-FFF2-40B4-BE49-F238E27FC236}">
                <a16:creationId xmlns:a16="http://schemas.microsoft.com/office/drawing/2014/main" id="{065F78DB-C404-4B77-86CE-DD4310B129AA}"/>
              </a:ext>
            </a:extLst>
          </p:cNvPr>
          <p:cNvSpPr/>
          <p:nvPr/>
        </p:nvSpPr>
        <p:spPr>
          <a:xfrm>
            <a:off x="5139265" y="2692401"/>
            <a:ext cx="2084768" cy="1996162"/>
          </a:xfrm>
          <a:prstGeom prst="irregularSeal1">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AFE86098-A2F9-FC21-E2C7-F5712DCE0655}"/>
              </a:ext>
            </a:extLst>
          </p:cNvPr>
          <p:cNvSpPr txBox="1"/>
          <p:nvPr/>
        </p:nvSpPr>
        <p:spPr>
          <a:xfrm rot="21016679">
            <a:off x="5428117" y="3100200"/>
            <a:ext cx="1507066" cy="1107996"/>
          </a:xfrm>
          <a:prstGeom prst="rect">
            <a:avLst/>
          </a:prstGeom>
          <a:noFill/>
        </p:spPr>
        <p:txBody>
          <a:bodyPr wrap="square" rtlCol="0">
            <a:spAutoFit/>
          </a:bodyPr>
          <a:lstStyle/>
          <a:p>
            <a:r>
              <a:rPr lang="it-IT" sz="6600" dirty="0">
                <a:solidFill>
                  <a:schemeClr val="accent4">
                    <a:lumMod val="40000"/>
                    <a:lumOff val="60000"/>
                  </a:schemeClr>
                </a:solidFill>
                <a:latin typeface="Cooper Black" panose="0208090404030B020404" pitchFamily="18" charset="0"/>
              </a:rPr>
              <a:t>VS</a:t>
            </a:r>
          </a:p>
        </p:txBody>
      </p:sp>
    </p:spTree>
    <p:extLst>
      <p:ext uri="{BB962C8B-B14F-4D97-AF65-F5344CB8AC3E}">
        <p14:creationId xmlns:p14="http://schemas.microsoft.com/office/powerpoint/2010/main" val="163926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CC8CA13-15BF-257C-2F4E-9425BB61BADC}"/>
              </a:ext>
            </a:extLst>
          </p:cNvPr>
          <p:cNvSpPr>
            <a:spLocks noGrp="1"/>
          </p:cNvSpPr>
          <p:nvPr>
            <p:ph type="sldNum" sz="quarter" idx="12"/>
          </p:nvPr>
        </p:nvSpPr>
        <p:spPr/>
        <p:txBody>
          <a:bodyPr/>
          <a:lstStyle/>
          <a:p>
            <a:fld id="{44C33366-F049-4757-80AA-EDB84E4621D4}" type="slidenum">
              <a:rPr lang="it-IT" smtClean="0"/>
              <a:t>2</a:t>
            </a:fld>
            <a:endParaRPr lang="it-IT"/>
          </a:p>
        </p:txBody>
      </p:sp>
      <p:sp>
        <p:nvSpPr>
          <p:cNvPr id="3" name="Titolo 3">
            <a:extLst>
              <a:ext uri="{FF2B5EF4-FFF2-40B4-BE49-F238E27FC236}">
                <a16:creationId xmlns:a16="http://schemas.microsoft.com/office/drawing/2014/main" id="{A12173B9-C39D-7066-8573-61662034F36C}"/>
              </a:ext>
            </a:extLst>
          </p:cNvPr>
          <p:cNvSpPr txBox="1">
            <a:spLocks/>
          </p:cNvSpPr>
          <p:nvPr/>
        </p:nvSpPr>
        <p:spPr>
          <a:xfrm>
            <a:off x="361815" y="-10957"/>
            <a:ext cx="11537469" cy="5909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2060"/>
                </a:solidFill>
                <a:latin typeface="+mn-lt"/>
              </a:rPr>
              <a:t>Indicatori di finanza pubblica DEF 2024</a:t>
            </a:r>
          </a:p>
        </p:txBody>
      </p:sp>
      <p:sp>
        <p:nvSpPr>
          <p:cNvPr id="6" name="CasellaDiTesto 5">
            <a:extLst>
              <a:ext uri="{FF2B5EF4-FFF2-40B4-BE49-F238E27FC236}">
                <a16:creationId xmlns:a16="http://schemas.microsoft.com/office/drawing/2014/main" id="{FADC3AFD-9B48-EB69-861C-B27F72BF854B}"/>
              </a:ext>
            </a:extLst>
          </p:cNvPr>
          <p:cNvSpPr txBox="1"/>
          <p:nvPr/>
        </p:nvSpPr>
        <p:spPr>
          <a:xfrm>
            <a:off x="126953" y="6506031"/>
            <a:ext cx="1041400" cy="215444"/>
          </a:xfrm>
          <a:prstGeom prst="rect">
            <a:avLst/>
          </a:prstGeom>
          <a:noFill/>
        </p:spPr>
        <p:txBody>
          <a:bodyPr wrap="square" rtlCol="0">
            <a:spAutoFit/>
          </a:bodyPr>
          <a:lstStyle/>
          <a:p>
            <a:r>
              <a:rPr lang="it-IT" sz="800" i="1" dirty="0"/>
              <a:t>Estratti da DEF 2024 </a:t>
            </a:r>
          </a:p>
        </p:txBody>
      </p:sp>
      <p:pic>
        <p:nvPicPr>
          <p:cNvPr id="7" name="Immagine 6">
            <a:extLst>
              <a:ext uri="{FF2B5EF4-FFF2-40B4-BE49-F238E27FC236}">
                <a16:creationId xmlns:a16="http://schemas.microsoft.com/office/drawing/2014/main" id="{EDAFA410-6710-96CC-44DE-B558F47F4ECE}"/>
              </a:ext>
            </a:extLst>
          </p:cNvPr>
          <p:cNvPicPr>
            <a:picLocks noChangeAspect="1"/>
          </p:cNvPicPr>
          <p:nvPr/>
        </p:nvPicPr>
        <p:blipFill>
          <a:blip r:embed="rId2"/>
          <a:stretch>
            <a:fillRect/>
          </a:stretch>
        </p:blipFill>
        <p:spPr>
          <a:xfrm>
            <a:off x="276047" y="3211237"/>
            <a:ext cx="5031452" cy="3206741"/>
          </a:xfrm>
          <a:prstGeom prst="rect">
            <a:avLst/>
          </a:prstGeom>
        </p:spPr>
      </p:pic>
      <p:pic>
        <p:nvPicPr>
          <p:cNvPr id="9" name="Immagine 8">
            <a:extLst>
              <a:ext uri="{FF2B5EF4-FFF2-40B4-BE49-F238E27FC236}">
                <a16:creationId xmlns:a16="http://schemas.microsoft.com/office/drawing/2014/main" id="{3BC9C3E6-3D93-FD70-30AA-AB0D38334B7C}"/>
              </a:ext>
            </a:extLst>
          </p:cNvPr>
          <p:cNvPicPr>
            <a:picLocks noChangeAspect="1"/>
          </p:cNvPicPr>
          <p:nvPr/>
        </p:nvPicPr>
        <p:blipFill>
          <a:blip r:embed="rId3"/>
          <a:stretch>
            <a:fillRect/>
          </a:stretch>
        </p:blipFill>
        <p:spPr>
          <a:xfrm>
            <a:off x="6512896" y="3123185"/>
            <a:ext cx="4371975" cy="1409700"/>
          </a:xfrm>
          <a:prstGeom prst="rect">
            <a:avLst/>
          </a:prstGeom>
        </p:spPr>
      </p:pic>
      <p:pic>
        <p:nvPicPr>
          <p:cNvPr id="14" name="Immagine 13">
            <a:extLst>
              <a:ext uri="{FF2B5EF4-FFF2-40B4-BE49-F238E27FC236}">
                <a16:creationId xmlns:a16="http://schemas.microsoft.com/office/drawing/2014/main" id="{C6FBBB25-1498-6697-6319-2F0C7BD3972B}"/>
              </a:ext>
            </a:extLst>
          </p:cNvPr>
          <p:cNvPicPr>
            <a:picLocks noChangeAspect="1"/>
          </p:cNvPicPr>
          <p:nvPr/>
        </p:nvPicPr>
        <p:blipFill>
          <a:blip r:embed="rId4"/>
          <a:stretch>
            <a:fillRect/>
          </a:stretch>
        </p:blipFill>
        <p:spPr>
          <a:xfrm>
            <a:off x="6512896" y="4647744"/>
            <a:ext cx="4438650" cy="1924050"/>
          </a:xfrm>
          <a:prstGeom prst="rect">
            <a:avLst/>
          </a:prstGeom>
        </p:spPr>
      </p:pic>
      <p:sp>
        <p:nvSpPr>
          <p:cNvPr id="16" name="CasellaDiTesto 15">
            <a:extLst>
              <a:ext uri="{FF2B5EF4-FFF2-40B4-BE49-F238E27FC236}">
                <a16:creationId xmlns:a16="http://schemas.microsoft.com/office/drawing/2014/main" id="{42D52A0F-7158-46C2-54F0-BE7F1AF8C407}"/>
              </a:ext>
            </a:extLst>
          </p:cNvPr>
          <p:cNvSpPr txBox="1"/>
          <p:nvPr/>
        </p:nvSpPr>
        <p:spPr>
          <a:xfrm>
            <a:off x="207904" y="579969"/>
            <a:ext cx="11691380" cy="2462213"/>
          </a:xfrm>
          <a:prstGeom prst="rect">
            <a:avLst/>
          </a:prstGeom>
          <a:noFill/>
        </p:spPr>
        <p:txBody>
          <a:bodyPr wrap="square">
            <a:spAutoFit/>
          </a:bodyPr>
          <a:lstStyle/>
          <a:p>
            <a:pPr algn="l"/>
            <a:r>
              <a:rPr lang="it-IT" sz="1400" b="1" i="1" u="none" strike="noStrike" baseline="0" dirty="0"/>
              <a:t>«… le previsioni economiche sono caratterizzate da cautela e prudenza. Incide su tale scelta la considerazione di un quadro internazionale tendenzialmente improntato al miglioramento …. ma soggetto a rischi particolarmente elevati, specialmente di natura geopolitica.»</a:t>
            </a:r>
          </a:p>
          <a:p>
            <a:pPr algn="l"/>
            <a:endParaRPr lang="it-IT" sz="1400" b="1" i="1" u="none" strike="noStrike" baseline="0" dirty="0"/>
          </a:p>
          <a:p>
            <a:pPr algn="l"/>
            <a:r>
              <a:rPr lang="it-IT" sz="1400" b="1" i="1" u="none" strike="noStrike" baseline="0" dirty="0"/>
              <a:t>«</a:t>
            </a:r>
            <a:r>
              <a:rPr lang="it-IT" sz="1400" b="1" i="1" u="none" strike="noStrike" baseline="0" dirty="0">
                <a:solidFill>
                  <a:srgbClr val="C00000"/>
                </a:solidFill>
              </a:rPr>
              <a:t>UPB</a:t>
            </a:r>
            <a:r>
              <a:rPr lang="it-IT" sz="1400" b="1" i="1" u="none" strike="noStrike" baseline="0" dirty="0"/>
              <a:t> - possibili rischi:</a:t>
            </a:r>
          </a:p>
          <a:p>
            <a:pPr marL="628650" lvl="1" indent="-171450">
              <a:buFont typeface="Wingdings" panose="05000000000000000000" pitchFamily="2" charset="2"/>
              <a:buChar char="Ø"/>
            </a:pPr>
            <a:r>
              <a:rPr lang="it-IT" sz="1400" b="1" i="1" u="none" strike="noStrike" baseline="0" dirty="0">
                <a:solidFill>
                  <a:srgbClr val="0070C0"/>
                </a:solidFill>
              </a:rPr>
              <a:t>Tensioni geopolitiche, la volatilità dei mercati delle materie prime e il commercio mondiale</a:t>
            </a:r>
            <a:r>
              <a:rPr lang="it-IT" sz="1400" b="1" i="1" u="none" strike="noStrike" baseline="0" dirty="0"/>
              <a:t>.</a:t>
            </a:r>
            <a:endParaRPr lang="it-IT" sz="1400" i="1" dirty="0"/>
          </a:p>
          <a:p>
            <a:pPr marL="628650" lvl="1" indent="-171450">
              <a:buFont typeface="Wingdings" panose="05000000000000000000" pitchFamily="2" charset="2"/>
              <a:buChar char="Ø"/>
            </a:pPr>
            <a:r>
              <a:rPr lang="it-IT" sz="1400" b="1" i="1" u="none" strike="noStrike" baseline="0" dirty="0">
                <a:solidFill>
                  <a:schemeClr val="accent6">
                    <a:lumMod val="75000"/>
                  </a:schemeClr>
                </a:solidFill>
              </a:rPr>
              <a:t>Dinamica degli investimenti e il PNRR</a:t>
            </a:r>
            <a:r>
              <a:rPr lang="it-IT" sz="1400" b="1" i="1" u="none" strike="noStrike" baseline="0" dirty="0"/>
              <a:t>. </a:t>
            </a:r>
            <a:r>
              <a:rPr lang="it-IT" sz="1400" b="0" i="1" u="none" strike="noStrike" baseline="0" dirty="0"/>
              <a:t>Nel breve periodo è difficile prefigurare la tempistica e l’entità dei riflessi sull’economia delle modifiche al Superbonus nel 2024; nel medio termine potrebbero manifestarsi criticità sull’evoluzione del programma NGEU per l’Italia.</a:t>
            </a:r>
          </a:p>
          <a:p>
            <a:pPr marL="628650" lvl="1" indent="-171450">
              <a:buFont typeface="Wingdings" panose="05000000000000000000" pitchFamily="2" charset="2"/>
              <a:buChar char="Ø"/>
            </a:pPr>
            <a:r>
              <a:rPr lang="it-IT" sz="1400" b="1" i="1" u="none" strike="noStrike" baseline="0" dirty="0">
                <a:solidFill>
                  <a:schemeClr val="accent2">
                    <a:lumMod val="75000"/>
                  </a:schemeClr>
                </a:solidFill>
              </a:rPr>
              <a:t>Avversione al rischio dei mercati e le politiche monetarie</a:t>
            </a:r>
            <a:r>
              <a:rPr lang="it-IT" sz="1400" b="0" i="1" u="none" strike="noStrike" baseline="0" dirty="0"/>
              <a:t>. l’avversione al rischio degli operatori di mercato è al momento bassa, ….. Le prossime decisioni delle banche centrali potrebbero non rispecchiare le attese dei mercati; </a:t>
            </a:r>
          </a:p>
          <a:p>
            <a:pPr marL="628650" lvl="1" indent="-171450">
              <a:buFont typeface="Wingdings" panose="05000000000000000000" pitchFamily="2" charset="2"/>
              <a:buChar char="Ø"/>
            </a:pPr>
            <a:r>
              <a:rPr lang="it-IT" sz="1400" b="1" i="1" u="none" strike="noStrike" baseline="0" dirty="0"/>
              <a:t>Rischio climatico e ambientale</a:t>
            </a:r>
            <a:r>
              <a:rPr lang="it-IT" sz="1400" b="0" i="1" u="none" strike="noStrike" baseline="0" dirty="0"/>
              <a:t>. Oltre a influire sui prezzi dei beni alimentari e dell’energia, tali rischi possono danneggiare direttamente il tessuto produttivo e sociale, in caso di eventi estremi.»</a:t>
            </a:r>
            <a:endParaRPr lang="it-IT" sz="1400" i="1" dirty="0"/>
          </a:p>
        </p:txBody>
      </p:sp>
      <p:sp>
        <p:nvSpPr>
          <p:cNvPr id="17" name="Ovale 16">
            <a:extLst>
              <a:ext uri="{FF2B5EF4-FFF2-40B4-BE49-F238E27FC236}">
                <a16:creationId xmlns:a16="http://schemas.microsoft.com/office/drawing/2014/main" id="{A869A30E-C64D-BAAD-6624-A0B500457F52}"/>
              </a:ext>
            </a:extLst>
          </p:cNvPr>
          <p:cNvSpPr/>
          <p:nvPr/>
        </p:nvSpPr>
        <p:spPr>
          <a:xfrm>
            <a:off x="9864724" y="3496863"/>
            <a:ext cx="357447" cy="1745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8" name="Ovale 17">
            <a:extLst>
              <a:ext uri="{FF2B5EF4-FFF2-40B4-BE49-F238E27FC236}">
                <a16:creationId xmlns:a16="http://schemas.microsoft.com/office/drawing/2014/main" id="{EC6DB5CF-7C87-31EC-FC45-32CF9BA33F22}"/>
              </a:ext>
            </a:extLst>
          </p:cNvPr>
          <p:cNvSpPr/>
          <p:nvPr/>
        </p:nvSpPr>
        <p:spPr>
          <a:xfrm>
            <a:off x="9507277" y="3496862"/>
            <a:ext cx="357447" cy="1745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9" name="Rettangolo 18">
            <a:extLst>
              <a:ext uri="{FF2B5EF4-FFF2-40B4-BE49-F238E27FC236}">
                <a16:creationId xmlns:a16="http://schemas.microsoft.com/office/drawing/2014/main" id="{B17B13D6-9EF7-DE38-D1A1-F6210B0799F3}"/>
              </a:ext>
            </a:extLst>
          </p:cNvPr>
          <p:cNvSpPr/>
          <p:nvPr/>
        </p:nvSpPr>
        <p:spPr>
          <a:xfrm>
            <a:off x="9069792" y="5021664"/>
            <a:ext cx="221663" cy="19380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Rettangolo 19">
            <a:extLst>
              <a:ext uri="{FF2B5EF4-FFF2-40B4-BE49-F238E27FC236}">
                <a16:creationId xmlns:a16="http://schemas.microsoft.com/office/drawing/2014/main" id="{08339B4C-D76D-0E44-1DEB-3C05CD39C8B1}"/>
              </a:ext>
            </a:extLst>
          </p:cNvPr>
          <p:cNvSpPr/>
          <p:nvPr/>
        </p:nvSpPr>
        <p:spPr>
          <a:xfrm>
            <a:off x="9561965" y="5013196"/>
            <a:ext cx="221662" cy="2022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Rettangolo con angoli arrotondati 29">
            <a:extLst>
              <a:ext uri="{FF2B5EF4-FFF2-40B4-BE49-F238E27FC236}">
                <a16:creationId xmlns:a16="http://schemas.microsoft.com/office/drawing/2014/main" id="{B0EAABCC-9463-95A3-201A-99DF2AF0B3F7}"/>
              </a:ext>
            </a:extLst>
          </p:cNvPr>
          <p:cNvSpPr/>
          <p:nvPr/>
        </p:nvSpPr>
        <p:spPr>
          <a:xfrm>
            <a:off x="9505586" y="4163568"/>
            <a:ext cx="270806" cy="174567"/>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con angoli arrotondati 30">
            <a:extLst>
              <a:ext uri="{FF2B5EF4-FFF2-40B4-BE49-F238E27FC236}">
                <a16:creationId xmlns:a16="http://schemas.microsoft.com/office/drawing/2014/main" id="{BE40884F-C50E-F844-E8DF-73F444C5C272}"/>
              </a:ext>
            </a:extLst>
          </p:cNvPr>
          <p:cNvSpPr/>
          <p:nvPr/>
        </p:nvSpPr>
        <p:spPr>
          <a:xfrm>
            <a:off x="9867628" y="4170937"/>
            <a:ext cx="270806" cy="174567"/>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a:extLst>
              <a:ext uri="{FF2B5EF4-FFF2-40B4-BE49-F238E27FC236}">
                <a16:creationId xmlns:a16="http://schemas.microsoft.com/office/drawing/2014/main" id="{F4EDCE4D-D2A7-26ED-4CF1-E3FD40D5EB8D}"/>
              </a:ext>
            </a:extLst>
          </p:cNvPr>
          <p:cNvSpPr/>
          <p:nvPr/>
        </p:nvSpPr>
        <p:spPr>
          <a:xfrm>
            <a:off x="9864724" y="3628497"/>
            <a:ext cx="357447" cy="17456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4" name="CasellaDiTesto 3">
            <a:extLst>
              <a:ext uri="{FF2B5EF4-FFF2-40B4-BE49-F238E27FC236}">
                <a16:creationId xmlns:a16="http://schemas.microsoft.com/office/drawing/2014/main" id="{2305CFC8-49D8-9A8F-B899-A2AA30C318C4}"/>
              </a:ext>
            </a:extLst>
          </p:cNvPr>
          <p:cNvSpPr txBox="1"/>
          <p:nvPr/>
        </p:nvSpPr>
        <p:spPr>
          <a:xfrm>
            <a:off x="4074694" y="6617604"/>
            <a:ext cx="4042611" cy="276999"/>
          </a:xfrm>
          <a:prstGeom prst="rect">
            <a:avLst/>
          </a:prstGeom>
          <a:noFill/>
        </p:spPr>
        <p:txBody>
          <a:bodyPr wrap="square" rtlCol="0">
            <a:spAutoFit/>
          </a:bodyPr>
          <a:lstStyle/>
          <a:p>
            <a:r>
              <a:rPr lang="it-IT" sz="1200" i="1" dirty="0"/>
              <a:t>Conferenza delle Regioni e delle Province autonome</a:t>
            </a:r>
          </a:p>
        </p:txBody>
      </p:sp>
      <p:sp>
        <p:nvSpPr>
          <p:cNvPr id="5" name="Rettangolo con angoli arrotondati 4">
            <a:extLst>
              <a:ext uri="{FF2B5EF4-FFF2-40B4-BE49-F238E27FC236}">
                <a16:creationId xmlns:a16="http://schemas.microsoft.com/office/drawing/2014/main" id="{5F652C71-5967-EEF2-4F2C-FA96A1E0479E}"/>
              </a:ext>
            </a:extLst>
          </p:cNvPr>
          <p:cNvSpPr/>
          <p:nvPr/>
        </p:nvSpPr>
        <p:spPr>
          <a:xfrm>
            <a:off x="9191596" y="3495557"/>
            <a:ext cx="270806" cy="174567"/>
          </a:xfrm>
          <a:prstGeom prst="roundRect">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1895591A-E8AC-B0B5-6608-921D74D3B0B1}"/>
              </a:ext>
            </a:extLst>
          </p:cNvPr>
          <p:cNvCxnSpPr>
            <a:cxnSpLocks/>
            <a:stCxn id="5" idx="0"/>
          </p:cNvCxnSpPr>
          <p:nvPr/>
        </p:nvCxnSpPr>
        <p:spPr>
          <a:xfrm flipV="1">
            <a:off x="9326999" y="2809164"/>
            <a:ext cx="1797559" cy="68639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EF444250-5DAD-2BB8-713A-93D794F0F3E5}"/>
              </a:ext>
            </a:extLst>
          </p:cNvPr>
          <p:cNvSpPr txBox="1"/>
          <p:nvPr/>
        </p:nvSpPr>
        <p:spPr>
          <a:xfrm>
            <a:off x="11107271" y="2806208"/>
            <a:ext cx="982997" cy="461665"/>
          </a:xfrm>
          <a:prstGeom prst="rect">
            <a:avLst/>
          </a:prstGeom>
          <a:noFill/>
          <a:ln>
            <a:solidFill>
              <a:srgbClr val="0070C0"/>
            </a:solidFill>
          </a:ln>
        </p:spPr>
        <p:txBody>
          <a:bodyPr wrap="square" rtlCol="0">
            <a:spAutoFit/>
          </a:bodyPr>
          <a:lstStyle/>
          <a:p>
            <a:r>
              <a:rPr lang="it-IT" sz="1200" b="1" dirty="0"/>
              <a:t>NADEF 2023 = -5,3%</a:t>
            </a:r>
          </a:p>
        </p:txBody>
      </p:sp>
      <p:sp>
        <p:nvSpPr>
          <p:cNvPr id="8" name="CasellaDiTesto 7">
            <a:extLst>
              <a:ext uri="{FF2B5EF4-FFF2-40B4-BE49-F238E27FC236}">
                <a16:creationId xmlns:a16="http://schemas.microsoft.com/office/drawing/2014/main" id="{0A38D984-6602-103C-E688-AEC96ED82627}"/>
              </a:ext>
            </a:extLst>
          </p:cNvPr>
          <p:cNvSpPr txBox="1"/>
          <p:nvPr/>
        </p:nvSpPr>
        <p:spPr>
          <a:xfrm>
            <a:off x="11107271" y="3378156"/>
            <a:ext cx="982997" cy="646331"/>
          </a:xfrm>
          <a:prstGeom prst="rect">
            <a:avLst/>
          </a:prstGeom>
          <a:noFill/>
          <a:ln>
            <a:solidFill>
              <a:srgbClr val="0070C0"/>
            </a:solidFill>
          </a:ln>
        </p:spPr>
        <p:txBody>
          <a:bodyPr wrap="square" rtlCol="0">
            <a:spAutoFit/>
          </a:bodyPr>
          <a:lstStyle/>
          <a:p>
            <a:r>
              <a:rPr lang="it-IT" sz="1200" b="1" dirty="0">
                <a:solidFill>
                  <a:srgbClr val="C00000"/>
                </a:solidFill>
              </a:rPr>
              <a:t>ISTAT: 22 aprile 2024 = -7,4%</a:t>
            </a:r>
          </a:p>
        </p:txBody>
      </p:sp>
      <p:cxnSp>
        <p:nvCxnSpPr>
          <p:cNvPr id="13" name="Connettore 2 12">
            <a:extLst>
              <a:ext uri="{FF2B5EF4-FFF2-40B4-BE49-F238E27FC236}">
                <a16:creationId xmlns:a16="http://schemas.microsoft.com/office/drawing/2014/main" id="{BF2A32E4-D855-222D-6964-1F08FB7B469C}"/>
              </a:ext>
            </a:extLst>
          </p:cNvPr>
          <p:cNvCxnSpPr>
            <a:cxnSpLocks/>
            <a:stCxn id="5" idx="0"/>
          </p:cNvCxnSpPr>
          <p:nvPr/>
        </p:nvCxnSpPr>
        <p:spPr>
          <a:xfrm flipV="1">
            <a:off x="9326999" y="3440767"/>
            <a:ext cx="1780272" cy="5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reccia bidirezionale verticale 10">
            <a:extLst>
              <a:ext uri="{FF2B5EF4-FFF2-40B4-BE49-F238E27FC236}">
                <a16:creationId xmlns:a16="http://schemas.microsoft.com/office/drawing/2014/main" id="{7A169538-E549-5C6A-5636-4937F81DC550}"/>
              </a:ext>
            </a:extLst>
          </p:cNvPr>
          <p:cNvSpPr/>
          <p:nvPr/>
        </p:nvSpPr>
        <p:spPr>
          <a:xfrm>
            <a:off x="11915953" y="3171767"/>
            <a:ext cx="110068" cy="33020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2162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3413DA-0AC9-D290-622D-F082FB5C0686}"/>
              </a:ext>
            </a:extLst>
          </p:cNvPr>
          <p:cNvSpPr txBox="1"/>
          <p:nvPr/>
        </p:nvSpPr>
        <p:spPr>
          <a:xfrm>
            <a:off x="55654" y="-53234"/>
            <a:ext cx="11977947" cy="615553"/>
          </a:xfrm>
          <a:prstGeom prst="rect">
            <a:avLst/>
          </a:prstGeom>
          <a:noFill/>
        </p:spPr>
        <p:txBody>
          <a:bodyPr wrap="square" rtlCol="0">
            <a:spAutoFit/>
          </a:bodyPr>
          <a:lstStyle>
            <a:defPPr>
              <a:defRPr lang="it-IT"/>
            </a:defPPr>
            <a:lvl1pPr>
              <a:defRPr sz="3600" b="1">
                <a:solidFill>
                  <a:srgbClr val="002060"/>
                </a:solidFill>
              </a:defRPr>
            </a:lvl1pPr>
          </a:lstStyle>
          <a:p>
            <a:r>
              <a:rPr lang="it-IT" sz="3400" dirty="0"/>
              <a:t>Regola dell’equilibrio di bilancio per le amministrazioni territoriali</a:t>
            </a:r>
          </a:p>
        </p:txBody>
      </p:sp>
      <p:sp>
        <p:nvSpPr>
          <p:cNvPr id="4" name="CasellaDiTesto 3">
            <a:extLst>
              <a:ext uri="{FF2B5EF4-FFF2-40B4-BE49-F238E27FC236}">
                <a16:creationId xmlns:a16="http://schemas.microsoft.com/office/drawing/2014/main" id="{AC60A44C-06B1-1337-59F1-E0D477EAE737}"/>
              </a:ext>
            </a:extLst>
          </p:cNvPr>
          <p:cNvSpPr txBox="1"/>
          <p:nvPr/>
        </p:nvSpPr>
        <p:spPr>
          <a:xfrm>
            <a:off x="436135" y="1023448"/>
            <a:ext cx="11614958" cy="1200329"/>
          </a:xfrm>
          <a:prstGeom prst="rect">
            <a:avLst/>
          </a:prstGeom>
          <a:noFill/>
        </p:spPr>
        <p:txBody>
          <a:bodyPr wrap="square">
            <a:spAutoFit/>
          </a:bodyPr>
          <a:lstStyle/>
          <a:p>
            <a:r>
              <a:rPr lang="it-IT" b="1" dirty="0"/>
              <a:t>Le considerazioni evidenziate nel DEF 2023 sono ancora valide:</a:t>
            </a:r>
          </a:p>
          <a:p>
            <a:r>
              <a:rPr lang="it-IT" b="1" dirty="0"/>
              <a:t> « ….. </a:t>
            </a:r>
            <a:r>
              <a:rPr lang="it-IT" b="1" i="1" dirty="0"/>
              <a:t>La normativa vigente, assicurando la piena attuazione degli articoli 81 e 97 della Costituzione e in conformità con l’interpretazione della Corte costituzionale, stabilisce l’obbligo del rispetto dei seguenti equilibri di bilancio per tutti gli enti territoriali….»</a:t>
            </a:r>
          </a:p>
        </p:txBody>
      </p:sp>
      <p:sp>
        <p:nvSpPr>
          <p:cNvPr id="11" name="Segnaposto numero diapositiva 10">
            <a:extLst>
              <a:ext uri="{FF2B5EF4-FFF2-40B4-BE49-F238E27FC236}">
                <a16:creationId xmlns:a16="http://schemas.microsoft.com/office/drawing/2014/main" id="{DF45E116-CC60-FEA7-7616-D7C1A33F32F3}"/>
              </a:ext>
            </a:extLst>
          </p:cNvPr>
          <p:cNvSpPr>
            <a:spLocks noGrp="1"/>
          </p:cNvSpPr>
          <p:nvPr>
            <p:ph type="sldNum" sz="quarter" idx="12"/>
          </p:nvPr>
        </p:nvSpPr>
        <p:spPr>
          <a:xfrm>
            <a:off x="9307893" y="6284926"/>
            <a:ext cx="2743200" cy="365125"/>
          </a:xfrm>
        </p:spPr>
        <p:txBody>
          <a:bodyPr/>
          <a:lstStyle/>
          <a:p>
            <a:fld id="{44C33366-F049-4757-80AA-EDB84E4621D4}" type="slidenum">
              <a:rPr lang="it-IT" smtClean="0"/>
              <a:t>20</a:t>
            </a:fld>
            <a:endParaRPr lang="it-IT" dirty="0"/>
          </a:p>
        </p:txBody>
      </p:sp>
      <p:sp>
        <p:nvSpPr>
          <p:cNvPr id="5" name="CasellaDiTesto 4">
            <a:extLst>
              <a:ext uri="{FF2B5EF4-FFF2-40B4-BE49-F238E27FC236}">
                <a16:creationId xmlns:a16="http://schemas.microsoft.com/office/drawing/2014/main" id="{60395686-144A-AECB-8701-BF2E62FD6764}"/>
              </a:ext>
            </a:extLst>
          </p:cNvPr>
          <p:cNvSpPr txBox="1"/>
          <p:nvPr/>
        </p:nvSpPr>
        <p:spPr>
          <a:xfrm>
            <a:off x="321893" y="562319"/>
            <a:ext cx="6097712" cy="461665"/>
          </a:xfrm>
          <a:prstGeom prst="rect">
            <a:avLst/>
          </a:prstGeom>
          <a:noFill/>
        </p:spPr>
        <p:txBody>
          <a:bodyPr wrap="square">
            <a:spAutoFit/>
          </a:bodyPr>
          <a:lstStyle/>
          <a:p>
            <a:r>
              <a:rPr lang="it-IT" sz="2400" b="1" dirty="0">
                <a:solidFill>
                  <a:srgbClr val="C00000"/>
                </a:solidFill>
              </a:rPr>
              <a:t>DEF 2024 </a:t>
            </a:r>
            <a:endParaRPr lang="it-IT" sz="2400" dirty="0">
              <a:solidFill>
                <a:srgbClr val="C00000"/>
              </a:solidFill>
            </a:endParaRPr>
          </a:p>
        </p:txBody>
      </p:sp>
      <p:sp>
        <p:nvSpPr>
          <p:cNvPr id="6" name="CasellaDiTesto 5">
            <a:extLst>
              <a:ext uri="{FF2B5EF4-FFF2-40B4-BE49-F238E27FC236}">
                <a16:creationId xmlns:a16="http://schemas.microsoft.com/office/drawing/2014/main" id="{0F659CA2-58A3-CD35-29D9-F683C521E726}"/>
              </a:ext>
            </a:extLst>
          </p:cNvPr>
          <p:cNvSpPr txBox="1"/>
          <p:nvPr/>
        </p:nvSpPr>
        <p:spPr>
          <a:xfrm>
            <a:off x="436133" y="2299067"/>
            <a:ext cx="11216987" cy="1754326"/>
          </a:xfrm>
          <a:prstGeom prst="rect">
            <a:avLst/>
          </a:prstGeom>
          <a:noFill/>
        </p:spPr>
        <p:txBody>
          <a:bodyPr wrap="square" rtlCol="0">
            <a:spAutoFit/>
          </a:bodyPr>
          <a:lstStyle/>
          <a:p>
            <a:r>
              <a:rPr lang="it-IT" b="1" dirty="0">
                <a:solidFill>
                  <a:srgbClr val="C00000"/>
                </a:solidFill>
              </a:rPr>
              <a:t>Debito amministrazioni locali: </a:t>
            </a:r>
          </a:p>
          <a:p>
            <a:endParaRPr lang="it-IT" b="1" dirty="0">
              <a:solidFill>
                <a:srgbClr val="C00000"/>
              </a:solidFill>
            </a:endParaRPr>
          </a:p>
          <a:p>
            <a:pPr marL="342900" indent="-342900">
              <a:buFont typeface="Wingdings" panose="05000000000000000000" pitchFamily="2" charset="2"/>
              <a:buChar char="Ø"/>
            </a:pPr>
            <a:r>
              <a:rPr lang="it-IT" b="1" dirty="0">
                <a:solidFill>
                  <a:srgbClr val="C00000"/>
                </a:solidFill>
              </a:rPr>
              <a:t>in riduzione in termini percentuali e in valore assoluto rispetto al PIL;</a:t>
            </a:r>
          </a:p>
          <a:p>
            <a:pPr marL="342900" indent="-342900">
              <a:buFont typeface="Wingdings" panose="05000000000000000000" pitchFamily="2" charset="2"/>
              <a:buChar char="Ø"/>
            </a:pPr>
            <a:endParaRPr lang="it-IT" b="1" dirty="0">
              <a:solidFill>
                <a:srgbClr val="C00000"/>
              </a:solidFill>
            </a:endParaRPr>
          </a:p>
          <a:p>
            <a:pPr marL="342900" indent="-342900">
              <a:buFont typeface="Wingdings" panose="05000000000000000000" pitchFamily="2" charset="2"/>
              <a:buChar char="Ø"/>
            </a:pPr>
            <a:r>
              <a:rPr lang="it-IT" b="1" dirty="0">
                <a:solidFill>
                  <a:srgbClr val="C00000"/>
                </a:solidFill>
              </a:rPr>
              <a:t>in riduzione rispetto allo stock del debito: dal 4,2% sul totale nel 2022 al 3,1% nel 2027 (secondo le attuali stime)</a:t>
            </a:r>
          </a:p>
          <a:p>
            <a:pPr marL="342900" indent="-342900">
              <a:buFont typeface="Wingdings" panose="05000000000000000000" pitchFamily="2" charset="2"/>
              <a:buChar char="Ø"/>
            </a:pPr>
            <a:endParaRPr lang="it-IT" b="1" dirty="0">
              <a:solidFill>
                <a:srgbClr val="C00000"/>
              </a:solidFill>
            </a:endParaRPr>
          </a:p>
        </p:txBody>
      </p:sp>
      <p:sp>
        <p:nvSpPr>
          <p:cNvPr id="3" name="CasellaDiTesto 2">
            <a:extLst>
              <a:ext uri="{FF2B5EF4-FFF2-40B4-BE49-F238E27FC236}">
                <a16:creationId xmlns:a16="http://schemas.microsoft.com/office/drawing/2014/main" id="{766D7326-20A9-138C-BA5C-5D8EAB036EDB}"/>
              </a:ext>
            </a:extLst>
          </p:cNvPr>
          <p:cNvSpPr txBox="1"/>
          <p:nvPr/>
        </p:nvSpPr>
        <p:spPr>
          <a:xfrm>
            <a:off x="4178441" y="6631763"/>
            <a:ext cx="3358342" cy="276999"/>
          </a:xfrm>
          <a:prstGeom prst="rect">
            <a:avLst/>
          </a:prstGeom>
          <a:noFill/>
        </p:spPr>
        <p:txBody>
          <a:bodyPr wrap="square" rtlCol="0">
            <a:spAutoFit/>
          </a:bodyPr>
          <a:lstStyle/>
          <a:p>
            <a:r>
              <a:rPr lang="it-IT" sz="1200" i="1" dirty="0"/>
              <a:t>Conferenza delle Regioni e delle Province autonome</a:t>
            </a:r>
          </a:p>
        </p:txBody>
      </p:sp>
      <p:pic>
        <p:nvPicPr>
          <p:cNvPr id="10" name="Immagine 9">
            <a:extLst>
              <a:ext uri="{FF2B5EF4-FFF2-40B4-BE49-F238E27FC236}">
                <a16:creationId xmlns:a16="http://schemas.microsoft.com/office/drawing/2014/main" id="{E09C7A7B-D255-9CBE-7663-AC125CC82D37}"/>
              </a:ext>
            </a:extLst>
          </p:cNvPr>
          <p:cNvPicPr>
            <a:picLocks noChangeAspect="1"/>
          </p:cNvPicPr>
          <p:nvPr/>
        </p:nvPicPr>
        <p:blipFill>
          <a:blip r:embed="rId3"/>
          <a:stretch>
            <a:fillRect/>
          </a:stretch>
        </p:blipFill>
        <p:spPr>
          <a:xfrm>
            <a:off x="6971679" y="3794437"/>
            <a:ext cx="4419048" cy="2657143"/>
          </a:xfrm>
          <a:prstGeom prst="rect">
            <a:avLst/>
          </a:prstGeom>
        </p:spPr>
      </p:pic>
      <p:cxnSp>
        <p:nvCxnSpPr>
          <p:cNvPr id="13" name="Connettore diritto 12">
            <a:extLst>
              <a:ext uri="{FF2B5EF4-FFF2-40B4-BE49-F238E27FC236}">
                <a16:creationId xmlns:a16="http://schemas.microsoft.com/office/drawing/2014/main" id="{5E7F6D46-B283-A7BE-6E4A-E3C328D296DA}"/>
              </a:ext>
            </a:extLst>
          </p:cNvPr>
          <p:cNvCxnSpPr>
            <a:cxnSpLocks/>
          </p:cNvCxnSpPr>
          <p:nvPr/>
        </p:nvCxnSpPr>
        <p:spPr>
          <a:xfrm>
            <a:off x="7057910" y="4914171"/>
            <a:ext cx="4246586" cy="0"/>
          </a:xfrm>
          <a:prstGeom prst="line">
            <a:avLst/>
          </a:prstGeom>
          <a:ln w="38100" cmpd="sng"/>
        </p:spPr>
        <p:style>
          <a:lnRef idx="3">
            <a:schemeClr val="accent2"/>
          </a:lnRef>
          <a:fillRef idx="0">
            <a:schemeClr val="accent2"/>
          </a:fillRef>
          <a:effectRef idx="2">
            <a:schemeClr val="accent2"/>
          </a:effectRef>
          <a:fontRef idx="minor">
            <a:schemeClr val="tx1"/>
          </a:fontRef>
        </p:style>
      </p:cxnSp>
      <p:graphicFrame>
        <p:nvGraphicFramePr>
          <p:cNvPr id="15" name="Oggetto 14">
            <a:extLst>
              <a:ext uri="{FF2B5EF4-FFF2-40B4-BE49-F238E27FC236}">
                <a16:creationId xmlns:a16="http://schemas.microsoft.com/office/drawing/2014/main" id="{91016C61-3B4C-03BB-C322-9B8EA2C1EFE3}"/>
              </a:ext>
            </a:extLst>
          </p:cNvPr>
          <p:cNvGraphicFramePr>
            <a:graphicFrameLocks noChangeAspect="1"/>
          </p:cNvGraphicFramePr>
          <p:nvPr/>
        </p:nvGraphicFramePr>
        <p:xfrm>
          <a:off x="409316" y="3925786"/>
          <a:ext cx="5787846" cy="2422429"/>
        </p:xfrm>
        <a:graphic>
          <a:graphicData uri="http://schemas.openxmlformats.org/presentationml/2006/ole">
            <mc:AlternateContent xmlns:mc="http://schemas.openxmlformats.org/markup-compatibility/2006">
              <mc:Choice xmlns:v="urn:schemas-microsoft-com:vml" Requires="v">
                <p:oleObj spid="_x0000_s2050" name="Worksheet" r:id="rId4" imgW="6576251" imgH="2752659" progId="Excel.Sheet.12">
                  <p:embed/>
                </p:oleObj>
              </mc:Choice>
              <mc:Fallback>
                <p:oleObj name="Worksheet" r:id="rId4" imgW="6576251" imgH="2752659" progId="Excel.Sheet.12">
                  <p:embed/>
                  <p:pic>
                    <p:nvPicPr>
                      <p:cNvPr id="15" name="Oggetto 14">
                        <a:extLst>
                          <a:ext uri="{FF2B5EF4-FFF2-40B4-BE49-F238E27FC236}">
                            <a16:creationId xmlns:a16="http://schemas.microsoft.com/office/drawing/2014/main" id="{91016C61-3B4C-03BB-C322-9B8EA2C1EFE3}"/>
                          </a:ext>
                        </a:extLst>
                      </p:cNvPr>
                      <p:cNvPicPr/>
                      <p:nvPr/>
                    </p:nvPicPr>
                    <p:blipFill>
                      <a:blip r:embed="rId5"/>
                      <a:stretch>
                        <a:fillRect/>
                      </a:stretch>
                    </p:blipFill>
                    <p:spPr>
                      <a:xfrm>
                        <a:off x="409316" y="3925786"/>
                        <a:ext cx="5787846" cy="2422429"/>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58EFBA55-44F2-2CC8-417D-656D2CF6779C}"/>
              </a:ext>
            </a:extLst>
          </p:cNvPr>
          <p:cNvSpPr txBox="1"/>
          <p:nvPr/>
        </p:nvSpPr>
        <p:spPr>
          <a:xfrm>
            <a:off x="126953" y="6506031"/>
            <a:ext cx="1041400" cy="215444"/>
          </a:xfrm>
          <a:prstGeom prst="rect">
            <a:avLst/>
          </a:prstGeom>
          <a:noFill/>
        </p:spPr>
        <p:txBody>
          <a:bodyPr wrap="square" rtlCol="0">
            <a:spAutoFit/>
          </a:bodyPr>
          <a:lstStyle/>
          <a:p>
            <a:r>
              <a:rPr lang="it-IT" sz="800" i="1" dirty="0"/>
              <a:t>Estratti da DEF 2024 </a:t>
            </a:r>
          </a:p>
        </p:txBody>
      </p:sp>
    </p:spTree>
    <p:extLst>
      <p:ext uri="{BB962C8B-B14F-4D97-AF65-F5344CB8AC3E}">
        <p14:creationId xmlns:p14="http://schemas.microsoft.com/office/powerpoint/2010/main" val="14926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FECC46D-E10F-D46F-4EE4-72EF387D3544}"/>
              </a:ext>
            </a:extLst>
          </p:cNvPr>
          <p:cNvSpPr>
            <a:spLocks noGrp="1"/>
          </p:cNvSpPr>
          <p:nvPr>
            <p:ph type="sldNum" sz="quarter" idx="12"/>
          </p:nvPr>
        </p:nvSpPr>
        <p:spPr/>
        <p:txBody>
          <a:bodyPr/>
          <a:lstStyle/>
          <a:p>
            <a:fld id="{F5630B7E-D0B8-4375-B9E1-DA6D2D04633F}" type="slidenum">
              <a:rPr lang="it-IT" smtClean="0"/>
              <a:t>21</a:t>
            </a:fld>
            <a:endParaRPr lang="it-IT"/>
          </a:p>
        </p:txBody>
      </p:sp>
      <p:sp>
        <p:nvSpPr>
          <p:cNvPr id="6" name="CasellaDiTesto 5">
            <a:extLst>
              <a:ext uri="{FF2B5EF4-FFF2-40B4-BE49-F238E27FC236}">
                <a16:creationId xmlns:a16="http://schemas.microsoft.com/office/drawing/2014/main" id="{50BE5E13-E538-F3C6-1FA8-145A251F21E9}"/>
              </a:ext>
            </a:extLst>
          </p:cNvPr>
          <p:cNvSpPr txBox="1"/>
          <p:nvPr/>
        </p:nvSpPr>
        <p:spPr>
          <a:xfrm>
            <a:off x="1954362" y="685482"/>
            <a:ext cx="7862292" cy="492443"/>
          </a:xfrm>
          <a:prstGeom prst="rect">
            <a:avLst/>
          </a:prstGeom>
          <a:noFill/>
        </p:spPr>
        <p:txBody>
          <a:bodyPr wrap="square">
            <a:spAutoFit/>
          </a:bodyPr>
          <a:lstStyle/>
          <a:p>
            <a:pPr algn="ctr"/>
            <a:r>
              <a:rPr lang="it-IT" sz="2600" b="1" dirty="0">
                <a:solidFill>
                  <a:srgbClr val="C00000"/>
                </a:solidFill>
              </a:rPr>
              <a:t>Debito amministrazioni locali – enti territoriali:</a:t>
            </a:r>
          </a:p>
        </p:txBody>
      </p:sp>
      <p:graphicFrame>
        <p:nvGraphicFramePr>
          <p:cNvPr id="7" name="CasellaDiTesto 4">
            <a:extLst>
              <a:ext uri="{FF2B5EF4-FFF2-40B4-BE49-F238E27FC236}">
                <a16:creationId xmlns:a16="http://schemas.microsoft.com/office/drawing/2014/main" id="{EDC17E97-2A90-61E1-2C5E-0C6A0D2A106C}"/>
              </a:ext>
            </a:extLst>
          </p:cNvPr>
          <p:cNvGraphicFramePr/>
          <p:nvPr/>
        </p:nvGraphicFramePr>
        <p:xfrm>
          <a:off x="214052" y="1147147"/>
          <a:ext cx="11756276" cy="189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FF3D0647-7DCC-5CC7-6EEA-08D4C18EBE2C}"/>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sp>
        <p:nvSpPr>
          <p:cNvPr id="4" name="CasellaDiTesto 3">
            <a:extLst>
              <a:ext uri="{FF2B5EF4-FFF2-40B4-BE49-F238E27FC236}">
                <a16:creationId xmlns:a16="http://schemas.microsoft.com/office/drawing/2014/main" id="{CAA9C798-9948-55CB-D702-AC67BF3B2054}"/>
              </a:ext>
            </a:extLst>
          </p:cNvPr>
          <p:cNvSpPr txBox="1"/>
          <p:nvPr/>
        </p:nvSpPr>
        <p:spPr>
          <a:xfrm>
            <a:off x="55654" y="-53234"/>
            <a:ext cx="11977947" cy="615553"/>
          </a:xfrm>
          <a:prstGeom prst="rect">
            <a:avLst/>
          </a:prstGeom>
          <a:noFill/>
        </p:spPr>
        <p:txBody>
          <a:bodyPr wrap="square" rtlCol="0">
            <a:spAutoFit/>
          </a:bodyPr>
          <a:lstStyle>
            <a:defPPr>
              <a:defRPr lang="it-IT"/>
            </a:defPPr>
            <a:lvl1pPr>
              <a:defRPr sz="3600" b="1">
                <a:solidFill>
                  <a:srgbClr val="002060"/>
                </a:solidFill>
              </a:defRPr>
            </a:lvl1pPr>
          </a:lstStyle>
          <a:p>
            <a:r>
              <a:rPr lang="it-IT" sz="3400" dirty="0"/>
              <a:t>Regola dell’equilibrio di bilancio per le amministrazioni territoriali</a:t>
            </a:r>
          </a:p>
        </p:txBody>
      </p:sp>
      <p:graphicFrame>
        <p:nvGraphicFramePr>
          <p:cNvPr id="3" name="Oggetto 2">
            <a:extLst>
              <a:ext uri="{FF2B5EF4-FFF2-40B4-BE49-F238E27FC236}">
                <a16:creationId xmlns:a16="http://schemas.microsoft.com/office/drawing/2014/main" id="{4F4B88EF-CB18-DE98-CAD6-EA63D5A8ECAD}"/>
              </a:ext>
            </a:extLst>
          </p:cNvPr>
          <p:cNvGraphicFramePr>
            <a:graphicFrameLocks noChangeAspect="1"/>
          </p:cNvGraphicFramePr>
          <p:nvPr/>
        </p:nvGraphicFramePr>
        <p:xfrm>
          <a:off x="934644" y="3234738"/>
          <a:ext cx="10672388" cy="2632662"/>
        </p:xfrm>
        <a:graphic>
          <a:graphicData uri="http://schemas.openxmlformats.org/presentationml/2006/ole">
            <mc:AlternateContent xmlns:mc="http://schemas.openxmlformats.org/markup-compatibility/2006">
              <mc:Choice xmlns:v="urn:schemas-microsoft-com:vml" Requires="v">
                <p:oleObj spid="_x0000_s3074" name="Worksheet" r:id="rId8" imgW="14516024" imgH="3581468" progId="Excel.Sheet.12">
                  <p:embed/>
                </p:oleObj>
              </mc:Choice>
              <mc:Fallback>
                <p:oleObj name="Worksheet" r:id="rId8" imgW="14516024" imgH="3581468" progId="Excel.Sheet.12">
                  <p:embed/>
                  <p:pic>
                    <p:nvPicPr>
                      <p:cNvPr id="3" name="Oggetto 2">
                        <a:extLst>
                          <a:ext uri="{FF2B5EF4-FFF2-40B4-BE49-F238E27FC236}">
                            <a16:creationId xmlns:a16="http://schemas.microsoft.com/office/drawing/2014/main" id="{4F4B88EF-CB18-DE98-CAD6-EA63D5A8ECAD}"/>
                          </a:ext>
                        </a:extLst>
                      </p:cNvPr>
                      <p:cNvPicPr/>
                      <p:nvPr/>
                    </p:nvPicPr>
                    <p:blipFill>
                      <a:blip r:embed="rId9"/>
                      <a:stretch>
                        <a:fillRect/>
                      </a:stretch>
                    </p:blipFill>
                    <p:spPr>
                      <a:xfrm>
                        <a:off x="934644" y="3234738"/>
                        <a:ext cx="10672388" cy="2632662"/>
                      </a:xfrm>
                      <a:prstGeom prst="rect">
                        <a:avLst/>
                      </a:prstGeom>
                    </p:spPr>
                  </p:pic>
                </p:oleObj>
              </mc:Fallback>
            </mc:AlternateContent>
          </a:graphicData>
        </a:graphic>
      </p:graphicFrame>
      <p:sp>
        <p:nvSpPr>
          <p:cNvPr id="8" name="Rettangolo 7">
            <a:extLst>
              <a:ext uri="{FF2B5EF4-FFF2-40B4-BE49-F238E27FC236}">
                <a16:creationId xmlns:a16="http://schemas.microsoft.com/office/drawing/2014/main" id="{A056D070-6867-4B0E-F4E2-334A31965A38}"/>
              </a:ext>
            </a:extLst>
          </p:cNvPr>
          <p:cNvSpPr/>
          <p:nvPr/>
        </p:nvSpPr>
        <p:spPr>
          <a:xfrm>
            <a:off x="787400" y="4817533"/>
            <a:ext cx="10947400" cy="508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BD66A470-46F5-3AF4-CF00-B71DA1465E0F}"/>
              </a:ext>
            </a:extLst>
          </p:cNvPr>
          <p:cNvSpPr txBox="1"/>
          <p:nvPr/>
        </p:nvSpPr>
        <p:spPr>
          <a:xfrm>
            <a:off x="126952" y="6506031"/>
            <a:ext cx="1262935" cy="215444"/>
          </a:xfrm>
          <a:prstGeom prst="rect">
            <a:avLst/>
          </a:prstGeom>
          <a:noFill/>
        </p:spPr>
        <p:txBody>
          <a:bodyPr wrap="square" rtlCol="0">
            <a:spAutoFit/>
          </a:bodyPr>
          <a:lstStyle/>
          <a:p>
            <a:r>
              <a:rPr lang="it-IT" sz="800" i="1" dirty="0"/>
              <a:t>Elaborazione da DEF 2024 </a:t>
            </a:r>
          </a:p>
        </p:txBody>
      </p:sp>
    </p:spTree>
    <p:extLst>
      <p:ext uri="{BB962C8B-B14F-4D97-AF65-F5344CB8AC3E}">
        <p14:creationId xmlns:p14="http://schemas.microsoft.com/office/powerpoint/2010/main" val="29122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8A0F3E9-B7BF-EA66-B7D6-C03355A9CB77}"/>
              </a:ext>
            </a:extLst>
          </p:cNvPr>
          <p:cNvSpPr>
            <a:spLocks noGrp="1"/>
          </p:cNvSpPr>
          <p:nvPr>
            <p:ph type="sldNum" sz="quarter" idx="12"/>
          </p:nvPr>
        </p:nvSpPr>
        <p:spPr>
          <a:xfrm>
            <a:off x="9448800" y="6480036"/>
            <a:ext cx="2743200" cy="365125"/>
          </a:xfrm>
        </p:spPr>
        <p:txBody>
          <a:bodyPr/>
          <a:lstStyle/>
          <a:p>
            <a:fld id="{F5630B7E-D0B8-4375-B9E1-DA6D2D04633F}" type="slidenum">
              <a:rPr lang="it-IT" smtClean="0"/>
              <a:t>22</a:t>
            </a:fld>
            <a:endParaRPr lang="it-IT" dirty="0"/>
          </a:p>
        </p:txBody>
      </p:sp>
      <p:sp>
        <p:nvSpPr>
          <p:cNvPr id="4" name="CasellaDiTesto 3">
            <a:extLst>
              <a:ext uri="{FF2B5EF4-FFF2-40B4-BE49-F238E27FC236}">
                <a16:creationId xmlns:a16="http://schemas.microsoft.com/office/drawing/2014/main" id="{722ABB86-62CC-62D5-2548-1C14068D0335}"/>
              </a:ext>
            </a:extLst>
          </p:cNvPr>
          <p:cNvSpPr txBox="1"/>
          <p:nvPr/>
        </p:nvSpPr>
        <p:spPr>
          <a:xfrm>
            <a:off x="324465" y="195401"/>
            <a:ext cx="11592232" cy="646331"/>
          </a:xfrm>
          <a:prstGeom prst="rect">
            <a:avLst/>
          </a:prstGeom>
          <a:noFill/>
        </p:spPr>
        <p:txBody>
          <a:bodyPr wrap="square">
            <a:spAutoFit/>
          </a:bodyPr>
          <a:lstStyle/>
          <a:p>
            <a:r>
              <a:rPr lang="it-IT" sz="1800" b="1" i="0" u="none" strike="noStrike" baseline="0" dirty="0">
                <a:solidFill>
                  <a:srgbClr val="002060"/>
                </a:solidFill>
                <a:latin typeface="Helvetica" panose="020B0604020202030204" pitchFamily="34" charset="0"/>
              </a:rPr>
              <a:t>Proposta di DIRETTIVA DEL CONSIGLIO recante modifica della direttiva 2011/85/UE del Consiglio relativa ai requisiti per i quadri di bilancio degli Stati membri </a:t>
            </a:r>
            <a:endParaRPr lang="it-IT" b="1" dirty="0">
              <a:solidFill>
                <a:srgbClr val="002060"/>
              </a:solidFill>
              <a:latin typeface="Helvetica" panose="020B0604020202030204" pitchFamily="34" charset="0"/>
            </a:endParaRPr>
          </a:p>
        </p:txBody>
      </p:sp>
      <p:sp>
        <p:nvSpPr>
          <p:cNvPr id="6" name="CasellaDiTesto 5">
            <a:extLst>
              <a:ext uri="{FF2B5EF4-FFF2-40B4-BE49-F238E27FC236}">
                <a16:creationId xmlns:a16="http://schemas.microsoft.com/office/drawing/2014/main" id="{2AA3D9F0-1488-FF12-9286-4083AE8173C1}"/>
              </a:ext>
            </a:extLst>
          </p:cNvPr>
          <p:cNvSpPr txBox="1"/>
          <p:nvPr/>
        </p:nvSpPr>
        <p:spPr>
          <a:xfrm>
            <a:off x="324465" y="1222732"/>
            <a:ext cx="11710219" cy="3893374"/>
          </a:xfrm>
          <a:prstGeom prst="rect">
            <a:avLst/>
          </a:prstGeom>
          <a:noFill/>
        </p:spPr>
        <p:txBody>
          <a:bodyPr wrap="square">
            <a:spAutoFit/>
          </a:bodyPr>
          <a:lstStyle/>
          <a:p>
            <a:r>
              <a:rPr lang="it-IT" sz="1300" b="0" i="0" u="none" strike="noStrike" baseline="0" dirty="0">
                <a:solidFill>
                  <a:srgbClr val="000000"/>
                </a:solidFill>
              </a:rPr>
              <a:t>2) l'articolo 3 è sostituito dal seguente: </a:t>
            </a:r>
          </a:p>
          <a:p>
            <a:r>
              <a:rPr lang="it-IT" sz="1300" b="0" i="0" u="none" strike="noStrike" baseline="0" dirty="0">
                <a:solidFill>
                  <a:srgbClr val="000000"/>
                </a:solidFill>
              </a:rPr>
              <a:t>"1. Per quanto riguarda i sistemi nazionali di contabilità pubblica, </a:t>
            </a:r>
            <a:r>
              <a:rPr lang="it-IT" sz="1300" b="1" i="0" u="none" strike="noStrike" baseline="0" dirty="0">
                <a:solidFill>
                  <a:srgbClr val="000000"/>
                </a:solidFill>
              </a:rPr>
              <a:t>gli Stati membri si dotano di sistemi di contabilità pubblica che coprono in modo completo e </a:t>
            </a:r>
            <a:r>
              <a:rPr lang="it-IT" sz="1300" b="1" i="0" u="none" strike="noStrike" baseline="0" dirty="0">
                <a:solidFill>
                  <a:srgbClr val="000000"/>
                </a:solidFill>
                <a:highlight>
                  <a:srgbClr val="FFFF00"/>
                </a:highlight>
              </a:rPr>
              <a:t>uniforme tutti i sottosettori dell'amministrazione pubblica </a:t>
            </a:r>
            <a:r>
              <a:rPr lang="it-IT" sz="1300" b="1" i="0" u="none" strike="noStrike" baseline="0" dirty="0">
                <a:solidFill>
                  <a:srgbClr val="000000"/>
                </a:solidFill>
              </a:rPr>
              <a:t>e contengono le informazioni necessarie per generare </a:t>
            </a:r>
            <a:r>
              <a:rPr lang="it-IT" sz="1300" b="1" i="0" u="none" strike="noStrike" baseline="0" dirty="0">
                <a:solidFill>
                  <a:srgbClr val="000000"/>
                </a:solidFill>
                <a:highlight>
                  <a:srgbClr val="FFFF00"/>
                </a:highlight>
              </a:rPr>
              <a:t>dati fondati sul principio di competenza </a:t>
            </a:r>
            <a:r>
              <a:rPr lang="it-IT" sz="1300" b="1" i="0" u="none" strike="noStrike" baseline="0" dirty="0">
                <a:solidFill>
                  <a:srgbClr val="000000"/>
                </a:solidFill>
              </a:rPr>
              <a:t>al fine di predisporre i dati basati sul sistema europeo dei conti nazionali e regionali. </a:t>
            </a:r>
            <a:r>
              <a:rPr lang="it-IT" sz="1300" b="0" i="0" u="none" strike="noStrike" baseline="0" dirty="0">
                <a:solidFill>
                  <a:srgbClr val="000000"/>
                </a:solidFill>
              </a:rPr>
              <a:t>Detti sistemi di contabilità pubblica dell'amministrazione pubblica sono soggetti a controllo interno e audit indipendente. </a:t>
            </a:r>
          </a:p>
          <a:p>
            <a:r>
              <a:rPr lang="it-IT" sz="1300" b="0" i="0" u="none" strike="noStrike" baseline="0" dirty="0">
                <a:solidFill>
                  <a:srgbClr val="000000"/>
                </a:solidFill>
              </a:rPr>
              <a:t>2. Gli Stati membri assicurano che i dati di bilancio di tutti i sottosettori dell'amministrazione pubblica siano disponibili al pubblico tempestivamente e regolarmente come stabilito dal regolamento (UE) n. 549/2013 del Parlamento europeo e del Consiglio. In particolare, gli </a:t>
            </a:r>
            <a:r>
              <a:rPr lang="it-IT" sz="1300" b="1" i="0" u="none" strike="noStrike" baseline="0" dirty="0">
                <a:solidFill>
                  <a:srgbClr val="000000"/>
                </a:solidFill>
              </a:rPr>
              <a:t>Stati membri pubblicano, per l'amministrazione centrale, le amministrazioni di Stati federati, le amministrazioni locali e gli enti di previdenza e assistenza sociale, i dati trimestrali relativi al debito e </a:t>
            </a:r>
            <a:r>
              <a:rPr lang="it-IT" sz="1300" b="0" i="0" u="none" strike="noStrike" baseline="0" dirty="0">
                <a:solidFill>
                  <a:srgbClr val="000000"/>
                </a:solidFill>
              </a:rPr>
              <a:t>— a meno che non dispongano di sistemi di contabilità finanziaria fondati sul principio di competenza, integrati, completi e armonizzati a livello nazionale — </a:t>
            </a:r>
            <a:r>
              <a:rPr lang="it-IT" sz="1300" b="1" i="0" u="none" strike="noStrike" baseline="0" dirty="0">
                <a:solidFill>
                  <a:srgbClr val="000000"/>
                </a:solidFill>
                <a:highlight>
                  <a:srgbClr val="FFFF00"/>
                </a:highlight>
              </a:rPr>
              <a:t>i dati relativi al disavanzo separatamente, prima della fine del trimestre successivo oppure dopo la pubblicazione dei dati pertinenti da parte della Commissione (Eurostat). </a:t>
            </a:r>
          </a:p>
          <a:p>
            <a:endParaRPr lang="it-IT" sz="1300" dirty="0">
              <a:solidFill>
                <a:srgbClr val="000000"/>
              </a:solidFill>
            </a:endParaRPr>
          </a:p>
          <a:p>
            <a:endParaRPr lang="it-IT" sz="1300" b="0" i="0" u="none" strike="noStrike" baseline="0" dirty="0">
              <a:solidFill>
                <a:srgbClr val="000000"/>
              </a:solidFill>
            </a:endParaRPr>
          </a:p>
          <a:p>
            <a:r>
              <a:rPr lang="it-IT" sz="1300" b="0" i="0" u="none" strike="noStrike" baseline="0" dirty="0">
                <a:solidFill>
                  <a:srgbClr val="000000"/>
                </a:solidFill>
              </a:rPr>
              <a:t>16) è aggiunto il seguente articolo 16 bis: </a:t>
            </a:r>
          </a:p>
          <a:p>
            <a:r>
              <a:rPr lang="it-IT" sz="1300" b="0" i="0" u="none" strike="noStrike" baseline="0" dirty="0">
                <a:solidFill>
                  <a:srgbClr val="000000"/>
                </a:solidFill>
              </a:rPr>
              <a:t>"Articolo 16 bis </a:t>
            </a:r>
          </a:p>
          <a:p>
            <a:r>
              <a:rPr lang="it-IT" sz="1300" b="0" i="0" u="none" strike="noStrike" baseline="0" dirty="0">
                <a:solidFill>
                  <a:srgbClr val="000000"/>
                </a:solidFill>
              </a:rPr>
              <a:t>1. Entro il 31 dicembre 2025, e successivamente ogni cinque anni, la Commissione presenta una relazione in merito alla </a:t>
            </a:r>
            <a:r>
              <a:rPr lang="it-IT" sz="1300" b="1" i="0" u="none" strike="noStrike" baseline="0" dirty="0">
                <a:solidFill>
                  <a:srgbClr val="000000"/>
                </a:solidFill>
                <a:highlight>
                  <a:srgbClr val="FFFF00"/>
                </a:highlight>
              </a:rPr>
              <a:t>situazione</a:t>
            </a:r>
            <a:r>
              <a:rPr lang="it-IT" sz="1300" b="0" i="0" u="none" strike="noStrike" baseline="0" dirty="0">
                <a:solidFill>
                  <a:srgbClr val="000000"/>
                </a:solidFill>
              </a:rPr>
              <a:t>: </a:t>
            </a:r>
          </a:p>
          <a:p>
            <a:r>
              <a:rPr lang="it-IT" sz="1300" b="0" i="0" u="none" strike="noStrike" baseline="0" dirty="0">
                <a:solidFill>
                  <a:srgbClr val="000000"/>
                </a:solidFill>
              </a:rPr>
              <a:t>a) </a:t>
            </a:r>
            <a:r>
              <a:rPr lang="it-IT" sz="1300" b="1" i="0" u="none" strike="noStrike" baseline="0" dirty="0">
                <a:solidFill>
                  <a:srgbClr val="000000"/>
                </a:solidFill>
              </a:rPr>
              <a:t>della contabilità pubblica dell'amministrazione pubblica nell'Unione</a:t>
            </a:r>
            <a:r>
              <a:rPr lang="it-IT" sz="1300" b="0" i="0" u="none" strike="noStrike" baseline="0" dirty="0">
                <a:solidFill>
                  <a:srgbClr val="000000"/>
                </a:solidFill>
              </a:rPr>
              <a:t>, tenendo conto dei progressi compiuti dopo la sua valutazione </a:t>
            </a:r>
            <a:r>
              <a:rPr lang="it-IT" sz="1300" b="1" i="0" u="none" strike="noStrike" baseline="0" dirty="0">
                <a:solidFill>
                  <a:srgbClr val="000000"/>
                </a:solidFill>
                <a:highlight>
                  <a:srgbClr val="FFFF00"/>
                </a:highlight>
              </a:rPr>
              <a:t>nel 2013 </a:t>
            </a:r>
            <a:r>
              <a:rPr lang="it-IT" sz="1300" b="0" i="0" u="none" strike="noStrike" baseline="0" dirty="0">
                <a:solidFill>
                  <a:srgbClr val="000000"/>
                </a:solidFill>
              </a:rPr>
              <a:t>dell'adeguatezza per gli </a:t>
            </a:r>
            <a:r>
              <a:rPr lang="it-IT" sz="1300" b="1" i="0" u="none" strike="noStrike" baseline="0" dirty="0">
                <a:solidFill>
                  <a:srgbClr val="000000"/>
                </a:solidFill>
                <a:highlight>
                  <a:srgbClr val="FFFF00"/>
                </a:highlight>
              </a:rPr>
              <a:t>Stati membri dei principi contabili internazionali applicabili al settore pubblico</a:t>
            </a:r>
            <a:r>
              <a:rPr lang="it-IT" sz="1300" b="0" i="0" u="none" strike="noStrike" baseline="0" dirty="0">
                <a:solidFill>
                  <a:srgbClr val="000000"/>
                </a:solidFill>
              </a:rPr>
              <a:t>; </a:t>
            </a:r>
            <a:r>
              <a:rPr lang="it-IT" sz="1300" b="0" i="1" u="none" strike="noStrike" baseline="0" dirty="0">
                <a:solidFill>
                  <a:srgbClr val="0070C0"/>
                </a:solidFill>
              </a:rPr>
              <a:t>(A riguardo si vedano i dati precedentemente illustrati nella tabella «Confronto andamento spesa primaria PA al netto trasferimenti)</a:t>
            </a:r>
          </a:p>
          <a:p>
            <a:r>
              <a:rPr lang="it-IT" sz="1300" b="0" i="0" u="none" strike="noStrike" baseline="0" dirty="0">
                <a:solidFill>
                  <a:srgbClr val="000000"/>
                </a:solidFill>
              </a:rPr>
              <a:t>b) ……..</a:t>
            </a:r>
            <a:endParaRPr lang="it-IT" sz="1300" dirty="0"/>
          </a:p>
        </p:txBody>
      </p:sp>
      <p:sp>
        <p:nvSpPr>
          <p:cNvPr id="8" name="CasellaDiTesto 7">
            <a:extLst>
              <a:ext uri="{FF2B5EF4-FFF2-40B4-BE49-F238E27FC236}">
                <a16:creationId xmlns:a16="http://schemas.microsoft.com/office/drawing/2014/main" id="{81BC19B7-D7B9-2087-7AC1-B7959D4F0861}"/>
              </a:ext>
            </a:extLst>
          </p:cNvPr>
          <p:cNvSpPr txBox="1"/>
          <p:nvPr/>
        </p:nvSpPr>
        <p:spPr>
          <a:xfrm>
            <a:off x="6617110" y="397167"/>
            <a:ext cx="6096000" cy="400110"/>
          </a:xfrm>
          <a:prstGeom prst="rect">
            <a:avLst/>
          </a:prstGeom>
          <a:noFill/>
        </p:spPr>
        <p:txBody>
          <a:bodyPr wrap="square">
            <a:spAutoFit/>
          </a:bodyPr>
          <a:lstStyle/>
          <a:p>
            <a:pPr algn="l"/>
            <a:endParaRPr lang="it-IT" sz="1000" b="0" i="0" u="none" strike="noStrike" baseline="0" dirty="0">
              <a:solidFill>
                <a:srgbClr val="000000"/>
              </a:solidFill>
            </a:endParaRPr>
          </a:p>
          <a:p>
            <a:r>
              <a:rPr lang="pt-BR" sz="1000" b="0" i="0" u="none" strike="noStrike" baseline="0" dirty="0">
                <a:solidFill>
                  <a:srgbClr val="000000"/>
                </a:solidFill>
              </a:rPr>
              <a:t> ECOFIN 1175 UEM 355 CODEC 2127 </a:t>
            </a:r>
            <a:endParaRPr lang="it-IT" sz="1000" dirty="0"/>
          </a:p>
        </p:txBody>
      </p:sp>
      <p:sp>
        <p:nvSpPr>
          <p:cNvPr id="9" name="CasellaDiTesto 8">
            <a:extLst>
              <a:ext uri="{FF2B5EF4-FFF2-40B4-BE49-F238E27FC236}">
                <a16:creationId xmlns:a16="http://schemas.microsoft.com/office/drawing/2014/main" id="{C0B61938-1F81-C906-6E85-D302D820DFB5}"/>
              </a:ext>
            </a:extLst>
          </p:cNvPr>
          <p:cNvSpPr txBox="1"/>
          <p:nvPr/>
        </p:nvSpPr>
        <p:spPr>
          <a:xfrm>
            <a:off x="299884" y="5079187"/>
            <a:ext cx="11592232" cy="1337546"/>
          </a:xfrm>
          <a:prstGeom prst="rect">
            <a:avLst/>
          </a:prstGeom>
          <a:noFill/>
          <a:ln w="28575">
            <a:solidFill>
              <a:srgbClr val="00B050"/>
            </a:solidFill>
          </a:ln>
        </p:spPr>
        <p:txBody>
          <a:bodyPr wrap="square" rtlCol="0">
            <a:spAutoFit/>
          </a:bodyPr>
          <a:lstStyle/>
          <a:p>
            <a:pPr marL="285750" indent="-285750">
              <a:buFont typeface="Wingdings" panose="05000000000000000000" pitchFamily="2" charset="2"/>
              <a:buChar char="Ø"/>
            </a:pPr>
            <a:r>
              <a:rPr lang="it-IT" sz="1600" b="1" dirty="0">
                <a:solidFill>
                  <a:srgbClr val="C00000"/>
                </a:solidFill>
              </a:rPr>
              <a:t>L’armonizzazione dei bilanci per gli enti territoriali è pienamente operativa</a:t>
            </a:r>
          </a:p>
          <a:p>
            <a:pPr marL="285750" indent="-285750">
              <a:buFont typeface="Wingdings" panose="05000000000000000000" pitchFamily="2" charset="2"/>
              <a:buChar char="Ø"/>
            </a:pPr>
            <a:endParaRPr lang="it-IT" sz="1600" b="1" dirty="0"/>
          </a:p>
          <a:p>
            <a:pPr marL="285750" indent="-285750">
              <a:buFont typeface="Wingdings" panose="05000000000000000000" pitchFamily="2" charset="2"/>
              <a:buChar char="Ø"/>
            </a:pPr>
            <a:r>
              <a:rPr lang="it-IT" sz="1600" b="1" dirty="0"/>
              <a:t>Accordo Stato – Regioni 16 ottobre 2023: </a:t>
            </a:r>
            <a:r>
              <a:rPr lang="it-IT" sz="16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Le Regioni si impegnano …. :</a:t>
            </a:r>
            <a:endParaRPr lang="it-IT"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5000"/>
              </a:lnSpc>
            </a:pPr>
            <a:r>
              <a:rPr lang="it-IT" sz="1600" b="1" i="1" dirty="0">
                <a:effectLst/>
                <a:latin typeface="Calibri" panose="020F0502020204030204" pitchFamily="34" charset="0"/>
                <a:ea typeface="Calibri" panose="020F0502020204030204" pitchFamily="34" charset="0"/>
                <a:cs typeface="Calibri" panose="020F0502020204030204" pitchFamily="34" charset="0"/>
              </a:rPr>
              <a:t>8) per gli ambiti di propria competenza, a dare </a:t>
            </a:r>
            <a:r>
              <a:rPr lang="it-IT" sz="1600" b="1" i="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attuazione alla Riforma 1.15 del PNRR </a:t>
            </a:r>
            <a:r>
              <a:rPr lang="it-IT" sz="1600" b="1" i="1" dirty="0">
                <a:effectLst/>
                <a:latin typeface="Calibri" panose="020F0502020204030204" pitchFamily="34" charset="0"/>
                <a:ea typeface="Calibri" panose="020F0502020204030204" pitchFamily="34" charset="0"/>
                <a:cs typeface="Calibri" panose="020F0502020204030204" pitchFamily="34" charset="0"/>
              </a:rPr>
              <a:t>“Dotare le pubbliche amministrazioni di un sistema unico di contabilità economico-patrimoniale </a:t>
            </a:r>
            <a:r>
              <a:rPr lang="it-IT" sz="1600" b="1" i="1" dirty="0" err="1">
                <a:effectLst/>
                <a:latin typeface="Calibri" panose="020F0502020204030204" pitchFamily="34" charset="0"/>
                <a:ea typeface="Calibri" panose="020F0502020204030204" pitchFamily="34" charset="0"/>
                <a:cs typeface="Calibri" panose="020F0502020204030204" pitchFamily="34" charset="0"/>
              </a:rPr>
              <a:t>accrual</a:t>
            </a:r>
            <a:r>
              <a:rPr lang="it-IT" sz="1600" b="1" i="1" dirty="0">
                <a:effectLst/>
                <a:latin typeface="Calibri" panose="020F0502020204030204" pitchFamily="34" charset="0"/>
                <a:ea typeface="Calibri" panose="020F0502020204030204" pitchFamily="34" charset="0"/>
                <a:cs typeface="Calibri" panose="020F0502020204030204" pitchFamily="34" charset="0"/>
              </a:rPr>
              <a:t>”, nel rispetto dei criteri definiti dalla Struttura di governance </a:t>
            </a:r>
            <a:endParaRPr lang="it-IT" sz="1600" b="1" dirty="0"/>
          </a:p>
        </p:txBody>
      </p:sp>
      <p:sp>
        <p:nvSpPr>
          <p:cNvPr id="10" name="CasellaDiTesto 9">
            <a:extLst>
              <a:ext uri="{FF2B5EF4-FFF2-40B4-BE49-F238E27FC236}">
                <a16:creationId xmlns:a16="http://schemas.microsoft.com/office/drawing/2014/main" id="{764E6159-E7BC-DC99-C56F-AD9D79879A55}"/>
              </a:ext>
            </a:extLst>
          </p:cNvPr>
          <p:cNvSpPr txBox="1"/>
          <p:nvPr/>
        </p:nvSpPr>
        <p:spPr>
          <a:xfrm>
            <a:off x="4184996" y="6531793"/>
            <a:ext cx="3358342" cy="276999"/>
          </a:xfrm>
          <a:prstGeom prst="rect">
            <a:avLst/>
          </a:prstGeom>
          <a:noFill/>
        </p:spPr>
        <p:txBody>
          <a:bodyPr wrap="square" rtlCol="0">
            <a:spAutoFit/>
          </a:bodyPr>
          <a:lstStyle/>
          <a:p>
            <a:r>
              <a:rPr lang="it-IT" sz="1200" i="1" dirty="0"/>
              <a:t>Conferenza delle Regioni e delle Province autonome</a:t>
            </a:r>
          </a:p>
        </p:txBody>
      </p:sp>
    </p:spTree>
    <p:extLst>
      <p:ext uri="{BB962C8B-B14F-4D97-AF65-F5344CB8AC3E}">
        <p14:creationId xmlns:p14="http://schemas.microsoft.com/office/powerpoint/2010/main" val="2291332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7AD8D84-80D7-320C-2681-22A12A6CFCC8}"/>
              </a:ext>
            </a:extLst>
          </p:cNvPr>
          <p:cNvSpPr txBox="1"/>
          <p:nvPr/>
        </p:nvSpPr>
        <p:spPr>
          <a:xfrm>
            <a:off x="360217" y="665062"/>
            <a:ext cx="2903218" cy="1954381"/>
          </a:xfrm>
          <a:prstGeom prst="rect">
            <a:avLst/>
          </a:prstGeom>
          <a:noFill/>
          <a:ln w="12700">
            <a:solidFill>
              <a:srgbClr val="C00000"/>
            </a:solidFill>
          </a:ln>
        </p:spPr>
        <p:txBody>
          <a:bodyPr wrap="square" rtlCol="0">
            <a:spAutoFit/>
          </a:bodyPr>
          <a:lstStyle/>
          <a:p>
            <a:r>
              <a:rPr lang="it-IT" sz="1100" dirty="0"/>
              <a:t>1999: patto di stabilità interno: </a:t>
            </a:r>
            <a:r>
              <a:rPr lang="it-IT" altLang="it-IT" sz="1100" dirty="0"/>
              <a:t>1. Nel quadro del federalismo fiscale, ……….., le regioni, le province autonome, le province, i comuni e le comunità montane concorrono alla realizzazione degli obiettivi di finanza pubblica che il Paese ha adottato con l'adesione al patto di stabilità e crescita, </a:t>
            </a:r>
            <a:r>
              <a:rPr lang="it-IT" altLang="it-IT" sz="1100" b="1" dirty="0"/>
              <a:t>impegnandosi a ridurre progressivamente il finanziamento in disavanzo delle proprie spese e a ridurre il rapporto tra il proprio ammontare di debito e il prodotto interno lordo</a:t>
            </a:r>
            <a:r>
              <a:rPr lang="it-IT" altLang="it-IT" sz="1100" dirty="0"/>
              <a:t>.</a:t>
            </a:r>
            <a:endParaRPr lang="it-IT" sz="1100" dirty="0"/>
          </a:p>
        </p:txBody>
      </p:sp>
      <p:sp>
        <p:nvSpPr>
          <p:cNvPr id="7" name="CasellaDiTesto 6">
            <a:extLst>
              <a:ext uri="{FF2B5EF4-FFF2-40B4-BE49-F238E27FC236}">
                <a16:creationId xmlns:a16="http://schemas.microsoft.com/office/drawing/2014/main" id="{511FDADA-7152-6D69-BBE3-BB0C40275AC6}"/>
              </a:ext>
            </a:extLst>
          </p:cNvPr>
          <p:cNvSpPr txBox="1"/>
          <p:nvPr/>
        </p:nvSpPr>
        <p:spPr>
          <a:xfrm>
            <a:off x="3635661" y="687821"/>
            <a:ext cx="2425701" cy="1615827"/>
          </a:xfrm>
          <a:prstGeom prst="rect">
            <a:avLst/>
          </a:prstGeom>
          <a:noFill/>
          <a:ln w="12700">
            <a:solidFill>
              <a:srgbClr val="C00000"/>
            </a:solidFill>
          </a:ln>
        </p:spPr>
        <p:txBody>
          <a:bodyPr wrap="square" rtlCol="0">
            <a:spAutoFit/>
          </a:bodyPr>
          <a:lstStyle>
            <a:defPPr>
              <a:defRPr lang="it-IT"/>
            </a:defPPr>
            <a:lvl1pPr>
              <a:defRPr sz="1100"/>
            </a:lvl1pPr>
          </a:lstStyle>
          <a:p>
            <a:r>
              <a:rPr lang="it-IT" altLang="it-IT" b="1" dirty="0"/>
              <a:t>Finalità distorta da anni di modifiche normative (continue esclusioni di spese dal patto) è stato applicato sostanzialmente sempre sulla base della spesa storica ridotta di percentuali uguali fra tutti gli enti del medesimo comparto indipendentemente da un livello omogeneo di partenza.</a:t>
            </a:r>
          </a:p>
        </p:txBody>
      </p:sp>
      <p:sp>
        <p:nvSpPr>
          <p:cNvPr id="9" name="CasellaDiTesto 17">
            <a:extLst>
              <a:ext uri="{FF2B5EF4-FFF2-40B4-BE49-F238E27FC236}">
                <a16:creationId xmlns:a16="http://schemas.microsoft.com/office/drawing/2014/main" id="{35EAFAA3-2950-F06E-1128-ABA0D17805C4}"/>
              </a:ext>
            </a:extLst>
          </p:cNvPr>
          <p:cNvSpPr txBox="1">
            <a:spLocks noChangeArrowheads="1"/>
          </p:cNvSpPr>
          <p:nvPr/>
        </p:nvSpPr>
        <p:spPr bwMode="auto">
          <a:xfrm>
            <a:off x="6362583" y="749699"/>
            <a:ext cx="2425700" cy="1107996"/>
          </a:xfrm>
          <a:prstGeom prst="rect">
            <a:avLst/>
          </a:prstGeom>
          <a:noFill/>
          <a:ln w="12700">
            <a:solidFill>
              <a:srgbClr val="C00000"/>
            </a:solidFill>
          </a:ln>
        </p:spPr>
        <p:txBody>
          <a:bodyPr wrap="square" rtlCol="0">
            <a:spAutoFit/>
          </a:bodyPr>
          <a:lstStyle>
            <a:defPPr>
              <a:defRPr lang="it-IT"/>
            </a:defPPr>
            <a:lvl1pPr>
              <a:defRPr sz="1100"/>
            </a:lvl1pPr>
          </a:lstStyle>
          <a:p>
            <a:r>
              <a:rPr lang="it-IT" altLang="it-IT" dirty="0"/>
              <a:t>La legge di Stabilità 2013, n.228/12, all’art. 1, comma 449 e seguenti, sostituisce l’obiettivo programmatico di cassa con il nuovo obiettivo di </a:t>
            </a:r>
            <a:r>
              <a:rPr lang="it-IT" altLang="it-IT" b="1" dirty="0"/>
              <a:t>“competenza finanziaria eurocompatibile” </a:t>
            </a:r>
            <a:endParaRPr lang="it-IT" altLang="it-IT" dirty="0"/>
          </a:p>
        </p:txBody>
      </p:sp>
      <p:sp>
        <p:nvSpPr>
          <p:cNvPr id="10" name="Rettangolo 2">
            <a:extLst>
              <a:ext uri="{FF2B5EF4-FFF2-40B4-BE49-F238E27FC236}">
                <a16:creationId xmlns:a16="http://schemas.microsoft.com/office/drawing/2014/main" id="{A8D2A5C2-EA03-7904-AD37-BE3937DFFCD8}"/>
              </a:ext>
            </a:extLst>
          </p:cNvPr>
          <p:cNvSpPr>
            <a:spLocks noChangeArrowheads="1"/>
          </p:cNvSpPr>
          <p:nvPr/>
        </p:nvSpPr>
        <p:spPr bwMode="auto">
          <a:xfrm>
            <a:off x="9209115" y="749700"/>
            <a:ext cx="2511830" cy="1277273"/>
          </a:xfrm>
          <a:prstGeom prst="rect">
            <a:avLst/>
          </a:prstGeom>
          <a:noFill/>
          <a:ln w="12700">
            <a:solidFill>
              <a:srgbClr val="C00000"/>
            </a:solidFill>
          </a:ln>
        </p:spPr>
        <p:txBody>
          <a:bodyPr wrap="square" rtlCol="0">
            <a:spAutoFit/>
          </a:bodyPr>
          <a:lstStyle/>
          <a:p>
            <a:r>
              <a:rPr lang="it-IT" altLang="it-IT" sz="1100" b="1" dirty="0"/>
              <a:t>L’obiettivo programmatico del Patto di stabilità non consente nemmeno di spendere tutte le risorse per la programmazione UE e le cosiddette “spese obbligatorie” </a:t>
            </a:r>
            <a:r>
              <a:rPr lang="it-IT" altLang="it-IT" sz="1100" dirty="0"/>
              <a:t>- </a:t>
            </a:r>
            <a:r>
              <a:rPr lang="it-IT" sz="1100" i="1" dirty="0"/>
              <a:t>Relazione per Commissione «Cottarelli» – anno 2014</a:t>
            </a:r>
          </a:p>
          <a:p>
            <a:endParaRPr lang="it-IT" altLang="it-IT" sz="1100" dirty="0"/>
          </a:p>
        </p:txBody>
      </p:sp>
      <p:sp>
        <p:nvSpPr>
          <p:cNvPr id="13" name="CasellaDiTesto 12">
            <a:extLst>
              <a:ext uri="{FF2B5EF4-FFF2-40B4-BE49-F238E27FC236}">
                <a16:creationId xmlns:a16="http://schemas.microsoft.com/office/drawing/2014/main" id="{9B8360AF-231A-684B-8870-3945E9DD4B75}"/>
              </a:ext>
            </a:extLst>
          </p:cNvPr>
          <p:cNvSpPr txBox="1"/>
          <p:nvPr/>
        </p:nvSpPr>
        <p:spPr>
          <a:xfrm>
            <a:off x="6542809" y="2947225"/>
            <a:ext cx="2186826" cy="830997"/>
          </a:xfrm>
          <a:prstGeom prst="rect">
            <a:avLst/>
          </a:prstGeom>
          <a:noFill/>
          <a:ln w="12700">
            <a:solidFill>
              <a:srgbClr val="C00000"/>
            </a:solidFill>
          </a:ln>
        </p:spPr>
        <p:txBody>
          <a:bodyPr wrap="square" rtlCol="0">
            <a:spAutoFit/>
          </a:bodyPr>
          <a:lstStyle>
            <a:defPPr>
              <a:defRPr lang="it-IT"/>
            </a:defPPr>
            <a:lvl1pPr>
              <a:defRPr sz="1100"/>
            </a:lvl1pPr>
          </a:lstStyle>
          <a:p>
            <a:r>
              <a:rPr lang="it-IT" sz="1600" b="1" dirty="0"/>
              <a:t>PRINCIPIO EQUILIBRIO DI BILANCIO – Art. 9 - LEGGE 243/2012</a:t>
            </a:r>
          </a:p>
        </p:txBody>
      </p:sp>
      <p:sp>
        <p:nvSpPr>
          <p:cNvPr id="15" name="CasellaDiTesto 14">
            <a:extLst>
              <a:ext uri="{FF2B5EF4-FFF2-40B4-BE49-F238E27FC236}">
                <a16:creationId xmlns:a16="http://schemas.microsoft.com/office/drawing/2014/main" id="{0419EDCE-C9CA-CAC0-834C-F3AFCE1EB565}"/>
              </a:ext>
            </a:extLst>
          </p:cNvPr>
          <p:cNvSpPr txBox="1"/>
          <p:nvPr/>
        </p:nvSpPr>
        <p:spPr>
          <a:xfrm>
            <a:off x="9166374" y="2901987"/>
            <a:ext cx="2511830" cy="1277273"/>
          </a:xfrm>
          <a:prstGeom prst="rect">
            <a:avLst/>
          </a:prstGeom>
          <a:noFill/>
          <a:ln w="12700">
            <a:solidFill>
              <a:srgbClr val="C00000"/>
            </a:solidFill>
          </a:ln>
        </p:spPr>
        <p:txBody>
          <a:bodyPr wrap="square" rtlCol="0">
            <a:spAutoFit/>
          </a:bodyPr>
          <a:lstStyle>
            <a:defPPr>
              <a:defRPr lang="it-IT"/>
            </a:defPPr>
            <a:lvl1pPr>
              <a:defRPr sz="1100"/>
            </a:lvl1pPr>
          </a:lstStyle>
          <a:p>
            <a:r>
              <a:rPr lang="it-IT" altLang="it-IT" dirty="0"/>
              <a:t>La Legge 190/2014 (art. 1, comma 463 e seguenti): ha </a:t>
            </a:r>
            <a:r>
              <a:rPr lang="it-IT" altLang="it-IT" b="1" dirty="0"/>
              <a:t>stabilito il superamento delle disposizioni in materia di Patto di Stabilità Interno applicato alle Regioni  introducendo i principi del pareggio di bilancio</a:t>
            </a:r>
            <a:r>
              <a:rPr lang="it-IT" altLang="it-IT" dirty="0"/>
              <a:t> che sono stati anticipati rispetto l’entrata in vigore della legge 243/2012</a:t>
            </a:r>
            <a:endParaRPr lang="it-IT" dirty="0"/>
          </a:p>
        </p:txBody>
      </p:sp>
      <p:sp>
        <p:nvSpPr>
          <p:cNvPr id="16" name="CasellaDiTesto 15">
            <a:extLst>
              <a:ext uri="{FF2B5EF4-FFF2-40B4-BE49-F238E27FC236}">
                <a16:creationId xmlns:a16="http://schemas.microsoft.com/office/drawing/2014/main" id="{A438EF4C-D119-E0DA-68A5-A018E6DB330F}"/>
              </a:ext>
            </a:extLst>
          </p:cNvPr>
          <p:cNvSpPr txBox="1"/>
          <p:nvPr/>
        </p:nvSpPr>
        <p:spPr>
          <a:xfrm>
            <a:off x="3635661" y="2943069"/>
            <a:ext cx="2470409" cy="769441"/>
          </a:xfrm>
          <a:prstGeom prst="rect">
            <a:avLst/>
          </a:prstGeom>
          <a:noFill/>
          <a:ln w="12700">
            <a:solidFill>
              <a:srgbClr val="C00000"/>
            </a:solidFill>
          </a:ln>
        </p:spPr>
        <p:txBody>
          <a:bodyPr wrap="square" rtlCol="0">
            <a:spAutoFit/>
          </a:bodyPr>
          <a:lstStyle>
            <a:defPPr>
              <a:defRPr lang="it-IT"/>
            </a:defPPr>
            <a:lvl1pPr>
              <a:defRPr sz="1100"/>
            </a:lvl1pPr>
          </a:lstStyle>
          <a:p>
            <a:r>
              <a:rPr lang="it-IT" altLang="it-IT" dirty="0"/>
              <a:t>Finalizzazione dei maggiori spazi assegnati: </a:t>
            </a:r>
          </a:p>
          <a:p>
            <a:pPr marL="171450" indent="-171450">
              <a:buFont typeface="Arial" panose="020B0604020202020204" pitchFamily="34" charset="0"/>
              <a:buChar char="•"/>
            </a:pPr>
            <a:r>
              <a:rPr lang="it-IT" dirty="0"/>
              <a:t>Patto orizzontale nazionale</a:t>
            </a:r>
          </a:p>
          <a:p>
            <a:pPr marL="171450" indent="-171450">
              <a:buFont typeface="Arial" panose="020B0604020202020204" pitchFamily="34" charset="0"/>
              <a:buChar char="•"/>
            </a:pPr>
            <a:r>
              <a:rPr lang="it-IT" dirty="0"/>
              <a:t>Patti verticali regionali</a:t>
            </a:r>
          </a:p>
        </p:txBody>
      </p:sp>
      <p:sp>
        <p:nvSpPr>
          <p:cNvPr id="18" name="CasellaDiTesto 17">
            <a:extLst>
              <a:ext uri="{FF2B5EF4-FFF2-40B4-BE49-F238E27FC236}">
                <a16:creationId xmlns:a16="http://schemas.microsoft.com/office/drawing/2014/main" id="{508FB3E4-CA3F-F63D-FD5C-26FFA6B5332A}"/>
              </a:ext>
            </a:extLst>
          </p:cNvPr>
          <p:cNvSpPr txBox="1"/>
          <p:nvPr/>
        </p:nvSpPr>
        <p:spPr>
          <a:xfrm>
            <a:off x="360216" y="2943069"/>
            <a:ext cx="2903218" cy="938719"/>
          </a:xfrm>
          <a:prstGeom prst="rect">
            <a:avLst/>
          </a:prstGeom>
          <a:noFill/>
          <a:ln w="12700">
            <a:solidFill>
              <a:srgbClr val="C00000"/>
            </a:solidFill>
          </a:ln>
        </p:spPr>
        <p:txBody>
          <a:bodyPr wrap="square" rtlCol="0">
            <a:spAutoFit/>
          </a:bodyPr>
          <a:lstStyle>
            <a:defPPr>
              <a:defRPr lang="it-IT"/>
            </a:defPPr>
            <a:lvl1pPr>
              <a:defRPr sz="1100"/>
            </a:lvl1pPr>
          </a:lstStyle>
          <a:p>
            <a:pPr marL="171450" indent="-171450">
              <a:buFont typeface="Wingdings" panose="05000000000000000000" pitchFamily="2" charset="2"/>
              <a:buChar char="§"/>
            </a:pPr>
            <a:r>
              <a:rPr lang="it-IT" b="1" dirty="0"/>
              <a:t>Riduzione degli investimenti </a:t>
            </a:r>
          </a:p>
          <a:p>
            <a:pPr marL="171450" indent="-171450">
              <a:buFont typeface="Wingdings" panose="05000000000000000000" pitchFamily="2" charset="2"/>
              <a:buChar char="§"/>
            </a:pPr>
            <a:endParaRPr lang="it-IT" b="1" dirty="0"/>
          </a:p>
          <a:p>
            <a:pPr marL="171450" indent="-171450">
              <a:buFont typeface="Wingdings" panose="05000000000000000000" pitchFamily="2" charset="2"/>
              <a:buChar char="§"/>
            </a:pPr>
            <a:r>
              <a:rPr lang="it-IT" b="1" dirty="0"/>
              <a:t>Ritardo dei pagamenti alle imprese: aumento dello stock dei debiti commerciali delle PA</a:t>
            </a:r>
          </a:p>
        </p:txBody>
      </p:sp>
      <p:sp>
        <p:nvSpPr>
          <p:cNvPr id="19" name="CasellaDiTesto 18">
            <a:extLst>
              <a:ext uri="{FF2B5EF4-FFF2-40B4-BE49-F238E27FC236}">
                <a16:creationId xmlns:a16="http://schemas.microsoft.com/office/drawing/2014/main" id="{9FDD0BF7-1AD4-2F63-D41C-7F8FF7D1D61C}"/>
              </a:ext>
            </a:extLst>
          </p:cNvPr>
          <p:cNvSpPr txBox="1"/>
          <p:nvPr/>
        </p:nvSpPr>
        <p:spPr>
          <a:xfrm>
            <a:off x="415735" y="4826635"/>
            <a:ext cx="2847700" cy="1169551"/>
          </a:xfrm>
          <a:prstGeom prst="rect">
            <a:avLst/>
          </a:prstGeom>
          <a:noFill/>
          <a:ln w="12700">
            <a:solidFill>
              <a:srgbClr val="C00000"/>
            </a:solidFill>
          </a:ln>
        </p:spPr>
        <p:txBody>
          <a:bodyPr wrap="square" rtlCol="0">
            <a:spAutoFit/>
          </a:bodyPr>
          <a:lstStyle>
            <a:defPPr>
              <a:defRPr lang="it-IT"/>
            </a:defPPr>
            <a:lvl1pPr>
              <a:defRPr sz="1100"/>
            </a:lvl1pPr>
          </a:lstStyle>
          <a:p>
            <a:r>
              <a:rPr lang="it-IT" altLang="it-IT" sz="1400" b="1" dirty="0">
                <a:highlight>
                  <a:srgbClr val="FFFF00"/>
                </a:highlight>
              </a:rPr>
              <a:t>Il pareggio declinato con riferimento alla sola competenza potenziata in quanto vicino alla competenza economica richiesta dalle regole europee</a:t>
            </a:r>
          </a:p>
        </p:txBody>
      </p:sp>
      <p:sp>
        <p:nvSpPr>
          <p:cNvPr id="20" name="CasellaDiTesto 19">
            <a:extLst>
              <a:ext uri="{FF2B5EF4-FFF2-40B4-BE49-F238E27FC236}">
                <a16:creationId xmlns:a16="http://schemas.microsoft.com/office/drawing/2014/main" id="{C2A14FED-86E9-D141-F939-121CF25B7868}"/>
              </a:ext>
            </a:extLst>
          </p:cNvPr>
          <p:cNvSpPr txBox="1"/>
          <p:nvPr/>
        </p:nvSpPr>
        <p:spPr>
          <a:xfrm>
            <a:off x="3673743" y="4339373"/>
            <a:ext cx="7620790" cy="2215991"/>
          </a:xfrm>
          <a:prstGeom prst="rect">
            <a:avLst/>
          </a:prstGeom>
          <a:noFill/>
          <a:ln w="28575">
            <a:solidFill>
              <a:srgbClr val="002060"/>
            </a:solidFill>
            <a:prstDash val="lgDash"/>
          </a:ln>
        </p:spPr>
        <p:txBody>
          <a:bodyPr wrap="square" rtlCol="0">
            <a:spAutoFit/>
          </a:bodyPr>
          <a:lstStyle>
            <a:defPPr>
              <a:defRPr lang="it-IT"/>
            </a:defPPr>
            <a:lvl1pPr>
              <a:defRPr sz="1100"/>
            </a:lvl1pPr>
          </a:lstStyle>
          <a:p>
            <a:pPr marL="171450" indent="-171450">
              <a:buFont typeface="Wingdings" panose="05000000000000000000" pitchFamily="2" charset="2"/>
              <a:buChar char="§"/>
            </a:pPr>
            <a:r>
              <a:rPr lang="en-US" altLang="it-IT" sz="1400" b="1" dirty="0" err="1">
                <a:solidFill>
                  <a:srgbClr val="C00000"/>
                </a:solidFill>
              </a:rPr>
              <a:t>Sentenze</a:t>
            </a:r>
            <a:r>
              <a:rPr lang="en-US" altLang="it-IT" sz="1400" b="1" dirty="0">
                <a:solidFill>
                  <a:srgbClr val="C00000"/>
                </a:solidFill>
              </a:rPr>
              <a:t> </a:t>
            </a:r>
            <a:r>
              <a:rPr lang="en-US" altLang="it-IT" sz="1400" b="1" dirty="0" err="1">
                <a:solidFill>
                  <a:srgbClr val="C00000"/>
                </a:solidFill>
              </a:rPr>
              <a:t>della</a:t>
            </a:r>
            <a:r>
              <a:rPr lang="en-US" altLang="it-IT" sz="1400" b="1" dirty="0">
                <a:solidFill>
                  <a:srgbClr val="C00000"/>
                </a:solidFill>
              </a:rPr>
              <a:t> Corte </a:t>
            </a:r>
            <a:r>
              <a:rPr lang="en-US" altLang="it-IT" sz="1400" b="1" dirty="0" err="1">
                <a:solidFill>
                  <a:srgbClr val="C00000"/>
                </a:solidFill>
              </a:rPr>
              <a:t>Costituzionale</a:t>
            </a:r>
            <a:r>
              <a:rPr lang="en-US" altLang="it-IT" sz="1400" b="1" dirty="0">
                <a:solidFill>
                  <a:srgbClr val="C00000"/>
                </a:solidFill>
              </a:rPr>
              <a:t> n. 247/2017 e   n. 101/2018: </a:t>
            </a:r>
            <a:r>
              <a:rPr lang="en-US" altLang="it-IT" sz="1400" b="1" dirty="0" err="1">
                <a:solidFill>
                  <a:srgbClr val="C00000"/>
                </a:solidFill>
              </a:rPr>
              <a:t>interpretazione</a:t>
            </a:r>
            <a:r>
              <a:rPr lang="en-US" altLang="it-IT" sz="1400" b="1" dirty="0">
                <a:solidFill>
                  <a:srgbClr val="C00000"/>
                </a:solidFill>
              </a:rPr>
              <a:t> art. 9, </a:t>
            </a:r>
            <a:r>
              <a:rPr lang="en-US" altLang="it-IT" sz="1400" b="1" dirty="0" err="1">
                <a:solidFill>
                  <a:srgbClr val="C00000"/>
                </a:solidFill>
              </a:rPr>
              <a:t>della</a:t>
            </a:r>
            <a:r>
              <a:rPr lang="en-US" altLang="it-IT" sz="1400" b="1" dirty="0">
                <a:solidFill>
                  <a:srgbClr val="C00000"/>
                </a:solidFill>
              </a:rPr>
              <a:t> </a:t>
            </a:r>
            <a:r>
              <a:rPr lang="en-US" altLang="it-IT" sz="1400" b="1" dirty="0" err="1">
                <a:solidFill>
                  <a:srgbClr val="C00000"/>
                </a:solidFill>
              </a:rPr>
              <a:t>legge</a:t>
            </a:r>
            <a:r>
              <a:rPr lang="en-US" altLang="it-IT" sz="1400" b="1" dirty="0">
                <a:solidFill>
                  <a:srgbClr val="C00000"/>
                </a:solidFill>
              </a:rPr>
              <a:t> n. 243 del 2012, </a:t>
            </a:r>
            <a:r>
              <a:rPr lang="en-US" altLang="it-IT" sz="1400" b="1" dirty="0" err="1">
                <a:solidFill>
                  <a:srgbClr val="C00000"/>
                </a:solidFill>
              </a:rPr>
              <a:t>attuativo</a:t>
            </a:r>
            <a:r>
              <a:rPr lang="en-US" altLang="it-IT" sz="1400" b="1" dirty="0">
                <a:solidFill>
                  <a:srgbClr val="C00000"/>
                </a:solidFill>
              </a:rPr>
              <a:t> del principio </a:t>
            </a:r>
            <a:r>
              <a:rPr lang="en-US" altLang="it-IT" sz="1400" b="1" dirty="0" err="1">
                <a:solidFill>
                  <a:srgbClr val="C00000"/>
                </a:solidFill>
              </a:rPr>
              <a:t>costituzionale</a:t>
            </a:r>
            <a:r>
              <a:rPr lang="en-US" altLang="it-IT" sz="1400" b="1" dirty="0">
                <a:solidFill>
                  <a:srgbClr val="C00000"/>
                </a:solidFill>
              </a:rPr>
              <a:t> del </a:t>
            </a:r>
            <a:r>
              <a:rPr lang="en-US" altLang="it-IT" sz="1400" b="1" dirty="0" err="1">
                <a:solidFill>
                  <a:srgbClr val="C00000"/>
                </a:solidFill>
              </a:rPr>
              <a:t>pareggio</a:t>
            </a:r>
            <a:r>
              <a:rPr lang="en-US" altLang="it-IT" sz="1400" b="1" dirty="0">
                <a:solidFill>
                  <a:srgbClr val="C00000"/>
                </a:solidFill>
              </a:rPr>
              <a:t> di </a:t>
            </a:r>
            <a:r>
              <a:rPr lang="en-US" altLang="it-IT" sz="1400" b="1" dirty="0" err="1">
                <a:solidFill>
                  <a:srgbClr val="C00000"/>
                </a:solidFill>
              </a:rPr>
              <a:t>bilancio</a:t>
            </a:r>
            <a:r>
              <a:rPr lang="en-US" altLang="it-IT" sz="1400" b="1" dirty="0">
                <a:solidFill>
                  <a:srgbClr val="C00000"/>
                </a:solidFill>
              </a:rPr>
              <a:t> </a:t>
            </a:r>
          </a:p>
          <a:p>
            <a:pPr marL="171450" indent="-171450">
              <a:buFont typeface="Wingdings" panose="05000000000000000000" pitchFamily="2" charset="2"/>
              <a:buChar char="§"/>
            </a:pPr>
            <a:endParaRPr lang="en-US" altLang="it-IT" sz="1400" b="1" dirty="0">
              <a:solidFill>
                <a:srgbClr val="C00000"/>
              </a:solidFill>
            </a:endParaRPr>
          </a:p>
          <a:p>
            <a:pPr marL="171450" indent="-171450">
              <a:buFont typeface="Wingdings" panose="05000000000000000000" pitchFamily="2" charset="2"/>
              <a:buChar char="§"/>
            </a:pPr>
            <a:r>
              <a:rPr lang="it-IT" sz="1400" b="1" dirty="0">
                <a:solidFill>
                  <a:srgbClr val="C00000"/>
                </a:solidFill>
              </a:rPr>
              <a:t>Deliberazione n. 19/</a:t>
            </a:r>
            <a:r>
              <a:rPr lang="it-IT" sz="1400" b="1" dirty="0" err="1">
                <a:solidFill>
                  <a:srgbClr val="C00000"/>
                </a:solidFill>
              </a:rPr>
              <a:t>Sezaut</a:t>
            </a:r>
            <a:r>
              <a:rPr lang="it-IT" sz="1400" b="1" dirty="0">
                <a:solidFill>
                  <a:srgbClr val="C00000"/>
                </a:solidFill>
              </a:rPr>
              <a:t>/2019/INPR della Corte dei conti – Sezione autonomie</a:t>
            </a:r>
          </a:p>
          <a:p>
            <a:pPr marL="171450" indent="-171450">
              <a:buFont typeface="Wingdings" panose="05000000000000000000" pitchFamily="2" charset="2"/>
              <a:buChar char="§"/>
            </a:pPr>
            <a:endParaRPr lang="it-IT" sz="1400" b="1" dirty="0">
              <a:solidFill>
                <a:srgbClr val="C00000"/>
              </a:solidFill>
            </a:endParaRPr>
          </a:p>
          <a:p>
            <a:pPr marL="171450" indent="-171450">
              <a:buFont typeface="Wingdings" panose="05000000000000000000" pitchFamily="2" charset="2"/>
              <a:buChar char="§"/>
            </a:pPr>
            <a:r>
              <a:rPr lang="it-IT" sz="1400" b="1" dirty="0">
                <a:solidFill>
                  <a:srgbClr val="C00000"/>
                </a:solidFill>
              </a:rPr>
              <a:t>Circolare RGS n. 5/2020</a:t>
            </a:r>
          </a:p>
          <a:p>
            <a:pPr marL="171450" indent="-171450">
              <a:buFont typeface="Wingdings" panose="05000000000000000000" pitchFamily="2" charset="2"/>
              <a:buChar char="§"/>
            </a:pPr>
            <a:r>
              <a:rPr lang="it-IT" sz="1400" b="1" dirty="0">
                <a:solidFill>
                  <a:srgbClr val="C00000"/>
                </a:solidFill>
              </a:rPr>
              <a:t>Circolare RGS n. 15/2022</a:t>
            </a:r>
          </a:p>
          <a:p>
            <a:pPr marL="171450" indent="-171450">
              <a:buFont typeface="Wingdings" panose="05000000000000000000" pitchFamily="2" charset="2"/>
              <a:buChar char="§"/>
            </a:pPr>
            <a:r>
              <a:rPr lang="it-IT" altLang="it-IT" sz="1400" b="1" dirty="0">
                <a:solidFill>
                  <a:srgbClr val="C00000"/>
                </a:solidFill>
              </a:rPr>
              <a:t>Circolare RGS 5/2023</a:t>
            </a:r>
          </a:p>
          <a:p>
            <a:pPr marL="171450" indent="-171450" algn="just">
              <a:buFont typeface="Wingdings" panose="05000000000000000000" pitchFamily="2" charset="2"/>
              <a:buChar char="§"/>
            </a:pPr>
            <a:r>
              <a:rPr lang="it-IT" altLang="it-IT" sz="1400" b="1" dirty="0">
                <a:solidFill>
                  <a:srgbClr val="C00000"/>
                </a:solidFill>
              </a:rPr>
              <a:t>Circolare RGS 5/2024 </a:t>
            </a:r>
            <a:r>
              <a:rPr lang="it-IT" altLang="it-IT" sz="1200" b="1" i="1" dirty="0">
                <a:solidFill>
                  <a:srgbClr val="C00000"/>
                </a:solidFill>
              </a:rPr>
              <a:t>«</a:t>
            </a:r>
            <a:r>
              <a:rPr lang="it-IT" sz="1200" b="1" i="1" dirty="0">
                <a:solidFill>
                  <a:srgbClr val="C00000"/>
                </a:solidFill>
              </a:rPr>
              <a:t>Regole di finanza pubblica per gli enti territoriali: verifiche del rispetto degli equilibri di bilancio ex ante ed ex post ai sensi degli articoli 9 e 10 della legge 24 dicembre 2012, n.243, biennio 2024-2025».</a:t>
            </a:r>
            <a:endParaRPr lang="en-US" altLang="it-IT" sz="1200" b="1" i="1" dirty="0">
              <a:solidFill>
                <a:srgbClr val="C00000"/>
              </a:solidFill>
            </a:endParaRPr>
          </a:p>
        </p:txBody>
      </p:sp>
      <p:sp>
        <p:nvSpPr>
          <p:cNvPr id="21" name="CasellaDiTesto 20">
            <a:extLst>
              <a:ext uri="{FF2B5EF4-FFF2-40B4-BE49-F238E27FC236}">
                <a16:creationId xmlns:a16="http://schemas.microsoft.com/office/drawing/2014/main" id="{065920F7-9C5F-15E9-F121-870A65DC290C}"/>
              </a:ext>
            </a:extLst>
          </p:cNvPr>
          <p:cNvSpPr txBox="1"/>
          <p:nvPr/>
        </p:nvSpPr>
        <p:spPr>
          <a:xfrm>
            <a:off x="243005" y="-2350"/>
            <a:ext cx="11812642" cy="461665"/>
          </a:xfrm>
          <a:prstGeom prst="rect">
            <a:avLst/>
          </a:prstGeom>
          <a:noFill/>
        </p:spPr>
        <p:txBody>
          <a:bodyPr wrap="square">
            <a:spAutoFit/>
          </a:bodyPr>
          <a:lstStyle>
            <a:defPPr>
              <a:defRPr lang="it-IT"/>
            </a:defPPr>
            <a:lvl1pPr>
              <a:defRPr sz="2800" b="1" u="none" strike="noStrike" baseline="0">
                <a:solidFill>
                  <a:srgbClr val="002060"/>
                </a:solidFill>
                <a:latin typeface="Helvetica" panose="020B0604020202030204" pitchFamily="34" charset="0"/>
              </a:defRPr>
            </a:lvl1pPr>
          </a:lstStyle>
          <a:p>
            <a:r>
              <a:rPr lang="it-IT" sz="2400" dirty="0"/>
              <a:t>Oltre 20 anni di patto di stabilità e pareggio di bilancio per gli enti territoriali</a:t>
            </a:r>
          </a:p>
        </p:txBody>
      </p:sp>
      <p:sp>
        <p:nvSpPr>
          <p:cNvPr id="22" name="Freccia a destra 21">
            <a:extLst>
              <a:ext uri="{FF2B5EF4-FFF2-40B4-BE49-F238E27FC236}">
                <a16:creationId xmlns:a16="http://schemas.microsoft.com/office/drawing/2014/main" id="{8D1EADFF-2D77-8137-758E-0532D3E574DE}"/>
              </a:ext>
            </a:extLst>
          </p:cNvPr>
          <p:cNvSpPr/>
          <p:nvPr/>
        </p:nvSpPr>
        <p:spPr>
          <a:xfrm>
            <a:off x="3374967" y="1569060"/>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a:extLst>
              <a:ext uri="{FF2B5EF4-FFF2-40B4-BE49-F238E27FC236}">
                <a16:creationId xmlns:a16="http://schemas.microsoft.com/office/drawing/2014/main" id="{D615E25B-C7A3-9EAD-80DC-98755C1DDC09}"/>
              </a:ext>
            </a:extLst>
          </p:cNvPr>
          <p:cNvSpPr/>
          <p:nvPr/>
        </p:nvSpPr>
        <p:spPr>
          <a:xfrm>
            <a:off x="6130640" y="1490766"/>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a:extLst>
              <a:ext uri="{FF2B5EF4-FFF2-40B4-BE49-F238E27FC236}">
                <a16:creationId xmlns:a16="http://schemas.microsoft.com/office/drawing/2014/main" id="{2BCE22F9-D57B-BC96-731D-C785F35851D4}"/>
              </a:ext>
            </a:extLst>
          </p:cNvPr>
          <p:cNvSpPr/>
          <p:nvPr/>
        </p:nvSpPr>
        <p:spPr>
          <a:xfrm>
            <a:off x="8904201" y="1358166"/>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9E18F817-33D6-7F1B-C18F-BA8EEFD5B851}"/>
              </a:ext>
            </a:extLst>
          </p:cNvPr>
          <p:cNvSpPr/>
          <p:nvPr/>
        </p:nvSpPr>
        <p:spPr>
          <a:xfrm>
            <a:off x="8904201" y="3042420"/>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destra 25">
            <a:extLst>
              <a:ext uri="{FF2B5EF4-FFF2-40B4-BE49-F238E27FC236}">
                <a16:creationId xmlns:a16="http://schemas.microsoft.com/office/drawing/2014/main" id="{4495B8A6-6BC3-7341-7F6C-BAA1004552FD}"/>
              </a:ext>
            </a:extLst>
          </p:cNvPr>
          <p:cNvSpPr/>
          <p:nvPr/>
        </p:nvSpPr>
        <p:spPr>
          <a:xfrm>
            <a:off x="6232640" y="3095606"/>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a:extLst>
              <a:ext uri="{FF2B5EF4-FFF2-40B4-BE49-F238E27FC236}">
                <a16:creationId xmlns:a16="http://schemas.microsoft.com/office/drawing/2014/main" id="{9ABD96FF-C8AB-CF77-659A-8D4B6FBBFC13}"/>
              </a:ext>
            </a:extLst>
          </p:cNvPr>
          <p:cNvSpPr/>
          <p:nvPr/>
        </p:nvSpPr>
        <p:spPr>
          <a:xfrm>
            <a:off x="3401404" y="3207541"/>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27">
            <a:extLst>
              <a:ext uri="{FF2B5EF4-FFF2-40B4-BE49-F238E27FC236}">
                <a16:creationId xmlns:a16="http://schemas.microsoft.com/office/drawing/2014/main" id="{0F2144DD-B58E-1F7B-3F95-F18CAE44AA45}"/>
              </a:ext>
            </a:extLst>
          </p:cNvPr>
          <p:cNvSpPr/>
          <p:nvPr/>
        </p:nvSpPr>
        <p:spPr>
          <a:xfrm>
            <a:off x="11932829" y="3033117"/>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destra 28">
            <a:extLst>
              <a:ext uri="{FF2B5EF4-FFF2-40B4-BE49-F238E27FC236}">
                <a16:creationId xmlns:a16="http://schemas.microsoft.com/office/drawing/2014/main" id="{F83B289C-4B25-0B14-5D82-FAC3BA72F8BF}"/>
              </a:ext>
            </a:extLst>
          </p:cNvPr>
          <p:cNvSpPr/>
          <p:nvPr/>
        </p:nvSpPr>
        <p:spPr>
          <a:xfrm>
            <a:off x="11865958" y="1268087"/>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a destra 30">
            <a:extLst>
              <a:ext uri="{FF2B5EF4-FFF2-40B4-BE49-F238E27FC236}">
                <a16:creationId xmlns:a16="http://schemas.microsoft.com/office/drawing/2014/main" id="{F2A7E614-5F92-3F47-40EA-A70DC8AB842E}"/>
              </a:ext>
            </a:extLst>
          </p:cNvPr>
          <p:cNvSpPr/>
          <p:nvPr/>
        </p:nvSpPr>
        <p:spPr>
          <a:xfrm>
            <a:off x="3401404" y="5070114"/>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reccia a destra 31">
            <a:extLst>
              <a:ext uri="{FF2B5EF4-FFF2-40B4-BE49-F238E27FC236}">
                <a16:creationId xmlns:a16="http://schemas.microsoft.com/office/drawing/2014/main" id="{08AC124B-54A4-78FD-7A27-E5BA6CB57867}"/>
              </a:ext>
            </a:extLst>
          </p:cNvPr>
          <p:cNvSpPr/>
          <p:nvPr/>
        </p:nvSpPr>
        <p:spPr>
          <a:xfrm>
            <a:off x="120187" y="5091107"/>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a destra 32">
            <a:extLst>
              <a:ext uri="{FF2B5EF4-FFF2-40B4-BE49-F238E27FC236}">
                <a16:creationId xmlns:a16="http://schemas.microsoft.com/office/drawing/2014/main" id="{29D168B1-DDBA-D4D1-1FEB-890F869C8BEF}"/>
              </a:ext>
            </a:extLst>
          </p:cNvPr>
          <p:cNvSpPr/>
          <p:nvPr/>
        </p:nvSpPr>
        <p:spPr>
          <a:xfrm>
            <a:off x="120187" y="3257864"/>
            <a:ext cx="189689" cy="240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a:extLst>
              <a:ext uri="{FF2B5EF4-FFF2-40B4-BE49-F238E27FC236}">
                <a16:creationId xmlns:a16="http://schemas.microsoft.com/office/drawing/2014/main" id="{82C452CF-89CA-5C50-4BA2-E99316A985AD}"/>
              </a:ext>
            </a:extLst>
          </p:cNvPr>
          <p:cNvSpPr>
            <a:spLocks noGrp="1"/>
          </p:cNvSpPr>
          <p:nvPr>
            <p:ph type="sldNum" sz="quarter" idx="12"/>
          </p:nvPr>
        </p:nvSpPr>
        <p:spPr>
          <a:xfrm>
            <a:off x="9400633" y="6492875"/>
            <a:ext cx="2743200" cy="365125"/>
          </a:xfrm>
        </p:spPr>
        <p:txBody>
          <a:bodyPr/>
          <a:lstStyle/>
          <a:p>
            <a:fld id="{F5630B7E-D0B8-4375-B9E1-DA6D2D04633F}" type="slidenum">
              <a:rPr lang="it-IT" smtClean="0"/>
              <a:t>23</a:t>
            </a:fld>
            <a:endParaRPr lang="it-IT" dirty="0"/>
          </a:p>
        </p:txBody>
      </p:sp>
      <p:sp>
        <p:nvSpPr>
          <p:cNvPr id="4" name="CasellaDiTesto 3">
            <a:extLst>
              <a:ext uri="{FF2B5EF4-FFF2-40B4-BE49-F238E27FC236}">
                <a16:creationId xmlns:a16="http://schemas.microsoft.com/office/drawing/2014/main" id="{1EBF6F9D-9EAA-0C51-EF22-09F2322EC562}"/>
              </a:ext>
            </a:extLst>
          </p:cNvPr>
          <p:cNvSpPr txBox="1"/>
          <p:nvPr/>
        </p:nvSpPr>
        <p:spPr>
          <a:xfrm>
            <a:off x="4049530" y="6643708"/>
            <a:ext cx="3358342" cy="276999"/>
          </a:xfrm>
          <a:prstGeom prst="rect">
            <a:avLst/>
          </a:prstGeom>
          <a:noFill/>
        </p:spPr>
        <p:txBody>
          <a:bodyPr wrap="square" rtlCol="0">
            <a:spAutoFit/>
          </a:bodyPr>
          <a:lstStyle/>
          <a:p>
            <a:r>
              <a:rPr lang="it-IT" sz="1200" i="1" dirty="0"/>
              <a:t>Conferenza delle Regioni e delle Province autonome</a:t>
            </a:r>
          </a:p>
        </p:txBody>
      </p:sp>
    </p:spTree>
    <p:extLst>
      <p:ext uri="{BB962C8B-B14F-4D97-AF65-F5344CB8AC3E}">
        <p14:creationId xmlns:p14="http://schemas.microsoft.com/office/powerpoint/2010/main" val="404711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F10C8F3-4C27-CE72-4A0B-AED378493F08}"/>
              </a:ext>
            </a:extLst>
          </p:cNvPr>
          <p:cNvSpPr txBox="1"/>
          <p:nvPr/>
        </p:nvSpPr>
        <p:spPr>
          <a:xfrm>
            <a:off x="249468" y="545083"/>
            <a:ext cx="11404890" cy="1107996"/>
          </a:xfrm>
          <a:prstGeom prst="rect">
            <a:avLst/>
          </a:prstGeom>
          <a:noFill/>
          <a:ln>
            <a:solidFill>
              <a:srgbClr val="C00000"/>
            </a:solidFill>
            <a:prstDash val="lgDash"/>
          </a:ln>
        </p:spPr>
        <p:txBody>
          <a:bodyPr wrap="square">
            <a:spAutoFit/>
          </a:bodyPr>
          <a:lstStyle/>
          <a:p>
            <a:pPr algn="just"/>
            <a:r>
              <a:rPr lang="it-IT" sz="1800" b="1" i="1" u="none" strike="noStrike" baseline="0" dirty="0">
                <a:solidFill>
                  <a:srgbClr val="000000"/>
                </a:solidFill>
              </a:rPr>
              <a:t>«Gli Stati membri potrebbero utilizzare indicatori alternativi ai fini del bilancio nazionale (ad esempio, il saldo strutturale), ma la sorveglianza di bilancio annuale a livello dell'UE verrebbe condotta esclusivamente utilizzando questo indicatore operativo unico e quindi il percorso di spesa.»</a:t>
            </a:r>
            <a:r>
              <a:rPr lang="it-IT" sz="1800" b="0" i="1" u="none" strike="noStrike" baseline="0" dirty="0">
                <a:solidFill>
                  <a:srgbClr val="000000"/>
                </a:solidFill>
              </a:rPr>
              <a:t>  </a:t>
            </a:r>
            <a:r>
              <a:rPr lang="it-IT" sz="1800" b="0" i="0" u="none" strike="noStrike" baseline="0" dirty="0">
                <a:solidFill>
                  <a:srgbClr val="000000"/>
                </a:solidFill>
              </a:rPr>
              <a:t> </a:t>
            </a:r>
            <a:r>
              <a:rPr lang="it-IT" sz="1200" i="1" dirty="0">
                <a:solidFill>
                  <a:srgbClr val="000000"/>
                </a:solidFill>
              </a:rPr>
              <a:t>Comunicazione sugli orientamenti per una riforma del quadro di governance economica dell'UE COM (2022) 583 definitivo</a:t>
            </a:r>
          </a:p>
        </p:txBody>
      </p:sp>
      <p:sp>
        <p:nvSpPr>
          <p:cNvPr id="5" name="CasellaDiTesto 4">
            <a:extLst>
              <a:ext uri="{FF2B5EF4-FFF2-40B4-BE49-F238E27FC236}">
                <a16:creationId xmlns:a16="http://schemas.microsoft.com/office/drawing/2014/main" id="{92675229-8658-8654-DEFB-9A9E017F0B8F}"/>
              </a:ext>
            </a:extLst>
          </p:cNvPr>
          <p:cNvSpPr txBox="1"/>
          <p:nvPr/>
        </p:nvSpPr>
        <p:spPr>
          <a:xfrm>
            <a:off x="1107111" y="3214883"/>
            <a:ext cx="10467797" cy="923330"/>
          </a:xfrm>
          <a:prstGeom prst="rect">
            <a:avLst/>
          </a:prstGeom>
          <a:noFill/>
        </p:spPr>
        <p:txBody>
          <a:bodyPr wrap="square" rtlCol="0">
            <a:spAutoFit/>
          </a:bodyPr>
          <a:lstStyle/>
          <a:p>
            <a:pPr algn="just"/>
            <a:r>
              <a:rPr lang="it-IT" dirty="0"/>
              <a:t>Le nuove regole </a:t>
            </a:r>
            <a:r>
              <a:rPr lang="it-IT" b="1" dirty="0"/>
              <a:t>non devono pregiudicare gli attuali principi di equilibrio di bilancio rispettati dagli enti territoriali </a:t>
            </a:r>
            <a:r>
              <a:rPr lang="it-IT" dirty="0"/>
              <a:t>secondo quanto previsto dal D.lgs118/2011 e dalla legge 243/2012 = </a:t>
            </a:r>
            <a:r>
              <a:rPr lang="it-IT" b="1" dirty="0"/>
              <a:t>RESPONSABILITA’ DELLA PROPRIA SPESA</a:t>
            </a:r>
          </a:p>
        </p:txBody>
      </p:sp>
      <p:sp>
        <p:nvSpPr>
          <p:cNvPr id="8" name="CasellaDiTesto 7">
            <a:extLst>
              <a:ext uri="{FF2B5EF4-FFF2-40B4-BE49-F238E27FC236}">
                <a16:creationId xmlns:a16="http://schemas.microsoft.com/office/drawing/2014/main" id="{3BE32BE7-1D54-6FDC-38BE-C8F07E820A10}"/>
              </a:ext>
            </a:extLst>
          </p:cNvPr>
          <p:cNvSpPr txBox="1"/>
          <p:nvPr/>
        </p:nvSpPr>
        <p:spPr>
          <a:xfrm>
            <a:off x="1107111" y="4129491"/>
            <a:ext cx="10902096" cy="2492990"/>
          </a:xfrm>
          <a:prstGeom prst="rect">
            <a:avLst/>
          </a:prstGeom>
          <a:noFill/>
        </p:spPr>
        <p:txBody>
          <a:bodyPr wrap="square" rtlCol="0">
            <a:spAutoFit/>
          </a:bodyPr>
          <a:lstStyle/>
          <a:p>
            <a:pPr algn="just"/>
            <a:r>
              <a:rPr lang="it-IT" dirty="0"/>
              <a:t>I tetti di spesa primaria sarebbero anacronistici se applicati a </a:t>
            </a:r>
            <a:r>
              <a:rPr lang="it-IT" b="1" dirty="0"/>
              <a:t>enti che già rispettano gli equilibri di bilancio e la regola dell’indebitamento solo per spese di investimento.</a:t>
            </a:r>
          </a:p>
          <a:p>
            <a:endParaRPr lang="it-IT" dirty="0"/>
          </a:p>
          <a:p>
            <a:pPr algn="just"/>
            <a:r>
              <a:rPr lang="it-IT" dirty="0"/>
              <a:t>Si auspica che </a:t>
            </a:r>
            <a:r>
              <a:rPr lang="it-IT" b="1" dirty="0"/>
              <a:t>non vengano create nuove regole di spesa che non farebbero che complicare e rendere poco trasparente la situazione contabile degli enti territoriali e il loro effettivo apporto agli equilibri di finanza pubblica.</a:t>
            </a:r>
          </a:p>
          <a:p>
            <a:endParaRPr lang="it-IT" dirty="0"/>
          </a:p>
          <a:p>
            <a:pPr algn="just"/>
            <a:r>
              <a:rPr lang="it-IT" b="1" dirty="0"/>
              <a:t>Si ritiene che il rispetto degli equilibri di bilancio sia la più </a:t>
            </a:r>
            <a:r>
              <a:rPr lang="it-IT" b="1" i="1" dirty="0"/>
              <a:t>«semplice variabile osservabile»</a:t>
            </a:r>
            <a:r>
              <a:rPr lang="it-IT" sz="1800" b="1" dirty="0">
                <a:solidFill>
                  <a:srgbClr val="C00000"/>
                </a:solidFill>
              </a:rPr>
              <a:t> </a:t>
            </a:r>
            <a:r>
              <a:rPr lang="it-IT" sz="1200" b="1" i="1" dirty="0"/>
              <a:t>Deliberazione n. 19/</a:t>
            </a:r>
            <a:r>
              <a:rPr lang="it-IT" sz="1200" b="1" i="1" dirty="0" err="1"/>
              <a:t>Sezaut</a:t>
            </a:r>
            <a:r>
              <a:rPr lang="it-IT" sz="1200" b="1" i="1" dirty="0"/>
              <a:t>/2019/INPR della Corte dei conti – Sezione autonomie</a:t>
            </a:r>
          </a:p>
        </p:txBody>
      </p:sp>
      <p:pic>
        <p:nvPicPr>
          <p:cNvPr id="9" name="Elemento grafico 8" descr="Freccia linea: leggera curva con riempimento a tinta unita">
            <a:extLst>
              <a:ext uri="{FF2B5EF4-FFF2-40B4-BE49-F238E27FC236}">
                <a16:creationId xmlns:a16="http://schemas.microsoft.com/office/drawing/2014/main" id="{91F448D2-4D25-116E-058F-76B0F87CCBC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5333" y="3119870"/>
            <a:ext cx="618723" cy="618723"/>
          </a:xfrm>
          <a:prstGeom prst="rect">
            <a:avLst/>
          </a:prstGeom>
        </p:spPr>
      </p:pic>
      <p:pic>
        <p:nvPicPr>
          <p:cNvPr id="10" name="Elemento grafico 9" descr="Freccia linea: leggera curva con riempimento a tinta unita">
            <a:extLst>
              <a:ext uri="{FF2B5EF4-FFF2-40B4-BE49-F238E27FC236}">
                <a16:creationId xmlns:a16="http://schemas.microsoft.com/office/drawing/2014/main" id="{A2E5E5D1-BD65-7119-6965-1691D14491C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5333" y="4833971"/>
            <a:ext cx="618723" cy="618723"/>
          </a:xfrm>
          <a:prstGeom prst="rect">
            <a:avLst/>
          </a:prstGeom>
        </p:spPr>
      </p:pic>
      <p:pic>
        <p:nvPicPr>
          <p:cNvPr id="11" name="Elemento grafico 10" descr="Freccia linea: leggera curva con riempimento a tinta unita">
            <a:extLst>
              <a:ext uri="{FF2B5EF4-FFF2-40B4-BE49-F238E27FC236}">
                <a16:creationId xmlns:a16="http://schemas.microsoft.com/office/drawing/2014/main" id="{63178970-E3F7-9093-80D4-BA2ED771C6F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7059" y="4044909"/>
            <a:ext cx="618723" cy="618723"/>
          </a:xfrm>
          <a:prstGeom prst="rect">
            <a:avLst/>
          </a:prstGeom>
        </p:spPr>
      </p:pic>
      <p:pic>
        <p:nvPicPr>
          <p:cNvPr id="12" name="Elemento grafico 11" descr="Freccia linea: leggera curva con riempimento a tinta unita">
            <a:extLst>
              <a:ext uri="{FF2B5EF4-FFF2-40B4-BE49-F238E27FC236}">
                <a16:creationId xmlns:a16="http://schemas.microsoft.com/office/drawing/2014/main" id="{9CF926C3-2629-E97C-EFC6-411A07FF7E1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8388" y="5988259"/>
            <a:ext cx="618723" cy="618723"/>
          </a:xfrm>
          <a:prstGeom prst="rect">
            <a:avLst/>
          </a:prstGeom>
        </p:spPr>
      </p:pic>
      <p:sp>
        <p:nvSpPr>
          <p:cNvPr id="2" name="Rettangolo 1">
            <a:extLst>
              <a:ext uri="{FF2B5EF4-FFF2-40B4-BE49-F238E27FC236}">
                <a16:creationId xmlns:a16="http://schemas.microsoft.com/office/drawing/2014/main" id="{10C4F57C-188F-12A6-A7F2-DDAF486081B8}"/>
              </a:ext>
            </a:extLst>
          </p:cNvPr>
          <p:cNvSpPr/>
          <p:nvPr/>
        </p:nvSpPr>
        <p:spPr>
          <a:xfrm>
            <a:off x="249468" y="3102004"/>
            <a:ext cx="11471564" cy="355503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6E858637-145F-3BD6-0D33-C3681FAD8DCE}"/>
              </a:ext>
            </a:extLst>
          </p:cNvPr>
          <p:cNvSpPr txBox="1"/>
          <p:nvPr/>
        </p:nvSpPr>
        <p:spPr>
          <a:xfrm>
            <a:off x="249468" y="1777377"/>
            <a:ext cx="11404890" cy="1200329"/>
          </a:xfrm>
          <a:prstGeom prst="rect">
            <a:avLst/>
          </a:prstGeom>
          <a:noFill/>
          <a:ln w="28575">
            <a:solidFill>
              <a:srgbClr val="002060"/>
            </a:solidFill>
          </a:ln>
        </p:spPr>
        <p:txBody>
          <a:bodyPr wrap="square" rtlCol="0">
            <a:spAutoFit/>
          </a:bodyPr>
          <a:lstStyle/>
          <a:p>
            <a:r>
              <a:rPr lang="it-IT" sz="2400" b="1" dirty="0">
                <a:solidFill>
                  <a:srgbClr val="C00000"/>
                </a:solidFill>
              </a:rPr>
              <a:t>Le Regioni ritengono che  l’adozione anche a livello territoriale di un sistema fondato sul tetto di spesa sia </a:t>
            </a:r>
            <a:r>
              <a:rPr lang="it-IT" sz="2400" b="1" u="sng" dirty="0">
                <a:solidFill>
                  <a:srgbClr val="C00000"/>
                </a:solidFill>
              </a:rPr>
              <a:t>impraticabile</a:t>
            </a:r>
            <a:r>
              <a:rPr lang="it-IT" sz="2400" b="1" dirty="0">
                <a:solidFill>
                  <a:srgbClr val="C00000"/>
                </a:solidFill>
              </a:rPr>
              <a:t> e soprattutto </a:t>
            </a:r>
            <a:r>
              <a:rPr lang="it-IT" sz="2400" b="1" u="sng" dirty="0">
                <a:solidFill>
                  <a:srgbClr val="C00000"/>
                </a:solidFill>
              </a:rPr>
              <a:t>inutile</a:t>
            </a:r>
            <a:r>
              <a:rPr lang="it-IT" sz="2400" b="1" dirty="0">
                <a:solidFill>
                  <a:srgbClr val="C00000"/>
                </a:solidFill>
              </a:rPr>
              <a:t> alla luce dei risultati raggiunti e delle previsioni costituzionali nonché della giurisprudenza costituzionale.</a:t>
            </a:r>
          </a:p>
        </p:txBody>
      </p:sp>
      <p:sp>
        <p:nvSpPr>
          <p:cNvPr id="7" name="Segnaposto numero diapositiva 6">
            <a:extLst>
              <a:ext uri="{FF2B5EF4-FFF2-40B4-BE49-F238E27FC236}">
                <a16:creationId xmlns:a16="http://schemas.microsoft.com/office/drawing/2014/main" id="{7D865382-1289-EFEE-C897-5D32C8A3EF08}"/>
              </a:ext>
            </a:extLst>
          </p:cNvPr>
          <p:cNvSpPr>
            <a:spLocks noGrp="1"/>
          </p:cNvSpPr>
          <p:nvPr>
            <p:ph type="sldNum" sz="quarter" idx="12"/>
          </p:nvPr>
        </p:nvSpPr>
        <p:spPr>
          <a:xfrm>
            <a:off x="9401695" y="6467129"/>
            <a:ext cx="2743200" cy="365125"/>
          </a:xfrm>
        </p:spPr>
        <p:txBody>
          <a:bodyPr/>
          <a:lstStyle/>
          <a:p>
            <a:fld id="{F5630B7E-D0B8-4375-B9E1-DA6D2D04633F}" type="slidenum">
              <a:rPr lang="it-IT" smtClean="0"/>
              <a:t>24</a:t>
            </a:fld>
            <a:endParaRPr lang="it-IT"/>
          </a:p>
        </p:txBody>
      </p:sp>
      <p:sp>
        <p:nvSpPr>
          <p:cNvPr id="14" name="CasellaDiTesto 13">
            <a:extLst>
              <a:ext uri="{FF2B5EF4-FFF2-40B4-BE49-F238E27FC236}">
                <a16:creationId xmlns:a16="http://schemas.microsoft.com/office/drawing/2014/main" id="{3866AD87-BD0B-C1CB-8BD3-5A453DBA8A25}"/>
              </a:ext>
            </a:extLst>
          </p:cNvPr>
          <p:cNvSpPr txBox="1"/>
          <p:nvPr/>
        </p:nvSpPr>
        <p:spPr>
          <a:xfrm>
            <a:off x="4054821" y="6634221"/>
            <a:ext cx="3358342" cy="276999"/>
          </a:xfrm>
          <a:prstGeom prst="rect">
            <a:avLst/>
          </a:prstGeom>
          <a:noFill/>
        </p:spPr>
        <p:txBody>
          <a:bodyPr wrap="square" rtlCol="0">
            <a:spAutoFit/>
          </a:bodyPr>
          <a:lstStyle/>
          <a:p>
            <a:r>
              <a:rPr lang="it-IT" sz="1200" i="1" dirty="0"/>
              <a:t>Conferenza delle Regioni e delle Province autonome</a:t>
            </a:r>
          </a:p>
        </p:txBody>
      </p:sp>
      <p:sp>
        <p:nvSpPr>
          <p:cNvPr id="4" name="CasellaDiTesto 3">
            <a:extLst>
              <a:ext uri="{FF2B5EF4-FFF2-40B4-BE49-F238E27FC236}">
                <a16:creationId xmlns:a16="http://schemas.microsoft.com/office/drawing/2014/main" id="{48648DFE-82D2-A1A6-23F1-5D4CBEDFBCE9}"/>
              </a:ext>
            </a:extLst>
          </p:cNvPr>
          <p:cNvSpPr txBox="1"/>
          <p:nvPr/>
        </p:nvSpPr>
        <p:spPr>
          <a:xfrm>
            <a:off x="249468" y="-72148"/>
            <a:ext cx="11377353" cy="646331"/>
          </a:xfrm>
          <a:prstGeom prst="rect">
            <a:avLst/>
          </a:prstGeom>
          <a:noFill/>
        </p:spPr>
        <p:txBody>
          <a:bodyPr wrap="square" rtlCol="0">
            <a:spAutoFit/>
          </a:bodyPr>
          <a:lstStyle/>
          <a:p>
            <a:r>
              <a:rPr lang="it-IT" sz="3600" b="1" u="none" strike="noStrike" baseline="0" dirty="0">
                <a:solidFill>
                  <a:srgbClr val="002060"/>
                </a:solidFill>
                <a:latin typeface="+mn-lt"/>
              </a:rPr>
              <a:t>La nuova governance UE e l’impatto sulla finanza pubblica</a:t>
            </a:r>
            <a:endParaRPr lang="it-IT" sz="3600" b="1" i="1" dirty="0">
              <a:solidFill>
                <a:srgbClr val="002060"/>
              </a:solidFill>
              <a:latin typeface="+mn-lt"/>
            </a:endParaRPr>
          </a:p>
        </p:txBody>
      </p:sp>
    </p:spTree>
    <p:extLst>
      <p:ext uri="{BB962C8B-B14F-4D97-AF65-F5344CB8AC3E}">
        <p14:creationId xmlns:p14="http://schemas.microsoft.com/office/powerpoint/2010/main" val="216956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C96E181-873D-E6A0-C052-B15385923D7F}"/>
              </a:ext>
            </a:extLst>
          </p:cNvPr>
          <p:cNvSpPr>
            <a:spLocks noGrp="1"/>
          </p:cNvSpPr>
          <p:nvPr>
            <p:ph type="sldNum" sz="quarter" idx="12"/>
          </p:nvPr>
        </p:nvSpPr>
        <p:spPr/>
        <p:txBody>
          <a:bodyPr/>
          <a:lstStyle/>
          <a:p>
            <a:fld id="{44C33366-F049-4757-80AA-EDB84E4621D4}" type="slidenum">
              <a:rPr lang="it-IT" smtClean="0"/>
              <a:t>3</a:t>
            </a:fld>
            <a:endParaRPr lang="it-IT"/>
          </a:p>
        </p:txBody>
      </p:sp>
      <p:sp>
        <p:nvSpPr>
          <p:cNvPr id="7" name="CasellaDiTesto 6">
            <a:extLst>
              <a:ext uri="{FF2B5EF4-FFF2-40B4-BE49-F238E27FC236}">
                <a16:creationId xmlns:a16="http://schemas.microsoft.com/office/drawing/2014/main" id="{B24D5409-453C-9086-3182-BFE99EF4002F}"/>
              </a:ext>
            </a:extLst>
          </p:cNvPr>
          <p:cNvSpPr txBox="1"/>
          <p:nvPr/>
        </p:nvSpPr>
        <p:spPr>
          <a:xfrm>
            <a:off x="353162" y="6613753"/>
            <a:ext cx="4473197" cy="215444"/>
          </a:xfrm>
          <a:prstGeom prst="rect">
            <a:avLst/>
          </a:prstGeom>
          <a:noFill/>
        </p:spPr>
        <p:txBody>
          <a:bodyPr wrap="square" rtlCol="0">
            <a:spAutoFit/>
          </a:bodyPr>
          <a:lstStyle/>
          <a:p>
            <a:r>
              <a:rPr lang="it-IT" sz="800" i="1" dirty="0"/>
              <a:t>Estratto da DEF 2024</a:t>
            </a:r>
          </a:p>
        </p:txBody>
      </p:sp>
      <p:sp>
        <p:nvSpPr>
          <p:cNvPr id="38" name="Titolo 3">
            <a:extLst>
              <a:ext uri="{FF2B5EF4-FFF2-40B4-BE49-F238E27FC236}">
                <a16:creationId xmlns:a16="http://schemas.microsoft.com/office/drawing/2014/main" id="{D9E52E4E-9343-9097-D240-7EFFC6ED6577}"/>
              </a:ext>
            </a:extLst>
          </p:cNvPr>
          <p:cNvSpPr txBox="1">
            <a:spLocks/>
          </p:cNvSpPr>
          <p:nvPr/>
        </p:nvSpPr>
        <p:spPr>
          <a:xfrm>
            <a:off x="624816" y="-60190"/>
            <a:ext cx="11447432" cy="5909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2060"/>
                </a:solidFill>
                <a:latin typeface="+mn-lt"/>
              </a:rPr>
              <a:t>Indicatori di finanza pubblica DEF 2024</a:t>
            </a:r>
          </a:p>
        </p:txBody>
      </p:sp>
      <p:sp>
        <p:nvSpPr>
          <p:cNvPr id="4" name="CasellaDiTesto 3">
            <a:extLst>
              <a:ext uri="{FF2B5EF4-FFF2-40B4-BE49-F238E27FC236}">
                <a16:creationId xmlns:a16="http://schemas.microsoft.com/office/drawing/2014/main" id="{E4885C75-2A21-B1A8-C313-FF2E99C45604}"/>
              </a:ext>
            </a:extLst>
          </p:cNvPr>
          <p:cNvSpPr txBox="1"/>
          <p:nvPr/>
        </p:nvSpPr>
        <p:spPr>
          <a:xfrm>
            <a:off x="540414" y="699185"/>
            <a:ext cx="11329765" cy="1246495"/>
          </a:xfrm>
          <a:prstGeom prst="rect">
            <a:avLst/>
          </a:prstGeom>
          <a:noFill/>
          <a:ln>
            <a:solidFill>
              <a:srgbClr val="002060"/>
            </a:solidFill>
          </a:ln>
        </p:spPr>
        <p:txBody>
          <a:bodyPr wrap="square">
            <a:spAutoFit/>
          </a:bodyPr>
          <a:lstStyle/>
          <a:p>
            <a:pPr algn="l"/>
            <a:r>
              <a:rPr lang="it-IT" sz="1500" b="0" i="1" u="none" strike="noStrike" baseline="0" dirty="0">
                <a:solidFill>
                  <a:srgbClr val="000000"/>
                </a:solidFill>
              </a:rPr>
              <a:t>«L’aggiornamento del quadro di finanza pubblica a legislazione vigente considera le informazioni disponibili al momento della predisposizione di questo Documento, tra cui il </a:t>
            </a:r>
            <a:r>
              <a:rPr lang="it-IT" sz="1500" b="1" i="1" u="none" strike="noStrike" baseline="0" dirty="0">
                <a:solidFill>
                  <a:srgbClr val="000000"/>
                </a:solidFill>
              </a:rPr>
              <a:t>nuovo quadro macroeconomico tendenziale</a:t>
            </a:r>
            <a:r>
              <a:rPr lang="it-IT" sz="1500" b="0" i="1" u="none" strike="noStrike" baseline="0" dirty="0">
                <a:solidFill>
                  <a:srgbClr val="000000"/>
                </a:solidFill>
              </a:rPr>
              <a:t>, gli </a:t>
            </a:r>
            <a:r>
              <a:rPr lang="it-IT" sz="1500" b="1" i="1" u="none" strike="noStrike" baseline="0" dirty="0">
                <a:solidFill>
                  <a:srgbClr val="000000"/>
                </a:solidFill>
              </a:rPr>
              <a:t>effetti della manovra di finanza pubblica per il triennio 2024-2026</a:t>
            </a:r>
            <a:r>
              <a:rPr lang="it-IT" sz="1500" b="0" i="1" u="none" strike="noStrike" baseline="0" dirty="0">
                <a:solidFill>
                  <a:srgbClr val="000000"/>
                </a:solidFill>
              </a:rPr>
              <a:t>, i provvedimenti approvati nei primi mesi dell’anno in corso e quanto emerso nell’ambito </a:t>
            </a:r>
            <a:r>
              <a:rPr lang="it-IT" sz="1500" b="1" i="1" u="none" strike="noStrike" baseline="0" dirty="0">
                <a:solidFill>
                  <a:srgbClr val="000000"/>
                </a:solidFill>
              </a:rPr>
              <a:t>dell’attività di monitoraggio sull’andamento di entrate e uscite della PA</a:t>
            </a:r>
            <a:r>
              <a:rPr lang="it-IT" sz="1500" b="0" i="1" u="none" strike="noStrike" baseline="0" dirty="0">
                <a:solidFill>
                  <a:srgbClr val="000000"/>
                </a:solidFill>
              </a:rPr>
              <a:t>. Il nuovo quadro tendenziale, inoltre, </a:t>
            </a:r>
            <a:r>
              <a:rPr lang="it-IT" sz="1500" b="1" i="1" u="none" strike="noStrike" baseline="0" dirty="0">
                <a:solidFill>
                  <a:srgbClr val="000000"/>
                </a:solidFill>
              </a:rPr>
              <a:t>tiene conto dell’aggiornamento del profilo temporale delle spese finanziate dal PNRR </a:t>
            </a:r>
            <a:r>
              <a:rPr lang="it-IT" sz="1500" b="0" i="1" u="none" strike="noStrike" baseline="0" dirty="0">
                <a:solidFill>
                  <a:srgbClr val="000000"/>
                </a:solidFill>
              </a:rPr>
              <a:t>alla luce delle modifiche al Piano approvate dal Consiglio dell’Unione europea (UE) l’8 dicembre 2023.»</a:t>
            </a:r>
            <a:endParaRPr lang="it-IT" sz="1500" i="1" dirty="0"/>
          </a:p>
        </p:txBody>
      </p:sp>
      <p:sp>
        <p:nvSpPr>
          <p:cNvPr id="6" name="Rectangle 2">
            <a:extLst>
              <a:ext uri="{FF2B5EF4-FFF2-40B4-BE49-F238E27FC236}">
                <a16:creationId xmlns:a16="http://schemas.microsoft.com/office/drawing/2014/main" id="{315CADF0-1D1E-664F-0043-49FB6559318E}"/>
              </a:ext>
            </a:extLst>
          </p:cNvPr>
          <p:cNvSpPr>
            <a:spLocks noChangeArrowheads="1"/>
          </p:cNvSpPr>
          <p:nvPr/>
        </p:nvSpPr>
        <p:spPr bwMode="auto">
          <a:xfrm>
            <a:off x="551664" y="3358464"/>
            <a:ext cx="11318515" cy="1815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1" u="none" strike="noStrike" cap="none" normalizeH="0" baseline="0" dirty="0">
                <a:ln>
                  <a:noFill/>
                </a:ln>
                <a:solidFill>
                  <a:schemeClr val="tx1"/>
                </a:solidFill>
                <a:effectLst/>
                <a:ea typeface="Aptos" panose="020B0004020202020204" pitchFamily="34" charset="0"/>
                <a:cs typeface="Trebuchet MS" panose="020B0603020202020204" pitchFamily="34" charset="0"/>
              </a:rPr>
              <a:t>«I valori a politiche invariate presentati in questo Documento sono stati elaborati partendo dai dati a legislazione vigente e </a:t>
            </a:r>
            <a:r>
              <a:rPr kumimoji="0" lang="it-IT" altLang="it-IT" sz="1600" b="1" i="1" u="none" strike="noStrike" cap="none" normalizeH="0" baseline="0" dirty="0">
                <a:ln>
                  <a:noFill/>
                </a:ln>
                <a:solidFill>
                  <a:schemeClr val="tx1"/>
                </a:solidFill>
                <a:effectLst/>
                <a:ea typeface="Aptos" panose="020B0004020202020204" pitchFamily="34" charset="0"/>
                <a:cs typeface="Trebuchet MS" panose="020B0603020202020204" pitchFamily="34" charset="0"/>
              </a:rPr>
              <a:t>tenendo conto di alcuni rifinanziamenti cui si potrebbe dar corso nei prossimi mesi</a:t>
            </a:r>
            <a:r>
              <a:rPr kumimoji="0" lang="it-IT" altLang="it-IT" sz="1600" b="0" i="1" u="none" strike="noStrike" cap="none" normalizeH="0" baseline="0" dirty="0">
                <a:ln>
                  <a:noFill/>
                </a:ln>
                <a:solidFill>
                  <a:schemeClr val="tx1"/>
                </a:solidFill>
                <a:effectLst/>
                <a:ea typeface="Aptos" panose="020B0004020202020204" pitchFamily="34" charset="0"/>
                <a:cs typeface="Trebuchet MS" panose="020B0603020202020204" pitchFamily="34" charset="0"/>
              </a:rPr>
              <a:t>. </a:t>
            </a:r>
            <a:r>
              <a:rPr kumimoji="0" lang="it-IT" altLang="it-IT" sz="1600" b="0" i="1" u="none" strike="noStrike" cap="none" normalizeH="0" baseline="0" dirty="0">
                <a:ln>
                  <a:noFill/>
                </a:ln>
                <a:solidFill>
                  <a:schemeClr val="tx1"/>
                </a:solidFill>
                <a:effectLst/>
                <a:highlight>
                  <a:srgbClr val="FFFF00"/>
                </a:highlight>
                <a:ea typeface="Aptos" panose="020B0004020202020204" pitchFamily="34" charset="0"/>
                <a:cs typeface="Trebuchet MS" panose="020B0603020202020204" pitchFamily="34" charset="0"/>
              </a:rPr>
              <a:t>Infatti, </a:t>
            </a:r>
            <a:r>
              <a:rPr kumimoji="0" lang="it-IT" altLang="it-IT" sz="1600" b="1" i="1" u="none" strike="noStrike" cap="none" normalizeH="0" baseline="0" dirty="0">
                <a:ln>
                  <a:noFill/>
                </a:ln>
                <a:solidFill>
                  <a:schemeClr val="tx1"/>
                </a:solidFill>
                <a:effectLst/>
                <a:highlight>
                  <a:srgbClr val="FFFF00"/>
                </a:highlight>
                <a:ea typeface="Aptos" panose="020B0004020202020204" pitchFamily="34" charset="0"/>
                <a:cs typeface="Trebuchet MS" panose="020B0603020202020204" pitchFamily="34" charset="0"/>
              </a:rPr>
              <a:t>gli interventi </a:t>
            </a:r>
            <a:r>
              <a:rPr kumimoji="0" lang="it-IT" altLang="it-IT" sz="1600" b="0" i="1" u="none" strike="noStrike" cap="none" normalizeH="0" baseline="0" dirty="0">
                <a:ln>
                  <a:noFill/>
                </a:ln>
                <a:solidFill>
                  <a:schemeClr val="tx1"/>
                </a:solidFill>
                <a:effectLst/>
                <a:highlight>
                  <a:srgbClr val="FFFF00"/>
                </a:highlight>
                <a:ea typeface="Aptos" panose="020B0004020202020204" pitchFamily="34" charset="0"/>
                <a:cs typeface="Trebuchet MS" panose="020B0603020202020204" pitchFamily="34" charset="0"/>
              </a:rPr>
              <a:t>che il Governo riterrà opportuno attuare, sia nella dimensione sia nell’individuazione dei settori economico-sociali </a:t>
            </a:r>
            <a:r>
              <a:rPr kumimoji="0" lang="it-IT" altLang="it-IT" sz="1600" b="1" i="1" u="none" strike="noStrike" cap="none" normalizeH="0" baseline="0" dirty="0">
                <a:ln>
                  <a:noFill/>
                </a:ln>
                <a:solidFill>
                  <a:schemeClr val="tx1"/>
                </a:solidFill>
                <a:effectLst/>
                <a:highlight>
                  <a:srgbClr val="FFFF00"/>
                </a:highlight>
                <a:ea typeface="Aptos" panose="020B0004020202020204" pitchFamily="34" charset="0"/>
                <a:cs typeface="Trebuchet MS" panose="020B0603020202020204" pitchFamily="34" charset="0"/>
              </a:rPr>
              <a:t>saranno oggetto di una specifica valutazione in sede di definizione del quadro programmatico di finanza pubblica di prossima definizione.»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ea typeface="Aptos" panose="020B0004020202020204" pitchFamily="34" charset="0"/>
              <a:cs typeface="Trebuchet MS" panose="020B0603020202020204" pitchFamily="34" charset="0"/>
            </a:endParaRPr>
          </a:p>
          <a:p>
            <a:pPr algn="l"/>
            <a:r>
              <a:rPr lang="it-IT" sz="1600" b="0" i="1" u="none" strike="noStrike" baseline="0" dirty="0"/>
              <a:t>«… nel DEF si riporta una stima delle cosiddette politiche invariate per il prossimo triennio, all’interno delle quali sarà </a:t>
            </a:r>
            <a:r>
              <a:rPr lang="it-IT" sz="1600" b="1" i="1" u="none" strike="noStrike" baseline="0" dirty="0"/>
              <a:t>data priorità al rifinanziamento del taglio del cuneo fiscale sul lavoro.»</a:t>
            </a:r>
            <a:endParaRPr kumimoji="0" lang="it-IT" altLang="it-IT" sz="1600" b="0" i="0" u="none" strike="noStrike" cap="none" normalizeH="0" baseline="0" dirty="0">
              <a:ln>
                <a:noFill/>
              </a:ln>
              <a:solidFill>
                <a:schemeClr val="tx1"/>
              </a:solidFill>
              <a:effectLst/>
            </a:endParaRPr>
          </a:p>
        </p:txBody>
      </p:sp>
      <p:pic>
        <p:nvPicPr>
          <p:cNvPr id="1025" name="Immagine 1" descr="Immagine che contiene testo, Carattere, linea, numero&#10;&#10;Descrizione generata automaticamente">
            <a:extLst>
              <a:ext uri="{FF2B5EF4-FFF2-40B4-BE49-F238E27FC236}">
                <a16:creationId xmlns:a16="http://schemas.microsoft.com/office/drawing/2014/main" id="{604E7ED8-6F6C-10FB-7FA8-9BDB5CAE9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89" y="5195883"/>
            <a:ext cx="6115050" cy="1304925"/>
          </a:xfrm>
          <a:prstGeom prst="rect">
            <a:avLst/>
          </a:prstGeom>
          <a:noFill/>
          <a:extLst>
            <a:ext uri="{909E8E84-426E-40DD-AFC4-6F175D3DCCD1}">
              <a14:hiddenFill xmlns:a14="http://schemas.microsoft.com/office/drawing/2010/main">
                <a:solidFill>
                  <a:srgbClr val="FFFFFF"/>
                </a:solidFill>
              </a14:hiddenFill>
            </a:ext>
          </a:extLst>
        </p:spPr>
      </p:pic>
      <p:sp>
        <p:nvSpPr>
          <p:cNvPr id="10" name="Ovale 9">
            <a:extLst>
              <a:ext uri="{FF2B5EF4-FFF2-40B4-BE49-F238E27FC236}">
                <a16:creationId xmlns:a16="http://schemas.microsoft.com/office/drawing/2014/main" id="{6330FF2A-AEAF-E0D2-79BD-D2A287D4F671}"/>
              </a:ext>
            </a:extLst>
          </p:cNvPr>
          <p:cNvSpPr/>
          <p:nvPr/>
        </p:nvSpPr>
        <p:spPr>
          <a:xfrm>
            <a:off x="5612679" y="6091269"/>
            <a:ext cx="357447" cy="1745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1" name="Ovale 10">
            <a:extLst>
              <a:ext uri="{FF2B5EF4-FFF2-40B4-BE49-F238E27FC236}">
                <a16:creationId xmlns:a16="http://schemas.microsoft.com/office/drawing/2014/main" id="{789881E1-6246-B4BD-5B7A-11D756C92BC4}"/>
              </a:ext>
            </a:extLst>
          </p:cNvPr>
          <p:cNvSpPr/>
          <p:nvPr/>
        </p:nvSpPr>
        <p:spPr>
          <a:xfrm>
            <a:off x="2249052" y="6091269"/>
            <a:ext cx="357447" cy="1745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2" name="Rettangolo 11">
            <a:extLst>
              <a:ext uri="{FF2B5EF4-FFF2-40B4-BE49-F238E27FC236}">
                <a16:creationId xmlns:a16="http://schemas.microsoft.com/office/drawing/2014/main" id="{0D0DE86E-F3E0-B9B3-F6AE-AD8FA645A918}"/>
              </a:ext>
            </a:extLst>
          </p:cNvPr>
          <p:cNvSpPr/>
          <p:nvPr/>
        </p:nvSpPr>
        <p:spPr>
          <a:xfrm>
            <a:off x="1898345" y="6091268"/>
            <a:ext cx="226788" cy="17456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5A45161A-0074-2082-D98C-76D2736C43A8}"/>
              </a:ext>
            </a:extLst>
          </p:cNvPr>
          <p:cNvSpPr/>
          <p:nvPr/>
        </p:nvSpPr>
        <p:spPr>
          <a:xfrm>
            <a:off x="5234421" y="6080499"/>
            <a:ext cx="226788" cy="17456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CasellaDiTesto 41">
            <a:extLst>
              <a:ext uri="{FF2B5EF4-FFF2-40B4-BE49-F238E27FC236}">
                <a16:creationId xmlns:a16="http://schemas.microsoft.com/office/drawing/2014/main" id="{14160183-756C-7250-A8AF-77BB2A5CBCB7}"/>
              </a:ext>
            </a:extLst>
          </p:cNvPr>
          <p:cNvSpPr txBox="1"/>
          <p:nvPr/>
        </p:nvSpPr>
        <p:spPr>
          <a:xfrm>
            <a:off x="540414" y="2039315"/>
            <a:ext cx="11329765" cy="1246495"/>
          </a:xfrm>
          <a:prstGeom prst="rect">
            <a:avLst/>
          </a:prstGeom>
          <a:noFill/>
          <a:ln>
            <a:solidFill>
              <a:srgbClr val="002060"/>
            </a:solidFill>
          </a:ln>
        </p:spPr>
        <p:txBody>
          <a:bodyPr wrap="square">
            <a:spAutoFit/>
          </a:bodyPr>
          <a:lstStyle/>
          <a:p>
            <a:pPr algn="l"/>
            <a:r>
              <a:rPr lang="it-IT" sz="1500" b="0" i="1" u="none" strike="noStrike" baseline="0" dirty="0"/>
              <a:t>La finanza pubblica </a:t>
            </a:r>
            <a:r>
              <a:rPr lang="it-IT" sz="1500" b="1" i="1" u="none" strike="noStrike" baseline="0" dirty="0"/>
              <a:t>tendenziale mostra già un miglioramento prospettico dei conti pubblici. </a:t>
            </a:r>
            <a:r>
              <a:rPr lang="it-IT" sz="1500" b="0" i="1" u="none" strike="noStrike" baseline="0" dirty="0"/>
              <a:t>Con riferimento agli anni 2025-2026, l’indebitamento netto in rapporto al PIL sarà riportato in linea con il quadro programmatico della NADEF attraverso nuovi interventi normativi. Inoltre, </a:t>
            </a:r>
            <a:r>
              <a:rPr lang="it-IT" sz="1500" b="1" i="1" u="none" strike="noStrike" baseline="0" dirty="0">
                <a:highlight>
                  <a:srgbClr val="FFFF00"/>
                </a:highlight>
              </a:rPr>
              <a:t>il miglioramento </a:t>
            </a:r>
            <a:r>
              <a:rPr lang="it-IT" sz="1500" b="1" i="1" u="none" strike="noStrike" baseline="0" dirty="0"/>
              <a:t>appena </a:t>
            </a:r>
            <a:r>
              <a:rPr lang="it-IT" sz="1500" b="1" i="1" u="none" strike="noStrike" baseline="0" dirty="0">
                <a:highlight>
                  <a:srgbClr val="FFFF00"/>
                </a:highlight>
              </a:rPr>
              <a:t>delineato</a:t>
            </a:r>
            <a:r>
              <a:rPr lang="it-IT" sz="1500" b="1" i="1" u="none" strike="noStrike" baseline="0" dirty="0"/>
              <a:t> sarà </a:t>
            </a:r>
            <a:r>
              <a:rPr lang="it-IT" sz="1500" b="1" i="1" u="none" strike="noStrike" baseline="0" dirty="0">
                <a:highlight>
                  <a:srgbClr val="FFFF00"/>
                </a:highlight>
              </a:rPr>
              <a:t>consolidato</a:t>
            </a:r>
            <a:r>
              <a:rPr lang="it-IT" sz="1500" b="1" i="1" u="none" strike="noStrike" baseline="0" dirty="0"/>
              <a:t> nel prossimo Documento programmatico che</a:t>
            </a:r>
            <a:r>
              <a:rPr lang="it-IT" sz="1500" b="1" i="1" u="none" strike="noStrike" baseline="0" dirty="0">
                <a:highlight>
                  <a:srgbClr val="FFFF00"/>
                </a:highlight>
              </a:rPr>
              <a:t>, in coerenza con la nuova governance, stimolando la crescita tramite investimenti e riforme concilierà una discesa sostenibile del rapporto debito/PIL con il perseguimento di obiettivi strategici legati alla transizione ecologica e digitale, di equità sociale e di ripresa demografica.</a:t>
            </a:r>
            <a:endParaRPr lang="it-IT" sz="1500" b="1" i="1" dirty="0">
              <a:highlight>
                <a:srgbClr val="FFFF00"/>
              </a:highlight>
            </a:endParaRPr>
          </a:p>
        </p:txBody>
      </p:sp>
      <p:sp>
        <p:nvSpPr>
          <p:cNvPr id="3" name="Freccia a destra 2">
            <a:extLst>
              <a:ext uri="{FF2B5EF4-FFF2-40B4-BE49-F238E27FC236}">
                <a16:creationId xmlns:a16="http://schemas.microsoft.com/office/drawing/2014/main" id="{62D624BF-682E-ED67-17AE-DA3F7462057A}"/>
              </a:ext>
            </a:extLst>
          </p:cNvPr>
          <p:cNvSpPr/>
          <p:nvPr/>
        </p:nvSpPr>
        <p:spPr>
          <a:xfrm>
            <a:off x="142432" y="770818"/>
            <a:ext cx="250630" cy="280621"/>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C2B02DB1-97AC-0CFA-AF57-2352769A6B76}"/>
              </a:ext>
            </a:extLst>
          </p:cNvPr>
          <p:cNvSpPr/>
          <p:nvPr/>
        </p:nvSpPr>
        <p:spPr>
          <a:xfrm>
            <a:off x="207434" y="2083541"/>
            <a:ext cx="250630" cy="280621"/>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9CA2F948-CED2-4B77-C452-FE7880602031}"/>
              </a:ext>
            </a:extLst>
          </p:cNvPr>
          <p:cNvSpPr/>
          <p:nvPr/>
        </p:nvSpPr>
        <p:spPr>
          <a:xfrm>
            <a:off x="227847" y="3419321"/>
            <a:ext cx="250630" cy="280621"/>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F7D98D7-5BA5-6DFB-F7B9-8FDC8D4CCD03}"/>
              </a:ext>
            </a:extLst>
          </p:cNvPr>
          <p:cNvSpPr txBox="1"/>
          <p:nvPr/>
        </p:nvSpPr>
        <p:spPr>
          <a:xfrm>
            <a:off x="4074694" y="6498732"/>
            <a:ext cx="4042611" cy="276999"/>
          </a:xfrm>
          <a:prstGeom prst="rect">
            <a:avLst/>
          </a:prstGeom>
          <a:noFill/>
        </p:spPr>
        <p:txBody>
          <a:bodyPr wrap="square" rtlCol="0">
            <a:spAutoFit/>
          </a:bodyPr>
          <a:lstStyle/>
          <a:p>
            <a:r>
              <a:rPr lang="it-IT" sz="1200" i="1" dirty="0"/>
              <a:t>Conferenza delle Regioni e delle Province autonome</a:t>
            </a:r>
          </a:p>
        </p:txBody>
      </p:sp>
    </p:spTree>
    <p:extLst>
      <p:ext uri="{BB962C8B-B14F-4D97-AF65-F5344CB8AC3E}">
        <p14:creationId xmlns:p14="http://schemas.microsoft.com/office/powerpoint/2010/main" val="405186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D3F5133B-1D47-A928-808F-6C38888875A4}"/>
              </a:ext>
            </a:extLst>
          </p:cNvPr>
          <p:cNvSpPr txBox="1">
            <a:spLocks/>
          </p:cNvSpPr>
          <p:nvPr/>
        </p:nvSpPr>
        <p:spPr>
          <a:xfrm>
            <a:off x="703118" y="74645"/>
            <a:ext cx="10515600" cy="5909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2060"/>
                </a:solidFill>
                <a:latin typeface="+mn-lt"/>
              </a:rPr>
              <a:t>Indicatori di finanza pubblica DEF 2024</a:t>
            </a:r>
          </a:p>
        </p:txBody>
      </p:sp>
      <p:sp>
        <p:nvSpPr>
          <p:cNvPr id="4" name="CasellaDiTesto 3">
            <a:extLst>
              <a:ext uri="{FF2B5EF4-FFF2-40B4-BE49-F238E27FC236}">
                <a16:creationId xmlns:a16="http://schemas.microsoft.com/office/drawing/2014/main" id="{A15FDFB2-5FC7-F57F-0403-1A64B5211976}"/>
              </a:ext>
            </a:extLst>
          </p:cNvPr>
          <p:cNvSpPr txBox="1"/>
          <p:nvPr/>
        </p:nvSpPr>
        <p:spPr>
          <a:xfrm>
            <a:off x="251459" y="756363"/>
            <a:ext cx="11418918" cy="5355312"/>
          </a:xfrm>
          <a:prstGeom prst="rect">
            <a:avLst/>
          </a:prstGeom>
          <a:noFill/>
          <a:ln>
            <a:solidFill>
              <a:srgbClr val="0070C0"/>
            </a:solidFill>
          </a:ln>
        </p:spPr>
        <p:txBody>
          <a:bodyPr wrap="square">
            <a:spAutoFit/>
          </a:bodyPr>
          <a:lstStyle/>
          <a:p>
            <a:pPr marL="285750" indent="-285750">
              <a:buFont typeface="Wingdings" panose="05000000000000000000" pitchFamily="2" charset="2"/>
              <a:buChar char="Ø"/>
            </a:pPr>
            <a:endParaRPr lang="it-IT" b="1" dirty="0">
              <a:solidFill>
                <a:srgbClr val="002060"/>
              </a:solidFill>
            </a:endParaRPr>
          </a:p>
          <a:p>
            <a:pPr marL="285750" indent="-285750">
              <a:buFont typeface="Wingdings" panose="05000000000000000000" pitchFamily="2" charset="2"/>
              <a:buChar char="Ø"/>
            </a:pPr>
            <a:r>
              <a:rPr lang="it-IT" dirty="0">
                <a:solidFill>
                  <a:srgbClr val="000000"/>
                </a:solidFill>
                <a:latin typeface="Calibri" panose="020F0502020204030204" pitchFamily="34" charset="0"/>
              </a:rPr>
              <a:t>Il </a:t>
            </a:r>
            <a:r>
              <a:rPr lang="it-IT" b="1" dirty="0">
                <a:solidFill>
                  <a:srgbClr val="000000"/>
                </a:solidFill>
                <a:highlight>
                  <a:srgbClr val="FFFF00"/>
                </a:highlight>
                <a:latin typeface="Calibri" panose="020F0502020204030204" pitchFamily="34" charset="0"/>
              </a:rPr>
              <a:t>deficit</a:t>
            </a:r>
            <a:r>
              <a:rPr lang="it-IT" dirty="0">
                <a:solidFill>
                  <a:srgbClr val="000000"/>
                </a:solidFill>
                <a:latin typeface="Calibri" panose="020F0502020204030204" pitchFamily="34" charset="0"/>
              </a:rPr>
              <a:t> nel 2024 è ancora previsto </a:t>
            </a:r>
            <a:r>
              <a:rPr lang="it-IT" b="1" dirty="0">
                <a:solidFill>
                  <a:srgbClr val="000000"/>
                </a:solidFill>
                <a:latin typeface="Calibri" panose="020F0502020204030204" pitchFamily="34" charset="0"/>
              </a:rPr>
              <a:t>oltre il 3 per cento del PIL</a:t>
            </a:r>
            <a:r>
              <a:rPr lang="it-IT" dirty="0">
                <a:solidFill>
                  <a:srgbClr val="000000"/>
                </a:solidFill>
                <a:latin typeface="Calibri" panose="020F0502020204030204" pitchFamily="34" charset="0"/>
              </a:rPr>
              <a:t>; il percorso di riduzione del rapporto tra il debito pubblico e il PIL prevede diminuzioni nel quadriennio 2024-2027 pari in media a circa 0,7 punti percentuali (2024= -4,3%; 2025 = -3,7%; 2026 = -3%; </a:t>
            </a:r>
            <a:r>
              <a:rPr lang="it-IT" dirty="0">
                <a:solidFill>
                  <a:srgbClr val="000000"/>
                </a:solidFill>
                <a:highlight>
                  <a:srgbClr val="FFFF00"/>
                </a:highlight>
                <a:latin typeface="Calibri" panose="020F0502020204030204" pitchFamily="34" charset="0"/>
              </a:rPr>
              <a:t>2027 = -2,2). </a:t>
            </a:r>
          </a:p>
          <a:p>
            <a:pPr marL="285750" indent="-285750">
              <a:buFont typeface="Wingdings" panose="05000000000000000000" pitchFamily="2" charset="2"/>
              <a:buChar char="Ø"/>
            </a:pPr>
            <a:endParaRPr lang="it-IT" dirty="0">
              <a:solidFill>
                <a:srgbClr val="000000"/>
              </a:solidFill>
              <a:latin typeface="Calibri" panose="020F0502020204030204" pitchFamily="34" charset="0"/>
            </a:endParaRPr>
          </a:p>
          <a:p>
            <a:pPr marL="285750" indent="-285750">
              <a:buFont typeface="Wingdings" panose="05000000000000000000" pitchFamily="2" charset="2"/>
              <a:buChar char="Ø"/>
            </a:pPr>
            <a:endParaRPr lang="it-IT"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Ø"/>
            </a:pPr>
            <a:r>
              <a:rPr lang="it-IT" b="1" i="0" u="none" strike="noStrike" baseline="0" dirty="0">
                <a:solidFill>
                  <a:srgbClr val="000000"/>
                </a:solidFill>
                <a:latin typeface="Calibri" panose="020F0502020204030204" pitchFamily="34" charset="0"/>
              </a:rPr>
              <a:t>elementi di incertezza sulle prospettive di finanza pubblica, connessi sia allo </a:t>
            </a:r>
            <a:r>
              <a:rPr lang="it-IT" b="1" i="0" u="none" strike="noStrike" baseline="0" dirty="0">
                <a:solidFill>
                  <a:srgbClr val="000000"/>
                </a:solidFill>
                <a:highlight>
                  <a:srgbClr val="FFFF00"/>
                </a:highlight>
                <a:latin typeface="Calibri" panose="020F0502020204030204" pitchFamily="34" charset="0"/>
              </a:rPr>
              <a:t>scenario macroeconomico e alla realizzazione del PNRR </a:t>
            </a:r>
            <a:r>
              <a:rPr lang="it-IT" b="1" i="0" u="none" strike="noStrike" baseline="0" dirty="0">
                <a:solidFill>
                  <a:srgbClr val="000000"/>
                </a:solidFill>
                <a:latin typeface="Calibri" panose="020F0502020204030204" pitchFamily="34" charset="0"/>
              </a:rPr>
              <a:t>sia ad aspetti inerenti alla </a:t>
            </a:r>
            <a:r>
              <a:rPr lang="it-IT" b="1" i="0" u="none" strike="noStrike" baseline="0" dirty="0">
                <a:solidFill>
                  <a:srgbClr val="000000"/>
                </a:solidFill>
                <a:highlight>
                  <a:srgbClr val="FFFF00"/>
                </a:highlight>
                <a:latin typeface="Calibri" panose="020F0502020204030204" pitchFamily="34" charset="0"/>
              </a:rPr>
              <a:t>programmazione di bilancio</a:t>
            </a:r>
            <a:r>
              <a:rPr lang="it-IT" b="1" i="0" u="none" strike="noStrike" baseline="0" dirty="0">
                <a:solidFill>
                  <a:srgbClr val="000000"/>
                </a:solidFill>
                <a:latin typeface="Calibri" panose="020F0502020204030204" pitchFamily="34" charset="0"/>
              </a:rPr>
              <a:t>. </a:t>
            </a:r>
            <a:r>
              <a:rPr lang="it-IT" b="0" i="0" u="none" strike="noStrike" baseline="0" dirty="0">
                <a:solidFill>
                  <a:srgbClr val="000000"/>
                </a:solidFill>
                <a:latin typeface="Calibri" panose="020F0502020204030204" pitchFamily="34" charset="0"/>
              </a:rPr>
              <a:t>Con riferimento a quest’ultima, vanno risolti gli impatti conseguenti alle misure del PNRR e l’individuazione di conseguenti coperture finanziarie per gli interventi di bilancio che si prospettano</a:t>
            </a:r>
            <a:r>
              <a:rPr lang="it-IT" dirty="0">
                <a:solidFill>
                  <a:srgbClr val="000000"/>
                </a:solidFill>
                <a:latin typeface="Calibri" panose="020F0502020204030204" pitchFamily="34" charset="0"/>
              </a:rPr>
              <a:t> </a:t>
            </a:r>
            <a:r>
              <a:rPr lang="it-IT" b="0" i="0" u="none" strike="noStrike" baseline="0" dirty="0">
                <a:solidFill>
                  <a:srgbClr val="000000"/>
                </a:solidFill>
                <a:latin typeface="Calibri" panose="020F0502020204030204" pitchFamily="34" charset="0"/>
              </a:rPr>
              <a:t>tra cui </a:t>
            </a:r>
            <a:r>
              <a:rPr lang="it-IT" b="1" i="0" u="none" strike="noStrike" baseline="0" dirty="0">
                <a:solidFill>
                  <a:srgbClr val="000000"/>
                </a:solidFill>
                <a:latin typeface="Calibri" panose="020F0502020204030204" pitchFamily="34" charset="0"/>
              </a:rPr>
              <a:t>quello in materia di disciplina pensionistica</a:t>
            </a:r>
            <a:r>
              <a:rPr lang="it-IT" b="0" i="0" u="none" strike="noStrike" baseline="0" dirty="0">
                <a:solidFill>
                  <a:srgbClr val="000000"/>
                </a:solidFill>
                <a:latin typeface="Calibri" panose="020F0502020204030204" pitchFamily="34" charset="0"/>
              </a:rPr>
              <a:t>, nonché le esigenze connesse alla </a:t>
            </a:r>
            <a:r>
              <a:rPr lang="it-IT" b="1" i="0" u="none" strike="noStrike" baseline="0" dirty="0">
                <a:solidFill>
                  <a:srgbClr val="000000"/>
                </a:solidFill>
                <a:latin typeface="Calibri" panose="020F0502020204030204" pitchFamily="34" charset="0"/>
              </a:rPr>
              <a:t>riduzione della pressione fiscale adottate solo per il 2024 e da estendere nell’arco della legislatura </a:t>
            </a:r>
            <a:r>
              <a:rPr lang="it-IT" b="0" i="0" u="none" strike="noStrike" baseline="0" dirty="0">
                <a:solidFill>
                  <a:srgbClr val="000000"/>
                </a:solidFill>
                <a:latin typeface="Calibri" panose="020F0502020204030204" pitchFamily="34" charset="0"/>
              </a:rPr>
              <a:t>e per far fronte agli </a:t>
            </a:r>
            <a:r>
              <a:rPr lang="it-IT" i="0" u="none" strike="noStrike" baseline="0" dirty="0">
                <a:solidFill>
                  <a:srgbClr val="000000"/>
                </a:solidFill>
                <a:latin typeface="Calibri" panose="020F0502020204030204" pitchFamily="34" charset="0"/>
              </a:rPr>
              <a:t>incrementi dei costi dei lavori pubblici </a:t>
            </a:r>
            <a:r>
              <a:rPr lang="it-IT" b="0" i="0" u="none" strike="noStrike" baseline="0" dirty="0">
                <a:solidFill>
                  <a:srgbClr val="000000"/>
                </a:solidFill>
                <a:latin typeface="Calibri" panose="020F0502020204030204" pitchFamily="34" charset="0"/>
              </a:rPr>
              <a:t>e ai </a:t>
            </a:r>
            <a:r>
              <a:rPr lang="it-IT" b="1" i="0" u="none" strike="noStrike" baseline="0" dirty="0">
                <a:solidFill>
                  <a:srgbClr val="000000"/>
                </a:solidFill>
                <a:latin typeface="Calibri" panose="020F0502020204030204" pitchFamily="34" charset="0"/>
              </a:rPr>
              <a:t>nuovi provvedimenti quali il DL 19/2024 che sembra necessitare di coperture soprattutto in materia di Edilizia sanitaria</a:t>
            </a:r>
            <a:r>
              <a:rPr lang="it-IT" b="0" i="0" u="none" strike="noStrike" baseline="0" dirty="0">
                <a:solidFill>
                  <a:srgbClr val="000000"/>
                </a:solidFill>
                <a:latin typeface="Calibri" panose="020F0502020204030204" pitchFamily="34" charset="0"/>
              </a:rPr>
              <a:t>; </a:t>
            </a:r>
          </a:p>
          <a:p>
            <a:pPr marL="285750" indent="-285750">
              <a:buFont typeface="Wingdings" panose="05000000000000000000" pitchFamily="2" charset="2"/>
              <a:buChar char="Ø"/>
            </a:pPr>
            <a:endParaRPr lang="it-IT" dirty="0">
              <a:solidFill>
                <a:srgbClr val="000000"/>
              </a:solidFill>
              <a:latin typeface="Calibri" panose="020F0502020204030204" pitchFamily="34" charset="0"/>
            </a:endParaRPr>
          </a:p>
          <a:p>
            <a:pPr marL="285750" indent="-285750">
              <a:buFont typeface="Wingdings" panose="05000000000000000000" pitchFamily="2" charset="2"/>
              <a:buChar char="Ø"/>
            </a:pPr>
            <a:r>
              <a:rPr lang="it-IT" b="1" i="0" u="none" strike="noStrike" baseline="0" dirty="0">
                <a:solidFill>
                  <a:srgbClr val="C00000"/>
                </a:solidFill>
                <a:latin typeface="Calibri" panose="020F0502020204030204" pitchFamily="34" charset="0"/>
              </a:rPr>
              <a:t>Nell’insieme, sembrerebbero quindi necessarie cospicue risorse di copertura per i programmi di legislatura che, dopo il periodo di risanamento del recente passato, appare difficile poter reperire senza incidere sulla prestazione dei servizi e sull’attuazione delle politiche sociali, come anche reso evidente dai risparmi relativamente limitati che – nei programmi del Governo − sono previsti derivare dal rafforzamento della revisione della spesa dei Ministeri nei prossimi anni. </a:t>
            </a:r>
            <a:endParaRPr lang="it-IT" dirty="0">
              <a:solidFill>
                <a:srgbClr val="C00000"/>
              </a:solidFill>
            </a:endParaRPr>
          </a:p>
        </p:txBody>
      </p:sp>
      <p:sp>
        <p:nvSpPr>
          <p:cNvPr id="5" name="Segnaposto numero diapositiva 4">
            <a:extLst>
              <a:ext uri="{FF2B5EF4-FFF2-40B4-BE49-F238E27FC236}">
                <a16:creationId xmlns:a16="http://schemas.microsoft.com/office/drawing/2014/main" id="{FB356339-EF05-C1E2-3583-7336AF518202}"/>
              </a:ext>
            </a:extLst>
          </p:cNvPr>
          <p:cNvSpPr>
            <a:spLocks noGrp="1"/>
          </p:cNvSpPr>
          <p:nvPr>
            <p:ph type="sldNum" sz="quarter" idx="12"/>
          </p:nvPr>
        </p:nvSpPr>
        <p:spPr/>
        <p:txBody>
          <a:bodyPr/>
          <a:lstStyle/>
          <a:p>
            <a:fld id="{F5630B7E-D0B8-4375-B9E1-DA6D2D04633F}" type="slidenum">
              <a:rPr lang="it-IT" smtClean="0"/>
              <a:t>4</a:t>
            </a:fld>
            <a:endParaRPr lang="it-IT"/>
          </a:p>
        </p:txBody>
      </p:sp>
      <p:sp>
        <p:nvSpPr>
          <p:cNvPr id="9" name="CasellaDiTesto 8">
            <a:extLst>
              <a:ext uri="{FF2B5EF4-FFF2-40B4-BE49-F238E27FC236}">
                <a16:creationId xmlns:a16="http://schemas.microsoft.com/office/drawing/2014/main" id="{CA896545-1A34-1ED9-73D4-763FF2D71136}"/>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spTree>
    <p:extLst>
      <p:ext uri="{BB962C8B-B14F-4D97-AF65-F5344CB8AC3E}">
        <p14:creationId xmlns:p14="http://schemas.microsoft.com/office/powerpoint/2010/main" val="360234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4CC8949-5F9E-FBF8-FF05-44EB50B6E74B}"/>
              </a:ext>
            </a:extLst>
          </p:cNvPr>
          <p:cNvSpPr txBox="1"/>
          <p:nvPr/>
        </p:nvSpPr>
        <p:spPr>
          <a:xfrm>
            <a:off x="208936" y="651857"/>
            <a:ext cx="11618997" cy="3493264"/>
          </a:xfrm>
          <a:prstGeom prst="rect">
            <a:avLst/>
          </a:prstGeom>
          <a:noFill/>
          <a:ln w="19050">
            <a:solidFill>
              <a:srgbClr val="002060"/>
            </a:solidFill>
          </a:ln>
        </p:spPr>
        <p:txBody>
          <a:bodyPr wrap="square" rtlCol="0">
            <a:spAutoFit/>
          </a:bodyPr>
          <a:lstStyle/>
          <a:p>
            <a:pPr>
              <a:buClr>
                <a:srgbClr val="0070C0"/>
              </a:buClr>
              <a:buSzPct val="130000"/>
            </a:pPr>
            <a:r>
              <a:rPr lang="it-IT" sz="1700" b="1" dirty="0"/>
              <a:t>Finalità proposta di Regolamento per rafforzare le posizioni di bilancio, nonché della sorveglianza e del coordinamento delle politiche economiche </a:t>
            </a:r>
            <a:r>
              <a:rPr lang="it-IT" sz="1700" b="1" dirty="0">
                <a:solidFill>
                  <a:srgbClr val="C00000"/>
                </a:solidFill>
              </a:rPr>
              <a:t>«Braccio preventivo»</a:t>
            </a:r>
          </a:p>
          <a:p>
            <a:pPr marL="285750" indent="-285750">
              <a:buClr>
                <a:srgbClr val="0070C0"/>
              </a:buClr>
              <a:buSzPct val="130000"/>
              <a:buFont typeface="Wingdings" panose="05000000000000000000" pitchFamily="2" charset="2"/>
              <a:buChar char="Ø"/>
            </a:pPr>
            <a:endParaRPr lang="it-IT" sz="1700" dirty="0"/>
          </a:p>
          <a:p>
            <a:pPr marL="285750" indent="-285750">
              <a:buClr>
                <a:srgbClr val="0070C0"/>
              </a:buClr>
              <a:buSzPct val="130000"/>
              <a:buFont typeface="Wingdings" panose="05000000000000000000" pitchFamily="2" charset="2"/>
              <a:buChar char="Ø"/>
            </a:pPr>
            <a:r>
              <a:rPr lang="it-IT" sz="1700" b="1" dirty="0"/>
              <a:t>Riduzione</a:t>
            </a:r>
            <a:r>
              <a:rPr lang="it-IT" sz="1700" dirty="0"/>
              <a:t> e </a:t>
            </a:r>
            <a:r>
              <a:rPr lang="it-IT" sz="1700" b="1" dirty="0"/>
              <a:t>sostenibilità del debito </a:t>
            </a:r>
            <a:r>
              <a:rPr lang="it-IT" sz="1700" dirty="0"/>
              <a:t>perseguite su un analisi di rischio e tradotte in obiettivi di correzione dei saldi di bilancio</a:t>
            </a:r>
          </a:p>
          <a:p>
            <a:pPr marL="285750" indent="-285750">
              <a:buClr>
                <a:srgbClr val="0070C0"/>
              </a:buClr>
              <a:buSzPct val="130000"/>
              <a:buFont typeface="Wingdings" panose="05000000000000000000" pitchFamily="2" charset="2"/>
              <a:buChar char="Ø"/>
            </a:pPr>
            <a:endParaRPr lang="it-IT" sz="1700" dirty="0"/>
          </a:p>
          <a:p>
            <a:pPr marL="285750" indent="-285750">
              <a:buClr>
                <a:srgbClr val="0070C0"/>
              </a:buClr>
              <a:buSzPct val="130000"/>
              <a:buFont typeface="Wingdings" panose="05000000000000000000" pitchFamily="2" charset="2"/>
              <a:buChar char="Ø"/>
            </a:pPr>
            <a:r>
              <a:rPr lang="it-IT" sz="1700" b="1" dirty="0">
                <a:highlight>
                  <a:srgbClr val="FFFF00"/>
                </a:highlight>
              </a:rPr>
              <a:t>Unico</a:t>
            </a:r>
            <a:r>
              <a:rPr lang="it-IT" sz="1700" dirty="0">
                <a:highlight>
                  <a:srgbClr val="FFFF00"/>
                </a:highlight>
              </a:rPr>
              <a:t> </a:t>
            </a:r>
            <a:r>
              <a:rPr lang="it-IT" sz="1700" b="1" dirty="0">
                <a:highlight>
                  <a:srgbClr val="FFFF00"/>
                </a:highlight>
              </a:rPr>
              <a:t>vincolo</a:t>
            </a:r>
            <a:r>
              <a:rPr lang="it-IT" sz="1700" dirty="0"/>
              <a:t> funzionale al perseguimento di questi obiettivi è il </a:t>
            </a:r>
            <a:r>
              <a:rPr lang="it-IT" sz="1700" b="1" dirty="0">
                <a:highlight>
                  <a:srgbClr val="FFFF00"/>
                </a:highlight>
              </a:rPr>
              <a:t>«limite alla crescita della spesa netta», </a:t>
            </a:r>
            <a:r>
              <a:rPr lang="it-IT" sz="1700" dirty="0"/>
              <a:t>individuato dalle </a:t>
            </a:r>
            <a:r>
              <a:rPr lang="it-IT" sz="1700" b="1" dirty="0"/>
              <a:t>«traiettorie di riferimento» (4 anni + 3) </a:t>
            </a:r>
            <a:r>
              <a:rPr lang="it-IT" sz="1700" dirty="0"/>
              <a:t>predisposte dalla Commissione e dai </a:t>
            </a:r>
            <a:r>
              <a:rPr lang="it-IT" sz="1700" b="1" dirty="0"/>
              <a:t>«Piani strutturali nazionali» </a:t>
            </a:r>
            <a:r>
              <a:rPr lang="it-IT" sz="1700" dirty="0"/>
              <a:t>che individuano la dinamica di evoluzione della spesa entro l’orizzonte del periodo di aggiustamento</a:t>
            </a:r>
            <a:r>
              <a:rPr lang="it-IT" sz="1700" b="1" i="1" dirty="0">
                <a:solidFill>
                  <a:srgbClr val="000000"/>
                </a:solidFill>
              </a:rPr>
              <a:t> </a:t>
            </a:r>
            <a:r>
              <a:rPr lang="it-IT" sz="1700" b="1" dirty="0">
                <a:solidFill>
                  <a:srgbClr val="000000"/>
                </a:solidFill>
              </a:rPr>
              <a:t>in modo da garantire la sostenibilità del debito e il suo avvio verso </a:t>
            </a:r>
            <a:r>
              <a:rPr lang="it-IT" sz="1700" dirty="0">
                <a:solidFill>
                  <a:srgbClr val="000000"/>
                </a:solidFill>
              </a:rPr>
              <a:t>un percorso di riduzione al più tardi entro la fine del periodo di aggiustamento o che rimanga a livelli prudenti, assicurando nel contempo che il disavanzo di bilancio sia mantenuto al di sotto del 3 % del PIL a medio termine.</a:t>
            </a:r>
            <a:endParaRPr lang="it-IT" sz="1700" dirty="0"/>
          </a:p>
          <a:p>
            <a:pPr marL="285750" indent="-285750">
              <a:buClr>
                <a:srgbClr val="0070C0"/>
              </a:buClr>
              <a:buSzPct val="130000"/>
              <a:buFont typeface="Wingdings" panose="05000000000000000000" pitchFamily="2" charset="2"/>
              <a:buChar char="Ø"/>
            </a:pPr>
            <a:endParaRPr lang="it-IT" sz="1700" dirty="0"/>
          </a:p>
          <a:p>
            <a:pPr marL="285750" indent="-285750">
              <a:buClr>
                <a:srgbClr val="0070C0"/>
              </a:buClr>
              <a:buSzPct val="130000"/>
              <a:buFont typeface="Wingdings" panose="05000000000000000000" pitchFamily="2" charset="2"/>
              <a:buChar char="Ø"/>
            </a:pPr>
            <a:r>
              <a:rPr lang="it-IT" sz="1700" dirty="0"/>
              <a:t>I singoli Stati membri presentano un </a:t>
            </a:r>
            <a:r>
              <a:rPr lang="it-IT" sz="1700" b="1" dirty="0"/>
              <a:t>Piano fiscale strutturale di medio termine </a:t>
            </a:r>
            <a:r>
              <a:rPr lang="it-IT" sz="1700" dirty="0"/>
              <a:t>(4 anni o 5 anni durata della legislatura nazionale = </a:t>
            </a:r>
            <a:r>
              <a:rPr lang="it-IT" sz="1700" b="1" dirty="0">
                <a:solidFill>
                  <a:srgbClr val="C00000"/>
                </a:solidFill>
              </a:rPr>
              <a:t>IMPEGNO POLITICO APPROVATO DAL CONSIGLIO</a:t>
            </a:r>
          </a:p>
        </p:txBody>
      </p:sp>
      <p:sp>
        <p:nvSpPr>
          <p:cNvPr id="3" name="CasellaDiTesto 2">
            <a:extLst>
              <a:ext uri="{FF2B5EF4-FFF2-40B4-BE49-F238E27FC236}">
                <a16:creationId xmlns:a16="http://schemas.microsoft.com/office/drawing/2014/main" id="{187FCC35-CD43-87F1-C413-CF791A21C3A4}"/>
              </a:ext>
            </a:extLst>
          </p:cNvPr>
          <p:cNvSpPr txBox="1"/>
          <p:nvPr/>
        </p:nvSpPr>
        <p:spPr>
          <a:xfrm>
            <a:off x="116686" y="-132772"/>
            <a:ext cx="11377353" cy="646331"/>
          </a:xfrm>
          <a:prstGeom prst="rect">
            <a:avLst/>
          </a:prstGeom>
          <a:noFill/>
        </p:spPr>
        <p:txBody>
          <a:bodyPr wrap="square" rtlCol="0">
            <a:spAutoFit/>
          </a:bodyPr>
          <a:lstStyle/>
          <a:p>
            <a:pPr algn="ctr"/>
            <a:r>
              <a:rPr lang="it-IT" sz="3600" b="1" u="none" strike="noStrike" baseline="0" dirty="0">
                <a:solidFill>
                  <a:srgbClr val="002060"/>
                </a:solidFill>
                <a:latin typeface="+mn-lt"/>
              </a:rPr>
              <a:t>La nuova governance UE</a:t>
            </a:r>
            <a:endParaRPr lang="it-IT" sz="3600" b="1" i="1" dirty="0">
              <a:solidFill>
                <a:srgbClr val="002060"/>
              </a:solidFill>
              <a:latin typeface="+mn-lt"/>
            </a:endParaRPr>
          </a:p>
        </p:txBody>
      </p:sp>
      <p:sp>
        <p:nvSpPr>
          <p:cNvPr id="6" name="Segnaposto numero diapositiva 5">
            <a:extLst>
              <a:ext uri="{FF2B5EF4-FFF2-40B4-BE49-F238E27FC236}">
                <a16:creationId xmlns:a16="http://schemas.microsoft.com/office/drawing/2014/main" id="{096952B5-8EE5-9A03-C853-67C998D3A165}"/>
              </a:ext>
            </a:extLst>
          </p:cNvPr>
          <p:cNvSpPr>
            <a:spLocks noGrp="1"/>
          </p:cNvSpPr>
          <p:nvPr>
            <p:ph type="sldNum" sz="quarter" idx="12"/>
          </p:nvPr>
        </p:nvSpPr>
        <p:spPr>
          <a:xfrm>
            <a:off x="9265264" y="6477315"/>
            <a:ext cx="2743200" cy="365125"/>
          </a:xfrm>
        </p:spPr>
        <p:txBody>
          <a:bodyPr/>
          <a:lstStyle/>
          <a:p>
            <a:fld id="{F5630B7E-D0B8-4375-B9E1-DA6D2D04633F}" type="slidenum">
              <a:rPr lang="it-IT" smtClean="0"/>
              <a:t>5</a:t>
            </a:fld>
            <a:endParaRPr lang="it-IT"/>
          </a:p>
        </p:txBody>
      </p:sp>
      <p:sp>
        <p:nvSpPr>
          <p:cNvPr id="5" name="CasellaDiTesto 4">
            <a:extLst>
              <a:ext uri="{FF2B5EF4-FFF2-40B4-BE49-F238E27FC236}">
                <a16:creationId xmlns:a16="http://schemas.microsoft.com/office/drawing/2014/main" id="{2A583E41-B0B9-5D8E-320B-D01F7E377E0E}"/>
              </a:ext>
            </a:extLst>
          </p:cNvPr>
          <p:cNvSpPr txBox="1"/>
          <p:nvPr/>
        </p:nvSpPr>
        <p:spPr>
          <a:xfrm>
            <a:off x="1225275" y="4398006"/>
            <a:ext cx="10602658" cy="1938992"/>
          </a:xfrm>
          <a:prstGeom prst="rect">
            <a:avLst/>
          </a:prstGeom>
          <a:noFill/>
          <a:ln w="19050">
            <a:solidFill>
              <a:srgbClr val="002060"/>
            </a:solidFill>
          </a:ln>
        </p:spPr>
        <p:txBody>
          <a:bodyPr wrap="square">
            <a:spAutoFit/>
          </a:bodyPr>
          <a:lstStyle/>
          <a:p>
            <a:pPr algn="l"/>
            <a:r>
              <a:rPr lang="it-IT" sz="1500" b="1" i="1" u="none" strike="noStrike" baseline="0" dirty="0"/>
              <a:t>Art.11 (Presentazione dei piani strutturali di medio termine) </a:t>
            </a:r>
          </a:p>
          <a:p>
            <a:pPr algn="l"/>
            <a:r>
              <a:rPr lang="it-IT" sz="1500" b="1" i="1" u="none" strike="noStrike" baseline="0" dirty="0"/>
              <a:t>c. 3 «Prima della presentazione del proprio piano nazionale strutturale di bilancio di medio termine, ciascuno Stato membro, conformemente al proprio quadro giuridico nazionale, procede alla consultazione della società civile, delle parti sociali, </a:t>
            </a:r>
            <a:r>
              <a:rPr lang="it-IT" sz="1500" b="1" i="1" u="none" strike="noStrike" baseline="0" dirty="0">
                <a:highlight>
                  <a:srgbClr val="FFFF00"/>
                </a:highlight>
              </a:rPr>
              <a:t>delle autorità regionali </a:t>
            </a:r>
            <a:r>
              <a:rPr lang="it-IT" sz="1500" b="1" i="1" u="none" strike="noStrike" baseline="0" dirty="0"/>
              <a:t>e di altri portatori di interessi pertinenti.»</a:t>
            </a:r>
          </a:p>
          <a:p>
            <a:pPr algn="l"/>
            <a:endParaRPr lang="it-IT" sz="1500" b="1" i="1" dirty="0"/>
          </a:p>
          <a:p>
            <a:pPr algn="l"/>
            <a:r>
              <a:rPr lang="it-IT" sz="1500" b="1" i="1" dirty="0"/>
              <a:t>Art. 13(Requisiti per i piani strutturali di medio termine)</a:t>
            </a:r>
          </a:p>
          <a:p>
            <a:pPr algn="l"/>
            <a:r>
              <a:rPr lang="it-IT" sz="1500" b="1" i="1" dirty="0"/>
              <a:t>..g) contiene informazioni riguardanti: </a:t>
            </a:r>
          </a:p>
          <a:p>
            <a:pPr algn="l"/>
            <a:r>
              <a:rPr lang="it-IT" sz="1500" b="1" i="1" dirty="0"/>
              <a:t>… vi) la consultazione dei parlamenti nazionali e la consultazione di cui all’art.11</a:t>
            </a:r>
            <a:endParaRPr lang="it-IT" sz="1500" i="1" dirty="0"/>
          </a:p>
        </p:txBody>
      </p:sp>
      <p:sp>
        <p:nvSpPr>
          <p:cNvPr id="7" name="CasellaDiTesto 6">
            <a:extLst>
              <a:ext uri="{FF2B5EF4-FFF2-40B4-BE49-F238E27FC236}">
                <a16:creationId xmlns:a16="http://schemas.microsoft.com/office/drawing/2014/main" id="{EA598642-9B35-CC10-35F9-30DEC73057D2}"/>
              </a:ext>
            </a:extLst>
          </p:cNvPr>
          <p:cNvSpPr txBox="1"/>
          <p:nvPr/>
        </p:nvSpPr>
        <p:spPr>
          <a:xfrm>
            <a:off x="4001460" y="6581001"/>
            <a:ext cx="3358342" cy="276999"/>
          </a:xfrm>
          <a:prstGeom prst="rect">
            <a:avLst/>
          </a:prstGeom>
          <a:noFill/>
        </p:spPr>
        <p:txBody>
          <a:bodyPr wrap="square" rtlCol="0">
            <a:spAutoFit/>
          </a:bodyPr>
          <a:lstStyle/>
          <a:p>
            <a:r>
              <a:rPr lang="it-IT" sz="1200" i="1" dirty="0"/>
              <a:t>Conferenza delle Regioni e delle Province autonome</a:t>
            </a:r>
          </a:p>
        </p:txBody>
      </p:sp>
      <p:pic>
        <p:nvPicPr>
          <p:cNvPr id="4" name="Elemento grafico 3" descr="Freccia: leggera curva contorno">
            <a:extLst>
              <a:ext uri="{FF2B5EF4-FFF2-40B4-BE49-F238E27FC236}">
                <a16:creationId xmlns:a16="http://schemas.microsoft.com/office/drawing/2014/main" id="{491D018D-1EC4-782E-0E5C-B3AD1E21C4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534" y="4285438"/>
            <a:ext cx="1035380" cy="1092200"/>
          </a:xfrm>
          <a:prstGeom prst="rect">
            <a:avLst/>
          </a:prstGeom>
        </p:spPr>
      </p:pic>
      <p:sp>
        <p:nvSpPr>
          <p:cNvPr id="9" name="CasellaDiTesto 8">
            <a:extLst>
              <a:ext uri="{FF2B5EF4-FFF2-40B4-BE49-F238E27FC236}">
                <a16:creationId xmlns:a16="http://schemas.microsoft.com/office/drawing/2014/main" id="{E297FDC9-0F8C-D118-1F3F-39E7C0C1D192}"/>
              </a:ext>
            </a:extLst>
          </p:cNvPr>
          <p:cNvSpPr txBox="1"/>
          <p:nvPr/>
        </p:nvSpPr>
        <p:spPr>
          <a:xfrm>
            <a:off x="37811" y="5100639"/>
            <a:ext cx="1187465" cy="553998"/>
          </a:xfrm>
          <a:prstGeom prst="rect">
            <a:avLst/>
          </a:prstGeom>
          <a:noFill/>
        </p:spPr>
        <p:txBody>
          <a:bodyPr wrap="square">
            <a:spAutoFit/>
          </a:bodyPr>
          <a:lstStyle/>
          <a:p>
            <a:pPr>
              <a:buClr>
                <a:srgbClr val="0070C0"/>
              </a:buClr>
              <a:buSzPct val="130000"/>
            </a:pPr>
            <a:r>
              <a:rPr lang="it-IT" sz="1500" b="1" dirty="0">
                <a:solidFill>
                  <a:srgbClr val="002060"/>
                </a:solidFill>
              </a:rPr>
              <a:t>«Braccio preventivo»</a:t>
            </a:r>
          </a:p>
        </p:txBody>
      </p:sp>
    </p:spTree>
    <p:extLst>
      <p:ext uri="{BB962C8B-B14F-4D97-AF65-F5344CB8AC3E}">
        <p14:creationId xmlns:p14="http://schemas.microsoft.com/office/powerpoint/2010/main" val="235791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C06D197-63B1-FCEF-2E40-3D8373DD98AF}"/>
              </a:ext>
            </a:extLst>
          </p:cNvPr>
          <p:cNvSpPr txBox="1"/>
          <p:nvPr/>
        </p:nvSpPr>
        <p:spPr>
          <a:xfrm>
            <a:off x="523554" y="2712386"/>
            <a:ext cx="11144889" cy="3477875"/>
          </a:xfrm>
          <a:prstGeom prst="rect">
            <a:avLst/>
          </a:prstGeom>
          <a:noFill/>
        </p:spPr>
        <p:txBody>
          <a:bodyPr wrap="square" rtlCol="0">
            <a:spAutoFit/>
          </a:bodyPr>
          <a:lstStyle/>
          <a:p>
            <a:pPr algn="just"/>
            <a:r>
              <a:rPr lang="it-IT" sz="2000" dirty="0"/>
              <a:t>La Commissione valuta l’attuazione del Piano usando come indicatore il </a:t>
            </a:r>
            <a:r>
              <a:rPr lang="it-IT" sz="2000" b="1" dirty="0"/>
              <a:t>rispetto della </a:t>
            </a:r>
            <a:r>
              <a:rPr lang="it-IT" sz="2000" b="1" i="1" dirty="0"/>
              <a:t>regola della spesa netta:</a:t>
            </a:r>
          </a:p>
          <a:p>
            <a:pPr marL="285750" indent="-285750" algn="just">
              <a:buFont typeface="Arial" panose="020B0604020202020204" pitchFamily="34" charset="0"/>
              <a:buChar char="•"/>
            </a:pPr>
            <a:r>
              <a:rPr lang="it-IT" sz="2000" b="1" i="1" kern="100" dirty="0">
                <a:effectLst/>
                <a:latin typeface="Calibri" panose="020F0502020204030204" pitchFamily="34" charset="0"/>
                <a:ea typeface="Calibri" panose="020F0502020204030204" pitchFamily="34" charset="0"/>
                <a:cs typeface="Times New Roman" panose="02020603050405020304" pitchFamily="18" charset="0"/>
              </a:rPr>
              <a:t>La spesa finanziata a livello nazionale dovrà rimanere all'interno del percorso pluriennale di spesa primaria netta secondo la «traiettoria di riferimento».</a:t>
            </a:r>
            <a:r>
              <a:rPr lang="it-IT" sz="2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i="1" kern="100" dirty="0">
                <a:latin typeface="Calibri" panose="020F0502020204030204" pitchFamily="34" charset="0"/>
                <a:ea typeface="Calibri" panose="020F0502020204030204" pitchFamily="34" charset="0"/>
                <a:cs typeface="Times New Roman" panose="02020603050405020304" pitchFamily="18" charset="0"/>
              </a:rPr>
              <a:t>Le deviazioni dal percorso di spesa, computate nel conto di controllo, </a:t>
            </a:r>
            <a:r>
              <a:rPr lang="it-IT" sz="2000" b="1" i="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non dovranno eccedere lo 0,3% annui o 0,6% cumulativamente</a:t>
            </a:r>
            <a:r>
              <a:rPr lang="it-IT" sz="2000" i="1" kern="100" dirty="0">
                <a:latin typeface="Calibri" panose="020F0502020204030204" pitchFamily="34" charset="0"/>
                <a:ea typeface="Calibri" panose="020F0502020204030204" pitchFamily="34" charset="0"/>
                <a:cs typeface="Times New Roman" panose="02020603050405020304" pitchFamily="18" charset="0"/>
              </a:rPr>
              <a:t>.</a:t>
            </a:r>
          </a:p>
          <a:p>
            <a:pPr algn="just"/>
            <a:endParaRPr lang="it-IT"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it-IT" sz="2000" i="1" kern="100" dirty="0">
                <a:effectLst/>
                <a:latin typeface="Calibri" panose="020F0502020204030204" pitchFamily="34" charset="0"/>
                <a:ea typeface="Calibri" panose="020F0502020204030204" pitchFamily="34" charset="0"/>
                <a:cs typeface="Times New Roman" panose="02020603050405020304" pitchFamily="18" charset="0"/>
              </a:rPr>
              <a:t>Gli Stati membri rimarranno liberi di intraprendere ulteriori riforme o investimenti, le nuove iniziative politiche non implicheranno una riapertura del percorso pluriennale di spesa primaria netta concordato</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.”(eccezione gravi shock)</a:t>
            </a:r>
          </a:p>
          <a:p>
            <a:endParaRPr lang="it-IT"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2000" b="1" i="1" dirty="0"/>
          </a:p>
        </p:txBody>
      </p:sp>
      <p:sp>
        <p:nvSpPr>
          <p:cNvPr id="4" name="CasellaDiTesto 3">
            <a:extLst>
              <a:ext uri="{FF2B5EF4-FFF2-40B4-BE49-F238E27FC236}">
                <a16:creationId xmlns:a16="http://schemas.microsoft.com/office/drawing/2014/main" id="{93CE1ECA-775B-8FC9-CC19-68C557FA6F05}"/>
              </a:ext>
            </a:extLst>
          </p:cNvPr>
          <p:cNvSpPr txBox="1"/>
          <p:nvPr/>
        </p:nvSpPr>
        <p:spPr>
          <a:xfrm>
            <a:off x="426719" y="1292697"/>
            <a:ext cx="11338561" cy="1015663"/>
          </a:xfrm>
          <a:prstGeom prst="rect">
            <a:avLst/>
          </a:prstGeom>
          <a:noFill/>
          <a:ln>
            <a:solidFill>
              <a:srgbClr val="002060"/>
            </a:solidFill>
          </a:ln>
        </p:spPr>
        <p:txBody>
          <a:bodyPr wrap="square" rtlCol="0">
            <a:spAutoFit/>
          </a:bodyPr>
          <a:lstStyle/>
          <a:p>
            <a:pPr algn="just"/>
            <a:r>
              <a:rPr lang="it-IT" sz="2000" b="1" dirty="0">
                <a:solidFill>
                  <a:srgbClr val="C00000"/>
                </a:solidFill>
              </a:rPr>
              <a:t>La riduzione del debito (a tassazione invariata) è trasformato in un percorso di limitazione alla crescita della spesa. La regola non vincola la dimensione complessiva del bilancio pubblico </a:t>
            </a:r>
          </a:p>
          <a:p>
            <a:r>
              <a:rPr lang="it-IT" sz="2000" b="1" dirty="0">
                <a:solidFill>
                  <a:srgbClr val="C00000"/>
                </a:solidFill>
              </a:rPr>
              <a:t>(incremento tasse: più spesa)</a:t>
            </a:r>
          </a:p>
        </p:txBody>
      </p:sp>
      <p:sp>
        <p:nvSpPr>
          <p:cNvPr id="7" name="CasellaDiTesto 6">
            <a:extLst>
              <a:ext uri="{FF2B5EF4-FFF2-40B4-BE49-F238E27FC236}">
                <a16:creationId xmlns:a16="http://schemas.microsoft.com/office/drawing/2014/main" id="{1E64DF6B-297C-D634-7291-92B26A631B67}"/>
              </a:ext>
            </a:extLst>
          </p:cNvPr>
          <p:cNvSpPr txBox="1"/>
          <p:nvPr/>
        </p:nvSpPr>
        <p:spPr>
          <a:xfrm>
            <a:off x="177338" y="244235"/>
            <a:ext cx="11377353" cy="1200329"/>
          </a:xfrm>
          <a:prstGeom prst="rect">
            <a:avLst/>
          </a:prstGeom>
          <a:noFill/>
        </p:spPr>
        <p:txBody>
          <a:bodyPr wrap="square" rtlCol="0">
            <a:spAutoFit/>
          </a:bodyPr>
          <a:lstStyle/>
          <a:p>
            <a:pPr algn="ctr"/>
            <a:r>
              <a:rPr lang="it-IT" sz="3600" b="1" u="none" strike="noStrike" baseline="0" dirty="0">
                <a:solidFill>
                  <a:srgbClr val="002060"/>
                </a:solidFill>
                <a:latin typeface="+mn-lt"/>
              </a:rPr>
              <a:t>La nuova governance UE</a:t>
            </a:r>
            <a:endParaRPr lang="it-IT" sz="3600" b="1" dirty="0">
              <a:solidFill>
                <a:srgbClr val="002060"/>
              </a:solidFill>
              <a:latin typeface="+mn-lt"/>
            </a:endParaRPr>
          </a:p>
          <a:p>
            <a:pPr algn="ctr"/>
            <a:endParaRPr lang="it-IT" sz="3600" b="1" i="1" dirty="0">
              <a:solidFill>
                <a:srgbClr val="002060"/>
              </a:solidFill>
              <a:latin typeface="+mn-lt"/>
            </a:endParaRPr>
          </a:p>
        </p:txBody>
      </p:sp>
      <p:sp>
        <p:nvSpPr>
          <p:cNvPr id="8" name="Segnaposto numero diapositiva 7">
            <a:extLst>
              <a:ext uri="{FF2B5EF4-FFF2-40B4-BE49-F238E27FC236}">
                <a16:creationId xmlns:a16="http://schemas.microsoft.com/office/drawing/2014/main" id="{F5938FFB-F84C-8574-5528-BE49A9F9B86D}"/>
              </a:ext>
            </a:extLst>
          </p:cNvPr>
          <p:cNvSpPr>
            <a:spLocks noGrp="1"/>
          </p:cNvSpPr>
          <p:nvPr>
            <p:ph type="sldNum" sz="quarter" idx="12"/>
          </p:nvPr>
        </p:nvSpPr>
        <p:spPr/>
        <p:txBody>
          <a:bodyPr/>
          <a:lstStyle/>
          <a:p>
            <a:fld id="{F5630B7E-D0B8-4375-B9E1-DA6D2D04633F}" type="slidenum">
              <a:rPr lang="it-IT" smtClean="0"/>
              <a:t>6</a:t>
            </a:fld>
            <a:endParaRPr lang="it-IT"/>
          </a:p>
        </p:txBody>
      </p:sp>
      <p:sp>
        <p:nvSpPr>
          <p:cNvPr id="5" name="CasellaDiTesto 4">
            <a:extLst>
              <a:ext uri="{FF2B5EF4-FFF2-40B4-BE49-F238E27FC236}">
                <a16:creationId xmlns:a16="http://schemas.microsoft.com/office/drawing/2014/main" id="{F54C1E80-05B9-CEB8-CB9F-15A7BC832231}"/>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spTree>
    <p:extLst>
      <p:ext uri="{BB962C8B-B14F-4D97-AF65-F5344CB8AC3E}">
        <p14:creationId xmlns:p14="http://schemas.microsoft.com/office/powerpoint/2010/main" val="411868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88C7C-8F70-EA42-C013-07991A1265F6}"/>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4E1B443A-7409-50C2-3832-4A6099B53C53}"/>
              </a:ext>
            </a:extLst>
          </p:cNvPr>
          <p:cNvSpPr txBox="1"/>
          <p:nvPr/>
        </p:nvSpPr>
        <p:spPr>
          <a:xfrm>
            <a:off x="133277" y="-131666"/>
            <a:ext cx="11377353" cy="646331"/>
          </a:xfrm>
          <a:prstGeom prst="rect">
            <a:avLst/>
          </a:prstGeom>
          <a:noFill/>
        </p:spPr>
        <p:txBody>
          <a:bodyPr wrap="square" rtlCol="0">
            <a:spAutoFit/>
          </a:bodyPr>
          <a:lstStyle/>
          <a:p>
            <a:pPr algn="ctr"/>
            <a:r>
              <a:rPr lang="it-IT" sz="3600" b="1" u="none" strike="noStrike" baseline="0" dirty="0">
                <a:solidFill>
                  <a:srgbClr val="002060"/>
                </a:solidFill>
                <a:latin typeface="+mn-lt"/>
              </a:rPr>
              <a:t>La nuova governance UE</a:t>
            </a:r>
            <a:endParaRPr lang="it-IT" sz="3600" b="1" i="1" dirty="0">
              <a:solidFill>
                <a:srgbClr val="002060"/>
              </a:solidFill>
              <a:latin typeface="+mn-lt"/>
            </a:endParaRPr>
          </a:p>
        </p:txBody>
      </p:sp>
      <p:sp>
        <p:nvSpPr>
          <p:cNvPr id="8" name="Segnaposto numero diapositiva 7">
            <a:extLst>
              <a:ext uri="{FF2B5EF4-FFF2-40B4-BE49-F238E27FC236}">
                <a16:creationId xmlns:a16="http://schemas.microsoft.com/office/drawing/2014/main" id="{7357079F-EDFE-6C49-72A8-3809781FF39F}"/>
              </a:ext>
            </a:extLst>
          </p:cNvPr>
          <p:cNvSpPr>
            <a:spLocks noGrp="1"/>
          </p:cNvSpPr>
          <p:nvPr>
            <p:ph type="sldNum" sz="quarter" idx="12"/>
          </p:nvPr>
        </p:nvSpPr>
        <p:spPr>
          <a:xfrm>
            <a:off x="11228439" y="6312310"/>
            <a:ext cx="963561" cy="287043"/>
          </a:xfrm>
          <a:ln>
            <a:noFill/>
          </a:ln>
        </p:spPr>
        <p:txBody>
          <a:bodyPr/>
          <a:lstStyle/>
          <a:p>
            <a:fld id="{F5630B7E-D0B8-4375-B9E1-DA6D2D04633F}" type="slidenum">
              <a:rPr lang="it-IT" smtClean="0"/>
              <a:t>7</a:t>
            </a:fld>
            <a:endParaRPr lang="it-IT" dirty="0"/>
          </a:p>
        </p:txBody>
      </p:sp>
      <p:sp>
        <p:nvSpPr>
          <p:cNvPr id="6" name="CasellaDiTesto 5">
            <a:extLst>
              <a:ext uri="{FF2B5EF4-FFF2-40B4-BE49-F238E27FC236}">
                <a16:creationId xmlns:a16="http://schemas.microsoft.com/office/drawing/2014/main" id="{58DF5566-1C06-F552-7573-D69EDADCE44A}"/>
              </a:ext>
            </a:extLst>
          </p:cNvPr>
          <p:cNvSpPr txBox="1"/>
          <p:nvPr/>
        </p:nvSpPr>
        <p:spPr>
          <a:xfrm>
            <a:off x="1682155" y="630076"/>
            <a:ext cx="8090836" cy="461665"/>
          </a:xfrm>
          <a:prstGeom prst="rect">
            <a:avLst/>
          </a:prstGeom>
          <a:noFill/>
        </p:spPr>
        <p:txBody>
          <a:bodyPr wrap="square" rtlCol="0">
            <a:spAutoFit/>
          </a:bodyPr>
          <a:lstStyle/>
          <a:p>
            <a:pPr algn="ctr"/>
            <a:r>
              <a:rPr lang="it-IT" sz="2400" b="1" dirty="0">
                <a:solidFill>
                  <a:srgbClr val="C00000"/>
                </a:solidFill>
              </a:rPr>
              <a:t>Paesi soggetti a Procedura Disavanzo eccessivo (EDP)</a:t>
            </a:r>
          </a:p>
        </p:txBody>
      </p:sp>
      <p:sp>
        <p:nvSpPr>
          <p:cNvPr id="9" name="CasellaDiTesto 8">
            <a:extLst>
              <a:ext uri="{FF2B5EF4-FFF2-40B4-BE49-F238E27FC236}">
                <a16:creationId xmlns:a16="http://schemas.microsoft.com/office/drawing/2014/main" id="{DEC725D3-7932-09AD-3D44-A187A436BC34}"/>
              </a:ext>
            </a:extLst>
          </p:cNvPr>
          <p:cNvSpPr txBox="1"/>
          <p:nvPr/>
        </p:nvSpPr>
        <p:spPr>
          <a:xfrm>
            <a:off x="2353480" y="1641395"/>
            <a:ext cx="7328701" cy="338554"/>
          </a:xfrm>
          <a:prstGeom prst="rect">
            <a:avLst/>
          </a:prstGeom>
          <a:noFill/>
          <a:ln>
            <a:solidFill>
              <a:srgbClr val="002060"/>
            </a:solidFill>
          </a:ln>
        </p:spPr>
        <p:txBody>
          <a:bodyPr wrap="square" rtlCol="0">
            <a:spAutoFit/>
          </a:bodyPr>
          <a:lstStyle/>
          <a:p>
            <a:r>
              <a:rPr lang="it-IT" sz="1600" b="1" dirty="0">
                <a:solidFill>
                  <a:srgbClr val="0070C0"/>
                </a:solidFill>
              </a:rPr>
              <a:t>Clausola di salvaguardia per la riduzione del debito</a:t>
            </a:r>
            <a:endParaRPr lang="it-IT" sz="1600" b="1" dirty="0"/>
          </a:p>
        </p:txBody>
      </p:sp>
      <p:sp>
        <p:nvSpPr>
          <p:cNvPr id="10" name="CasellaDiTesto 9">
            <a:extLst>
              <a:ext uri="{FF2B5EF4-FFF2-40B4-BE49-F238E27FC236}">
                <a16:creationId xmlns:a16="http://schemas.microsoft.com/office/drawing/2014/main" id="{C95B40E9-142E-149B-C601-E024B4DD5A25}"/>
              </a:ext>
            </a:extLst>
          </p:cNvPr>
          <p:cNvSpPr txBox="1"/>
          <p:nvPr/>
        </p:nvSpPr>
        <p:spPr>
          <a:xfrm>
            <a:off x="2353480" y="2268400"/>
            <a:ext cx="7328701" cy="1323439"/>
          </a:xfrm>
          <a:prstGeom prst="rect">
            <a:avLst/>
          </a:prstGeom>
          <a:noFill/>
          <a:ln>
            <a:solidFill>
              <a:srgbClr val="002060"/>
            </a:solidFill>
          </a:ln>
        </p:spPr>
        <p:txBody>
          <a:bodyPr wrap="square" rtlCol="0">
            <a:spAutoFit/>
          </a:bodyPr>
          <a:lstStyle/>
          <a:p>
            <a:r>
              <a:rPr lang="it-IT" sz="1600" b="1" dirty="0">
                <a:solidFill>
                  <a:srgbClr val="00B050"/>
                </a:solidFill>
              </a:rPr>
              <a:t>Clausola di salvaguardia riferite al deficit nominale, sotto la soglia del 3% del PIL</a:t>
            </a:r>
            <a:r>
              <a:rPr lang="it-IT" sz="1600" dirty="0"/>
              <a:t>: </a:t>
            </a:r>
          </a:p>
          <a:p>
            <a:pPr marL="285750" indent="-285750" algn="just">
              <a:buFont typeface="Arial" panose="020B0604020202020204" pitchFamily="34" charset="0"/>
              <a:buChar char="•"/>
            </a:pPr>
            <a:r>
              <a:rPr lang="it-IT" sz="1600" dirty="0"/>
              <a:t>Entro l’arco di tempo coperto dal periodo di aggiustamento</a:t>
            </a:r>
          </a:p>
          <a:p>
            <a:pPr marL="285750" indent="-285750" algn="just">
              <a:buFont typeface="Arial" panose="020B0604020202020204" pitchFamily="34" charset="0"/>
              <a:buChar char="•"/>
            </a:pPr>
            <a:r>
              <a:rPr lang="it-IT" sz="1600" dirty="0"/>
              <a:t>Obiettivo da mantenere nel medio periodo in condizioni di politiche invariate o assenza di ulteriori misure volte a migliorare il saldo: anticipare la correzione relativa a dinamiche future (costi invecchiamento popolazione)</a:t>
            </a:r>
          </a:p>
        </p:txBody>
      </p:sp>
      <p:sp>
        <p:nvSpPr>
          <p:cNvPr id="12" name="CasellaDiTesto 11">
            <a:extLst>
              <a:ext uri="{FF2B5EF4-FFF2-40B4-BE49-F238E27FC236}">
                <a16:creationId xmlns:a16="http://schemas.microsoft.com/office/drawing/2014/main" id="{5819A4FC-D9A1-0621-416A-96FB642E3179}"/>
              </a:ext>
            </a:extLst>
          </p:cNvPr>
          <p:cNvSpPr txBox="1"/>
          <p:nvPr/>
        </p:nvSpPr>
        <p:spPr>
          <a:xfrm>
            <a:off x="2377171" y="3822692"/>
            <a:ext cx="7305010" cy="1323439"/>
          </a:xfrm>
          <a:prstGeom prst="rect">
            <a:avLst/>
          </a:prstGeom>
          <a:noFill/>
          <a:ln>
            <a:solidFill>
              <a:srgbClr val="002060"/>
            </a:solidFill>
          </a:ln>
        </p:spPr>
        <p:txBody>
          <a:bodyPr wrap="square">
            <a:spAutoFit/>
          </a:bodyPr>
          <a:lstStyle/>
          <a:p>
            <a:pPr algn="just"/>
            <a:r>
              <a:rPr lang="it-IT" sz="1600" b="1" dirty="0">
                <a:solidFill>
                  <a:schemeClr val="accent2">
                    <a:lumMod val="75000"/>
                  </a:schemeClr>
                </a:solidFill>
              </a:rPr>
              <a:t>Clausola di salvaguardia riferite al deficit strutturale complessivo di bilancio</a:t>
            </a:r>
            <a:r>
              <a:rPr lang="it-IT" sz="1600" b="1" dirty="0"/>
              <a:t>: il raggiungimento del saldo strutturale </a:t>
            </a:r>
            <a:r>
              <a:rPr lang="it-IT" sz="1600" b="1" u="sng" dirty="0"/>
              <a:t>deve assicurare un «margine di resilienza» </a:t>
            </a:r>
            <a:r>
              <a:rPr lang="it-IT" sz="1600" b="1" dirty="0"/>
              <a:t>di 1,5% del PIL rispetto al saldo strutturale corrispondente al deficit del 3% (nell’ambito della traiettoria di riferimento 4/7 anni). </a:t>
            </a:r>
            <a:r>
              <a:rPr lang="it-IT" sz="1600" dirty="0"/>
              <a:t>NEL MEDIO PERIODO ASSIMILATO A OBIETTIVO DI DEFICIT NOMINALE E STRUTTURALE DEL 1,5%</a:t>
            </a:r>
          </a:p>
        </p:txBody>
      </p:sp>
      <p:sp>
        <p:nvSpPr>
          <p:cNvPr id="14" name="CasellaDiTesto 13">
            <a:extLst>
              <a:ext uri="{FF2B5EF4-FFF2-40B4-BE49-F238E27FC236}">
                <a16:creationId xmlns:a16="http://schemas.microsoft.com/office/drawing/2014/main" id="{C4061623-2392-1113-982D-71CFFA419F16}"/>
              </a:ext>
            </a:extLst>
          </p:cNvPr>
          <p:cNvSpPr txBox="1"/>
          <p:nvPr/>
        </p:nvSpPr>
        <p:spPr>
          <a:xfrm>
            <a:off x="2365325" y="5421282"/>
            <a:ext cx="7305010" cy="338554"/>
          </a:xfrm>
          <a:prstGeom prst="rect">
            <a:avLst/>
          </a:prstGeom>
          <a:noFill/>
          <a:ln>
            <a:solidFill>
              <a:srgbClr val="002060"/>
            </a:solidFill>
          </a:ln>
        </p:spPr>
        <p:txBody>
          <a:bodyPr wrap="square">
            <a:spAutoFit/>
          </a:bodyPr>
          <a:lstStyle/>
          <a:p>
            <a:r>
              <a:rPr lang="it-IT" sz="1600" b="1" dirty="0">
                <a:solidFill>
                  <a:srgbClr val="7030A0"/>
                </a:solidFill>
              </a:rPr>
              <a:t>Clausola di salvaguardia annuale sul saldo primario strutturale</a:t>
            </a:r>
          </a:p>
        </p:txBody>
      </p:sp>
      <p:sp>
        <p:nvSpPr>
          <p:cNvPr id="16" name="CasellaDiTesto 15">
            <a:extLst>
              <a:ext uri="{FF2B5EF4-FFF2-40B4-BE49-F238E27FC236}">
                <a16:creationId xmlns:a16="http://schemas.microsoft.com/office/drawing/2014/main" id="{CB45D139-C0D6-602E-5EC5-A72FE7775957}"/>
              </a:ext>
            </a:extLst>
          </p:cNvPr>
          <p:cNvSpPr txBox="1"/>
          <p:nvPr/>
        </p:nvSpPr>
        <p:spPr>
          <a:xfrm>
            <a:off x="9982200" y="2289122"/>
            <a:ext cx="1830945" cy="1077218"/>
          </a:xfrm>
          <a:prstGeom prst="rect">
            <a:avLst/>
          </a:prstGeom>
          <a:noFill/>
          <a:ln>
            <a:solidFill>
              <a:srgbClr val="002060"/>
            </a:solidFill>
          </a:ln>
        </p:spPr>
        <p:txBody>
          <a:bodyPr wrap="square">
            <a:spAutoFit/>
          </a:bodyPr>
          <a:lstStyle/>
          <a:p>
            <a:r>
              <a:rPr lang="it-IT" sz="1600" b="1" dirty="0">
                <a:solidFill>
                  <a:srgbClr val="C00000"/>
                </a:solidFill>
              </a:rPr>
              <a:t>Correzione del deficit strutturale: passo minimo 0,5% del PIL annuo </a:t>
            </a:r>
          </a:p>
        </p:txBody>
      </p:sp>
      <p:sp>
        <p:nvSpPr>
          <p:cNvPr id="19" name="CasellaDiTesto 18">
            <a:extLst>
              <a:ext uri="{FF2B5EF4-FFF2-40B4-BE49-F238E27FC236}">
                <a16:creationId xmlns:a16="http://schemas.microsoft.com/office/drawing/2014/main" id="{4D221693-7355-BF7D-0737-6F90FF21029F}"/>
              </a:ext>
            </a:extLst>
          </p:cNvPr>
          <p:cNvSpPr txBox="1"/>
          <p:nvPr/>
        </p:nvSpPr>
        <p:spPr>
          <a:xfrm>
            <a:off x="9982200" y="3923650"/>
            <a:ext cx="1862687" cy="1077218"/>
          </a:xfrm>
          <a:prstGeom prst="rect">
            <a:avLst/>
          </a:prstGeom>
          <a:noFill/>
          <a:ln>
            <a:solidFill>
              <a:srgbClr val="002060"/>
            </a:solidFill>
          </a:ln>
        </p:spPr>
        <p:txBody>
          <a:bodyPr wrap="square">
            <a:spAutoFit/>
          </a:bodyPr>
          <a:lstStyle/>
          <a:p>
            <a:r>
              <a:rPr lang="it-IT" sz="1600" b="1" dirty="0">
                <a:solidFill>
                  <a:srgbClr val="C00000"/>
                </a:solidFill>
              </a:rPr>
              <a:t>Correzione del deficit strutturale: passo minimo 0,5% del PIL annuo </a:t>
            </a:r>
          </a:p>
        </p:txBody>
      </p:sp>
      <p:sp>
        <p:nvSpPr>
          <p:cNvPr id="21" name="CasellaDiTesto 20">
            <a:extLst>
              <a:ext uri="{FF2B5EF4-FFF2-40B4-BE49-F238E27FC236}">
                <a16:creationId xmlns:a16="http://schemas.microsoft.com/office/drawing/2014/main" id="{095A0CE0-6400-3DC7-BBFC-491461BA3B30}"/>
              </a:ext>
            </a:extLst>
          </p:cNvPr>
          <p:cNvSpPr txBox="1"/>
          <p:nvPr/>
        </p:nvSpPr>
        <p:spPr>
          <a:xfrm>
            <a:off x="9976016" y="5195965"/>
            <a:ext cx="1830946" cy="830997"/>
          </a:xfrm>
          <a:prstGeom prst="rect">
            <a:avLst/>
          </a:prstGeom>
          <a:noFill/>
          <a:ln>
            <a:solidFill>
              <a:srgbClr val="002060"/>
            </a:solidFill>
          </a:ln>
        </p:spPr>
        <p:txBody>
          <a:bodyPr wrap="square">
            <a:spAutoFit/>
          </a:bodyPr>
          <a:lstStyle>
            <a:defPPr>
              <a:defRPr lang="it-IT"/>
            </a:defPPr>
            <a:lvl1pPr>
              <a:defRPr sz="1600" b="1">
                <a:solidFill>
                  <a:srgbClr val="C00000"/>
                </a:solidFill>
              </a:defRPr>
            </a:lvl1pPr>
          </a:lstStyle>
          <a:p>
            <a:r>
              <a:rPr lang="it-IT" dirty="0"/>
              <a:t>Riduzione annua minima 0,4% / 0,25% PIL </a:t>
            </a:r>
          </a:p>
        </p:txBody>
      </p:sp>
      <p:sp>
        <p:nvSpPr>
          <p:cNvPr id="22" name="CasellaDiTesto 21">
            <a:extLst>
              <a:ext uri="{FF2B5EF4-FFF2-40B4-BE49-F238E27FC236}">
                <a16:creationId xmlns:a16="http://schemas.microsoft.com/office/drawing/2014/main" id="{AAB337C4-5111-80AE-DE61-C0407754B94F}"/>
              </a:ext>
            </a:extLst>
          </p:cNvPr>
          <p:cNvSpPr txBox="1"/>
          <p:nvPr/>
        </p:nvSpPr>
        <p:spPr>
          <a:xfrm>
            <a:off x="93987" y="2629128"/>
            <a:ext cx="1920184" cy="1077218"/>
          </a:xfrm>
          <a:prstGeom prst="rect">
            <a:avLst/>
          </a:prstGeom>
          <a:noFill/>
          <a:ln w="38100">
            <a:solidFill>
              <a:srgbClr val="00B050"/>
            </a:solidFill>
          </a:ln>
        </p:spPr>
        <p:txBody>
          <a:bodyPr wrap="square" rtlCol="0">
            <a:spAutoFit/>
          </a:bodyPr>
          <a:lstStyle/>
          <a:p>
            <a:r>
              <a:rPr lang="it-IT" sz="1600" b="1" dirty="0"/>
              <a:t>21 giugno 2024: Commissione  </a:t>
            </a:r>
            <a:r>
              <a:rPr lang="it-IT" sz="1600" b="1" dirty="0">
                <a:solidFill>
                  <a:srgbClr val="C00000"/>
                </a:solidFill>
              </a:rPr>
              <a:t>«TRAIETTORIA DI RIFERIMENTO»</a:t>
            </a:r>
          </a:p>
        </p:txBody>
      </p:sp>
      <p:sp>
        <p:nvSpPr>
          <p:cNvPr id="23" name="CasellaDiTesto 22">
            <a:extLst>
              <a:ext uri="{FF2B5EF4-FFF2-40B4-BE49-F238E27FC236}">
                <a16:creationId xmlns:a16="http://schemas.microsoft.com/office/drawing/2014/main" id="{D10B4273-5A5F-D48D-6764-7F73EADFDD30}"/>
              </a:ext>
            </a:extLst>
          </p:cNvPr>
          <p:cNvSpPr txBox="1"/>
          <p:nvPr/>
        </p:nvSpPr>
        <p:spPr>
          <a:xfrm>
            <a:off x="93987" y="4462259"/>
            <a:ext cx="1920184" cy="1077218"/>
          </a:xfrm>
          <a:prstGeom prst="rect">
            <a:avLst/>
          </a:prstGeom>
          <a:noFill/>
          <a:ln w="38100">
            <a:solidFill>
              <a:srgbClr val="00B050"/>
            </a:solidFill>
          </a:ln>
        </p:spPr>
        <p:txBody>
          <a:bodyPr wrap="square" rtlCol="0">
            <a:spAutoFit/>
          </a:bodyPr>
          <a:lstStyle/>
          <a:p>
            <a:r>
              <a:rPr lang="it-IT" sz="1600" b="1" dirty="0"/>
              <a:t>20 settembre 2024: ITALIA presenta </a:t>
            </a:r>
            <a:r>
              <a:rPr lang="it-IT" sz="1600" b="1" dirty="0">
                <a:solidFill>
                  <a:srgbClr val="C00000"/>
                </a:solidFill>
              </a:rPr>
              <a:t>«PIANO FISCALE STRUTTURALE»</a:t>
            </a:r>
          </a:p>
        </p:txBody>
      </p:sp>
      <p:sp>
        <p:nvSpPr>
          <p:cNvPr id="24" name="Freccia in giù 23">
            <a:extLst>
              <a:ext uri="{FF2B5EF4-FFF2-40B4-BE49-F238E27FC236}">
                <a16:creationId xmlns:a16="http://schemas.microsoft.com/office/drawing/2014/main" id="{6C8B8DA1-9709-68D2-B2E1-BC18A1660CFD}"/>
              </a:ext>
            </a:extLst>
          </p:cNvPr>
          <p:cNvSpPr/>
          <p:nvPr/>
        </p:nvSpPr>
        <p:spPr>
          <a:xfrm>
            <a:off x="891847" y="3806155"/>
            <a:ext cx="324464" cy="346747"/>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Parentesi quadra aperta 24">
            <a:extLst>
              <a:ext uri="{FF2B5EF4-FFF2-40B4-BE49-F238E27FC236}">
                <a16:creationId xmlns:a16="http://schemas.microsoft.com/office/drawing/2014/main" id="{AC01C97B-A1C2-27B6-18B8-4EE82D1172CE}"/>
              </a:ext>
            </a:extLst>
          </p:cNvPr>
          <p:cNvSpPr/>
          <p:nvPr/>
        </p:nvSpPr>
        <p:spPr>
          <a:xfrm>
            <a:off x="2163097" y="1238865"/>
            <a:ext cx="324464" cy="4788097"/>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CasellaDiTesto 26">
            <a:extLst>
              <a:ext uri="{FF2B5EF4-FFF2-40B4-BE49-F238E27FC236}">
                <a16:creationId xmlns:a16="http://schemas.microsoft.com/office/drawing/2014/main" id="{6F08D8F4-099F-378C-C428-21FCF7222CDA}"/>
              </a:ext>
            </a:extLst>
          </p:cNvPr>
          <p:cNvSpPr txBox="1"/>
          <p:nvPr/>
        </p:nvSpPr>
        <p:spPr>
          <a:xfrm>
            <a:off x="10353363" y="1621374"/>
            <a:ext cx="1030421" cy="369332"/>
          </a:xfrm>
          <a:prstGeom prst="rect">
            <a:avLst/>
          </a:prstGeom>
          <a:noFill/>
          <a:ln>
            <a:solidFill>
              <a:srgbClr val="002060"/>
            </a:solidFill>
          </a:ln>
        </p:spPr>
        <p:txBody>
          <a:bodyPr wrap="square">
            <a:spAutoFit/>
          </a:bodyPr>
          <a:lstStyle/>
          <a:p>
            <a:r>
              <a:rPr lang="it-IT" sz="1800" b="1" dirty="0">
                <a:solidFill>
                  <a:srgbClr val="C00000"/>
                </a:solidFill>
              </a:rPr>
              <a:t>SOSPESA</a:t>
            </a:r>
            <a:endParaRPr lang="it-IT" dirty="0">
              <a:solidFill>
                <a:srgbClr val="C00000"/>
              </a:solidFill>
            </a:endParaRPr>
          </a:p>
        </p:txBody>
      </p:sp>
      <p:sp>
        <p:nvSpPr>
          <p:cNvPr id="28" name="CasellaDiTesto 27">
            <a:extLst>
              <a:ext uri="{FF2B5EF4-FFF2-40B4-BE49-F238E27FC236}">
                <a16:creationId xmlns:a16="http://schemas.microsoft.com/office/drawing/2014/main" id="{29406F68-592E-982E-C782-FC87922DBC13}"/>
              </a:ext>
            </a:extLst>
          </p:cNvPr>
          <p:cNvSpPr txBox="1"/>
          <p:nvPr/>
        </p:nvSpPr>
        <p:spPr>
          <a:xfrm>
            <a:off x="3981796" y="6545964"/>
            <a:ext cx="3358342" cy="276999"/>
          </a:xfrm>
          <a:prstGeom prst="rect">
            <a:avLst/>
          </a:prstGeom>
          <a:noFill/>
        </p:spPr>
        <p:txBody>
          <a:bodyPr wrap="square" rtlCol="0">
            <a:spAutoFit/>
          </a:bodyPr>
          <a:lstStyle/>
          <a:p>
            <a:r>
              <a:rPr lang="it-IT" sz="1200" i="1" dirty="0"/>
              <a:t>Conferenza delle Regioni e delle Province autonome</a:t>
            </a:r>
          </a:p>
        </p:txBody>
      </p:sp>
      <p:sp>
        <p:nvSpPr>
          <p:cNvPr id="3" name="CasellaDiTesto 2">
            <a:extLst>
              <a:ext uri="{FF2B5EF4-FFF2-40B4-BE49-F238E27FC236}">
                <a16:creationId xmlns:a16="http://schemas.microsoft.com/office/drawing/2014/main" id="{F693AA45-8EE9-84A6-2EE6-A146B9D73471}"/>
              </a:ext>
            </a:extLst>
          </p:cNvPr>
          <p:cNvSpPr txBox="1"/>
          <p:nvPr/>
        </p:nvSpPr>
        <p:spPr>
          <a:xfrm>
            <a:off x="97705" y="1343434"/>
            <a:ext cx="1920184" cy="830997"/>
          </a:xfrm>
          <a:prstGeom prst="rect">
            <a:avLst/>
          </a:prstGeom>
          <a:noFill/>
          <a:ln w="38100">
            <a:solidFill>
              <a:srgbClr val="00B050"/>
            </a:solidFill>
          </a:ln>
        </p:spPr>
        <p:txBody>
          <a:bodyPr wrap="square" rtlCol="0">
            <a:spAutoFit/>
          </a:bodyPr>
          <a:lstStyle/>
          <a:p>
            <a:r>
              <a:rPr lang="it-IT" sz="1600" b="1" dirty="0"/>
              <a:t>«</a:t>
            </a:r>
            <a:r>
              <a:rPr lang="it-IT" sz="1600" b="1"/>
              <a:t>Scambio tecnico» </a:t>
            </a:r>
            <a:r>
              <a:rPr lang="it-IT" sz="1600" b="1" dirty="0"/>
              <a:t>Commissione / Stato membro</a:t>
            </a:r>
            <a:endParaRPr lang="it-IT" sz="1600" b="1" dirty="0">
              <a:solidFill>
                <a:srgbClr val="C00000"/>
              </a:solidFill>
            </a:endParaRPr>
          </a:p>
        </p:txBody>
      </p:sp>
      <p:sp>
        <p:nvSpPr>
          <p:cNvPr id="4" name="Freccia in giù 3">
            <a:extLst>
              <a:ext uri="{FF2B5EF4-FFF2-40B4-BE49-F238E27FC236}">
                <a16:creationId xmlns:a16="http://schemas.microsoft.com/office/drawing/2014/main" id="{A28C3347-544F-E4A8-E9D1-9948146F2C1F}"/>
              </a:ext>
            </a:extLst>
          </p:cNvPr>
          <p:cNvSpPr/>
          <p:nvPr/>
        </p:nvSpPr>
        <p:spPr>
          <a:xfrm>
            <a:off x="891847" y="2219696"/>
            <a:ext cx="324464" cy="346747"/>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5562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3F883F9-4B81-1EA8-404C-00E4B85F7156}"/>
              </a:ext>
            </a:extLst>
          </p:cNvPr>
          <p:cNvSpPr txBox="1"/>
          <p:nvPr/>
        </p:nvSpPr>
        <p:spPr>
          <a:xfrm>
            <a:off x="562200" y="-27056"/>
            <a:ext cx="11780925" cy="646331"/>
          </a:xfrm>
          <a:prstGeom prst="rect">
            <a:avLst/>
          </a:prstGeom>
          <a:noFill/>
        </p:spPr>
        <p:txBody>
          <a:bodyPr wrap="square">
            <a:spAutoFit/>
          </a:bodyPr>
          <a:lstStyle/>
          <a:p>
            <a:r>
              <a:rPr lang="it-IT" sz="3600" b="1" u="none" strike="noStrike" baseline="0" dirty="0">
                <a:solidFill>
                  <a:srgbClr val="002060"/>
                </a:solidFill>
                <a:latin typeface="+mn-lt"/>
              </a:rPr>
              <a:t>La nuova governance UE e l’impatto sulla finanza pubblica</a:t>
            </a:r>
            <a:endParaRPr lang="it-IT" sz="3600" b="1" dirty="0">
              <a:solidFill>
                <a:srgbClr val="002060"/>
              </a:solidFill>
              <a:latin typeface="+mn-lt"/>
            </a:endParaRPr>
          </a:p>
        </p:txBody>
      </p:sp>
      <p:sp>
        <p:nvSpPr>
          <p:cNvPr id="18" name="Segnaposto numero diapositiva 13">
            <a:extLst>
              <a:ext uri="{FF2B5EF4-FFF2-40B4-BE49-F238E27FC236}">
                <a16:creationId xmlns:a16="http://schemas.microsoft.com/office/drawing/2014/main" id="{04A6A3A9-BAE0-3EEC-74DF-D8AA335C7320}"/>
              </a:ext>
            </a:extLst>
          </p:cNvPr>
          <p:cNvSpPr>
            <a:spLocks noGrp="1"/>
          </p:cNvSpPr>
          <p:nvPr>
            <p:ph type="sldNum" sz="quarter" idx="12"/>
          </p:nvPr>
        </p:nvSpPr>
        <p:spPr>
          <a:xfrm>
            <a:off x="9378861" y="6485835"/>
            <a:ext cx="2743200" cy="365125"/>
          </a:xfrm>
        </p:spPr>
        <p:txBody>
          <a:bodyPr/>
          <a:lstStyle/>
          <a:p>
            <a:fld id="{F5630B7E-D0B8-4375-B9E1-DA6D2D04633F}" type="slidenum">
              <a:rPr lang="it-IT" smtClean="0"/>
              <a:t>8</a:t>
            </a:fld>
            <a:endParaRPr lang="it-IT"/>
          </a:p>
        </p:txBody>
      </p:sp>
      <p:sp>
        <p:nvSpPr>
          <p:cNvPr id="19" name="CasellaDiTesto 18">
            <a:extLst>
              <a:ext uri="{FF2B5EF4-FFF2-40B4-BE49-F238E27FC236}">
                <a16:creationId xmlns:a16="http://schemas.microsoft.com/office/drawing/2014/main" id="{9893EC51-E194-78FA-1607-904B9001D17F}"/>
              </a:ext>
            </a:extLst>
          </p:cNvPr>
          <p:cNvSpPr txBox="1"/>
          <p:nvPr/>
        </p:nvSpPr>
        <p:spPr>
          <a:xfrm>
            <a:off x="3998729" y="6596390"/>
            <a:ext cx="3358342" cy="276999"/>
          </a:xfrm>
          <a:prstGeom prst="rect">
            <a:avLst/>
          </a:prstGeom>
          <a:noFill/>
        </p:spPr>
        <p:txBody>
          <a:bodyPr wrap="square" rtlCol="0">
            <a:spAutoFit/>
          </a:bodyPr>
          <a:lstStyle/>
          <a:p>
            <a:r>
              <a:rPr lang="it-IT" sz="1200" i="1" dirty="0"/>
              <a:t>Conferenza delle Regioni e delle Province autonome</a:t>
            </a:r>
          </a:p>
        </p:txBody>
      </p:sp>
      <p:sp>
        <p:nvSpPr>
          <p:cNvPr id="4" name="CasellaDiTesto 3">
            <a:extLst>
              <a:ext uri="{FF2B5EF4-FFF2-40B4-BE49-F238E27FC236}">
                <a16:creationId xmlns:a16="http://schemas.microsoft.com/office/drawing/2014/main" id="{A0B9BA83-A1D1-3187-5EAF-AB05865CF728}"/>
              </a:ext>
            </a:extLst>
          </p:cNvPr>
          <p:cNvSpPr txBox="1"/>
          <p:nvPr/>
        </p:nvSpPr>
        <p:spPr>
          <a:xfrm>
            <a:off x="362234" y="632085"/>
            <a:ext cx="11319933" cy="923330"/>
          </a:xfrm>
          <a:prstGeom prst="rect">
            <a:avLst/>
          </a:prstGeom>
          <a:noFill/>
        </p:spPr>
        <p:txBody>
          <a:bodyPr wrap="square" rtlCol="0">
            <a:spAutoFit/>
          </a:bodyPr>
          <a:lstStyle/>
          <a:p>
            <a:r>
              <a:rPr lang="it-IT" b="1" dirty="0"/>
              <a:t>Audizione del Ministro dell’economia e finanze  V Commissione Bilancio Camera e Senato - </a:t>
            </a:r>
            <a:r>
              <a:rPr lang="it-IT" sz="1800" b="1" i="1" kern="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Indagine conoscitiva sulle prospettive di riforma delle procedure di programmazione economica e finanziaria e di bilancio, in relazione alla riforma della governance economica europea</a:t>
            </a:r>
            <a:endParaRPr lang="it-IT"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32230F11-1A8C-C099-F35C-D68D1A40B3D8}"/>
              </a:ext>
            </a:extLst>
          </p:cNvPr>
          <p:cNvSpPr txBox="1"/>
          <p:nvPr/>
        </p:nvSpPr>
        <p:spPr>
          <a:xfrm>
            <a:off x="390242" y="1716531"/>
            <a:ext cx="11165417" cy="4648773"/>
          </a:xfrm>
          <a:prstGeom prst="rect">
            <a:avLst/>
          </a:prstGeom>
          <a:noFill/>
          <a:ln>
            <a:solidFill>
              <a:srgbClr val="0070C0"/>
            </a:solidFill>
          </a:ln>
        </p:spPr>
        <p:txBody>
          <a:bodyPr wrap="square">
            <a:spAutoFit/>
          </a:bodyPr>
          <a:lstStyle/>
          <a:p>
            <a:pPr marL="171450" indent="-171450" algn="just">
              <a:lnSpc>
                <a:spcPct val="107000"/>
              </a:lnSpc>
              <a:spcAft>
                <a:spcPts val="800"/>
              </a:spcAft>
              <a:buFont typeface="Wingdings" panose="05000000000000000000" pitchFamily="2" charset="2"/>
              <a:buChar char="ü"/>
            </a:pPr>
            <a:r>
              <a:rPr lang="it-IT" sz="1500" kern="100" dirty="0">
                <a:effectLst/>
                <a:ea typeface="Aptos" panose="020B0004020202020204" pitchFamily="34" charset="0"/>
                <a:cs typeface="Times New Roman" panose="02020603050405020304" pitchFamily="18" charset="0"/>
              </a:rPr>
              <a:t>I principi costituzionali dell’equilibrio tra le entrate e le spese del bilancio, o della sostenibilità del debito pubblico, </a:t>
            </a:r>
            <a:r>
              <a:rPr lang="it-IT" sz="1500" b="1" kern="100" dirty="0">
                <a:effectLst/>
                <a:ea typeface="Aptos" panose="020B0004020202020204" pitchFamily="34" charset="0"/>
                <a:cs typeface="Times New Roman" panose="02020603050405020304" pitchFamily="18" charset="0"/>
              </a:rPr>
              <a:t>continuano ad essere ancora attuali </a:t>
            </a:r>
            <a:r>
              <a:rPr lang="it-IT" sz="1500" kern="100" dirty="0">
                <a:effectLst/>
                <a:ea typeface="Aptos" panose="020B0004020202020204" pitchFamily="34" charset="0"/>
                <a:cs typeface="Times New Roman" panose="02020603050405020304" pitchFamily="18" charset="0"/>
              </a:rPr>
              <a:t>nel nuovo quadro di </a:t>
            </a:r>
            <a:r>
              <a:rPr lang="it-IT" sz="1500" i="1" kern="100" dirty="0">
                <a:effectLst/>
                <a:ea typeface="Aptos" panose="020B0004020202020204" pitchFamily="34" charset="0"/>
                <a:cs typeface="Times New Roman" panose="02020603050405020304" pitchFamily="18" charset="0"/>
              </a:rPr>
              <a:t>governance</a:t>
            </a:r>
            <a:r>
              <a:rPr lang="it-IT" sz="1500" kern="100" dirty="0">
                <a:effectLst/>
                <a:ea typeface="Aptos" panose="020B0004020202020204" pitchFamily="34" charset="0"/>
                <a:cs typeface="Times New Roman" panose="02020603050405020304" pitchFamily="18" charset="0"/>
              </a:rPr>
              <a:t> economica europea. </a:t>
            </a:r>
          </a:p>
          <a:p>
            <a:pPr marL="171450" indent="-171450" algn="just">
              <a:lnSpc>
                <a:spcPct val="107000"/>
              </a:lnSpc>
              <a:spcAft>
                <a:spcPts val="800"/>
              </a:spcAft>
              <a:buFont typeface="Wingdings" panose="05000000000000000000" pitchFamily="2" charset="2"/>
              <a:buChar char="ü"/>
            </a:pPr>
            <a:r>
              <a:rPr lang="it-IT" sz="1500" b="1" kern="100" dirty="0">
                <a:effectLst/>
                <a:ea typeface="Aptos" panose="020B0004020202020204" pitchFamily="34" charset="0"/>
                <a:cs typeface="Times New Roman" panose="02020603050405020304" pitchFamily="18" charset="0"/>
              </a:rPr>
              <a:t>Individuare modalità tali da </a:t>
            </a:r>
            <a:r>
              <a:rPr lang="it-IT" sz="1500" b="1" kern="100" dirty="0">
                <a:effectLst/>
                <a:highlight>
                  <a:srgbClr val="FFFF00"/>
                </a:highlight>
                <a:ea typeface="Aptos" panose="020B0004020202020204" pitchFamily="34" charset="0"/>
                <a:cs typeface="Times New Roman" panose="02020603050405020304" pitchFamily="18" charset="0"/>
              </a:rPr>
              <a:t>conciliare la nozione di “equilibrio di bilancio” dello Stato, punto di riferimento di un sistema che allarga il principio all’intera Amministrazione pubblica (primo comma degli articoli 81, 97 e 119 Cost.), con il rispetto del nuovo indicatore univoco, espresso in termini di spesa primaria netta. </a:t>
            </a:r>
            <a:endParaRPr lang="it-IT" sz="1500" kern="100" dirty="0">
              <a:effectLst/>
              <a:highlight>
                <a:srgbClr val="FFFF00"/>
              </a:highlight>
              <a:ea typeface="Aptos" panose="020B000402020202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ü"/>
            </a:pPr>
            <a:r>
              <a:rPr lang="it-IT" sz="1500" b="1" kern="100" dirty="0">
                <a:effectLst/>
                <a:ea typeface="Aptos" panose="020B0004020202020204" pitchFamily="34" charset="0"/>
                <a:cs typeface="Times New Roman" panose="02020603050405020304" pitchFamily="18" charset="0"/>
              </a:rPr>
              <a:t>Trovare modalità e procedure con le quali </a:t>
            </a:r>
            <a:r>
              <a:rPr lang="it-IT" sz="1500" b="1" kern="100" dirty="0">
                <a:effectLst/>
                <a:highlight>
                  <a:srgbClr val="FFFF00"/>
                </a:highlight>
                <a:ea typeface="Aptos" panose="020B0004020202020204" pitchFamily="34" charset="0"/>
                <a:cs typeface="Times New Roman" panose="02020603050405020304" pitchFamily="18" charset="0"/>
              </a:rPr>
              <a:t>assicurare il concorso di regioni, enti locali e degli altri enti e soggetti inclusi nel perimetro delle Amministrazioni pubbliche, al conseguimento degli obiettivi di finanza pubblica. </a:t>
            </a:r>
            <a:endParaRPr lang="it-IT" sz="1500" kern="100" dirty="0">
              <a:effectLst/>
              <a:highlight>
                <a:srgbClr val="FFFF00"/>
              </a:highlight>
              <a:ea typeface="Aptos" panose="020B000402020202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ü"/>
            </a:pPr>
            <a:r>
              <a:rPr lang="it-IT" sz="1500" kern="100" dirty="0">
                <a:effectLst/>
                <a:ea typeface="Aptos" panose="020B0004020202020204" pitchFamily="34" charset="0"/>
                <a:cs typeface="Times New Roman" panose="02020603050405020304" pitchFamily="18" charset="0"/>
              </a:rPr>
              <a:t>Il </a:t>
            </a:r>
            <a:r>
              <a:rPr lang="it-IT" sz="1500" b="1" kern="100" dirty="0">
                <a:effectLst/>
                <a:ea typeface="Aptos" panose="020B0004020202020204" pitchFamily="34" charset="0"/>
                <a:cs typeface="Times New Roman" panose="02020603050405020304" pitchFamily="18" charset="0"/>
              </a:rPr>
              <a:t>Piano fiscale-strutturale</a:t>
            </a:r>
            <a:r>
              <a:rPr lang="it-IT" sz="1500" kern="100" dirty="0">
                <a:effectLst/>
                <a:ea typeface="Aptos" panose="020B0004020202020204" pitchFamily="34" charset="0"/>
                <a:cs typeface="Times New Roman" panose="02020603050405020304" pitchFamily="18" charset="0"/>
              </a:rPr>
              <a:t> </a:t>
            </a:r>
            <a:r>
              <a:rPr lang="it-IT" sz="1500" b="1" kern="100" dirty="0">
                <a:effectLst/>
                <a:ea typeface="Aptos" panose="020B0004020202020204" pitchFamily="34" charset="0"/>
                <a:cs typeface="Times New Roman" panose="02020603050405020304" pitchFamily="18" charset="0"/>
              </a:rPr>
              <a:t>di medio termine</a:t>
            </a:r>
            <a:r>
              <a:rPr lang="it-IT" sz="1500" kern="100" dirty="0">
                <a:effectLst/>
                <a:ea typeface="Aptos" panose="020B0004020202020204" pitchFamily="34" charset="0"/>
                <a:cs typeface="Times New Roman" panose="02020603050405020304" pitchFamily="18" charset="0"/>
              </a:rPr>
              <a:t> è un nuovo documento di programmazione che sarà incentrato su un percorso prestabilito per l’aggregato di spesa netta. Sebbene i testi normativi euro-unitari prevedano un momento dialogico tra i governi e le autorità europee, l’esecutivo ritiene </a:t>
            </a:r>
            <a:r>
              <a:rPr lang="it-IT" sz="1500" b="1" kern="100" dirty="0">
                <a:effectLst/>
                <a:ea typeface="Aptos" panose="020B0004020202020204" pitchFamily="34" charset="0"/>
                <a:cs typeface="Times New Roman" panose="02020603050405020304" pitchFamily="18" charset="0"/>
              </a:rPr>
              <a:t>fondamentale anche il coinvolgimento del Parlamento</a:t>
            </a:r>
            <a:r>
              <a:rPr lang="it-IT" sz="1500" kern="100" dirty="0">
                <a:effectLst/>
                <a:ea typeface="Aptos" panose="020B0004020202020204" pitchFamily="34" charset="0"/>
                <a:cs typeface="Times New Roman" panose="02020603050405020304" pitchFamily="18" charset="0"/>
              </a:rPr>
              <a:t>. </a:t>
            </a:r>
          </a:p>
          <a:p>
            <a:pPr marL="171450" indent="-171450" algn="just">
              <a:lnSpc>
                <a:spcPct val="107000"/>
              </a:lnSpc>
              <a:spcAft>
                <a:spcPts val="800"/>
              </a:spcAft>
              <a:buFont typeface="Wingdings" panose="05000000000000000000" pitchFamily="2" charset="2"/>
              <a:buChar char="ü"/>
            </a:pPr>
            <a:r>
              <a:rPr lang="it-IT" sz="1500" kern="100" dirty="0">
                <a:effectLst/>
                <a:ea typeface="Aptos" panose="020B0004020202020204" pitchFamily="34" charset="0"/>
                <a:cs typeface="Times New Roman" panose="02020603050405020304" pitchFamily="18" charset="0"/>
              </a:rPr>
              <a:t>Le nuove regole di bilancio europee implicano anche un </a:t>
            </a:r>
            <a:r>
              <a:rPr lang="it-IT" sz="1500" b="1" kern="100" dirty="0">
                <a:effectLst/>
                <a:highlight>
                  <a:srgbClr val="FFFF00"/>
                </a:highlight>
                <a:ea typeface="Aptos" panose="020B0004020202020204" pitchFamily="34" charset="0"/>
                <a:cs typeface="Times New Roman" panose="02020603050405020304" pitchFamily="18" charset="0"/>
              </a:rPr>
              <a:t>ripensamento della disciplina vigente sul coordinamento della finanza pubblica degli enti territoriali, la cui disciplina è attualmente incentrata sul dettato dell’articolo 9 della legge n. 243 del 2012.</a:t>
            </a:r>
            <a:endParaRPr lang="it-IT" sz="1500" kern="100" dirty="0">
              <a:effectLst/>
              <a:highlight>
                <a:srgbClr val="FFFF00"/>
              </a:highlight>
              <a:ea typeface="Aptos" panose="020B000402020202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ü"/>
            </a:pPr>
            <a:r>
              <a:rPr lang="it-IT" sz="1500" b="1" kern="100" dirty="0">
                <a:solidFill>
                  <a:srgbClr val="C00000"/>
                </a:solidFill>
                <a:effectLst/>
                <a:highlight>
                  <a:srgbClr val="FFFF00"/>
                </a:highlight>
                <a:ea typeface="Aptos" panose="020B0004020202020204" pitchFamily="34" charset="0"/>
                <a:cs typeface="Times New Roman" panose="02020603050405020304" pitchFamily="18" charset="0"/>
              </a:rPr>
              <a:t>Le modalità di partecipazione degli enti territoriali al conseguimento degli obiettivi stabiliti dalle nuove regole di bilancio europee dovranno essere declinate con il pieno coinvolgimento del Sistema delle Conferenze.</a:t>
            </a:r>
            <a:endParaRPr lang="it-IT" sz="1500" kern="100" dirty="0">
              <a:solidFill>
                <a:srgbClr val="C00000"/>
              </a:solidFill>
              <a:effectLst/>
              <a:highlight>
                <a:srgbClr val="FFFF00"/>
              </a:highlight>
              <a:ea typeface="Aptos" panose="020B000402020202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ü"/>
            </a:pPr>
            <a:r>
              <a:rPr lang="it-IT" sz="1500" kern="100" dirty="0">
                <a:effectLst/>
                <a:ea typeface="Aptos" panose="020B0004020202020204" pitchFamily="34" charset="0"/>
                <a:cs typeface="Times New Roman" panose="02020603050405020304" pitchFamily="18" charset="0"/>
              </a:rPr>
              <a:t>Una sfida particolarmente importante è quella della definizione delle entrate discrezionali. In particolare, </a:t>
            </a:r>
            <a:r>
              <a:rPr lang="it-IT" sz="1500" kern="100" dirty="0">
                <a:effectLst/>
                <a:highlight>
                  <a:srgbClr val="FFFF00"/>
                </a:highlight>
                <a:ea typeface="Aptos" panose="020B0004020202020204" pitchFamily="34" charset="0"/>
                <a:cs typeface="Times New Roman" panose="02020603050405020304" pitchFamily="18" charset="0"/>
              </a:rPr>
              <a:t>per gli enti territoriali occorrerà individuare adeguati strumenti per il loro monitoraggio puntuale.</a:t>
            </a:r>
          </a:p>
        </p:txBody>
      </p:sp>
      <p:sp>
        <p:nvSpPr>
          <p:cNvPr id="11" name="Rettangolo con angoli arrotondati 10">
            <a:extLst>
              <a:ext uri="{FF2B5EF4-FFF2-40B4-BE49-F238E27FC236}">
                <a16:creationId xmlns:a16="http://schemas.microsoft.com/office/drawing/2014/main" id="{E4865D05-5309-FC11-4D41-3B723F2AADBA}"/>
              </a:ext>
            </a:extLst>
          </p:cNvPr>
          <p:cNvSpPr/>
          <p:nvPr/>
        </p:nvSpPr>
        <p:spPr>
          <a:xfrm>
            <a:off x="241868" y="5207084"/>
            <a:ext cx="11560666" cy="566804"/>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7328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07253F7-CB5D-9C91-E229-791D617336FE}"/>
              </a:ext>
            </a:extLst>
          </p:cNvPr>
          <p:cNvSpPr txBox="1"/>
          <p:nvPr/>
        </p:nvSpPr>
        <p:spPr>
          <a:xfrm>
            <a:off x="805624" y="1865536"/>
            <a:ext cx="10648604" cy="923330"/>
          </a:xfrm>
          <a:prstGeom prst="rect">
            <a:avLst/>
          </a:prstGeom>
          <a:noFill/>
        </p:spPr>
        <p:txBody>
          <a:bodyPr wrap="square" rtlCol="0">
            <a:spAutoFit/>
          </a:bodyPr>
          <a:lstStyle/>
          <a:p>
            <a:pPr algn="just"/>
            <a:r>
              <a:rPr lang="it-IT" dirty="0"/>
              <a:t>La disciplina di bilancio si basa su </a:t>
            </a:r>
            <a:r>
              <a:rPr lang="it-IT" b="1" dirty="0"/>
              <a:t>un’analisi di sostenibilità del debito dei singoli Stati membri </a:t>
            </a:r>
            <a:r>
              <a:rPr lang="it-IT" dirty="0"/>
              <a:t>e si occupa solo di regole di bilancio non si accompagna a una riforma della governance fiscale dell’Unione anche ai fini del sostegno agli investimenti europei e nazionali e della spesa in beni pubblici comuni (incompletezza della riforma)</a:t>
            </a:r>
          </a:p>
        </p:txBody>
      </p:sp>
      <p:sp>
        <p:nvSpPr>
          <p:cNvPr id="3" name="CasellaDiTesto 2">
            <a:extLst>
              <a:ext uri="{FF2B5EF4-FFF2-40B4-BE49-F238E27FC236}">
                <a16:creationId xmlns:a16="http://schemas.microsoft.com/office/drawing/2014/main" id="{78F806E0-002E-E274-1A17-2F2D20868E5A}"/>
              </a:ext>
            </a:extLst>
          </p:cNvPr>
          <p:cNvSpPr txBox="1"/>
          <p:nvPr/>
        </p:nvSpPr>
        <p:spPr>
          <a:xfrm>
            <a:off x="876392" y="2838590"/>
            <a:ext cx="10577836" cy="646331"/>
          </a:xfrm>
          <a:prstGeom prst="rect">
            <a:avLst/>
          </a:prstGeom>
          <a:noFill/>
          <a:ln>
            <a:solidFill>
              <a:srgbClr val="C00000"/>
            </a:solidFill>
          </a:ln>
        </p:spPr>
        <p:txBody>
          <a:bodyPr wrap="square" rtlCol="0">
            <a:spAutoFit/>
          </a:bodyPr>
          <a:lstStyle/>
          <a:p>
            <a:pPr algn="just"/>
            <a:r>
              <a:rPr lang="it-IT" b="1" dirty="0"/>
              <a:t>La dimensione locale e regionale non è considerata, dato che il rapporto debito / PIL e quello sul calcolo del deficit si basa unicamente su criteri nazionali.</a:t>
            </a:r>
          </a:p>
        </p:txBody>
      </p:sp>
      <p:sp>
        <p:nvSpPr>
          <p:cNvPr id="7" name="CasellaDiTesto 6">
            <a:extLst>
              <a:ext uri="{FF2B5EF4-FFF2-40B4-BE49-F238E27FC236}">
                <a16:creationId xmlns:a16="http://schemas.microsoft.com/office/drawing/2014/main" id="{B3F883F9-4B81-1EA8-404C-00E4B85F7156}"/>
              </a:ext>
            </a:extLst>
          </p:cNvPr>
          <p:cNvSpPr txBox="1"/>
          <p:nvPr/>
        </p:nvSpPr>
        <p:spPr>
          <a:xfrm>
            <a:off x="148733" y="-79367"/>
            <a:ext cx="11780925" cy="646331"/>
          </a:xfrm>
          <a:prstGeom prst="rect">
            <a:avLst/>
          </a:prstGeom>
          <a:noFill/>
        </p:spPr>
        <p:txBody>
          <a:bodyPr wrap="square">
            <a:spAutoFit/>
          </a:bodyPr>
          <a:lstStyle/>
          <a:p>
            <a:r>
              <a:rPr lang="it-IT" sz="3600" b="1" u="none" strike="noStrike" baseline="0" dirty="0">
                <a:solidFill>
                  <a:srgbClr val="002060"/>
                </a:solidFill>
                <a:latin typeface="+mn-lt"/>
              </a:rPr>
              <a:t>La nuova governance UE e l’impatto sulla finanza pubblica</a:t>
            </a:r>
            <a:endParaRPr lang="it-IT" sz="3600" b="1" dirty="0">
              <a:solidFill>
                <a:srgbClr val="002060"/>
              </a:solidFill>
              <a:latin typeface="+mn-lt"/>
            </a:endParaRPr>
          </a:p>
        </p:txBody>
      </p:sp>
      <p:pic>
        <p:nvPicPr>
          <p:cNvPr id="8" name="Elemento grafico 7" descr="Freccia linea: leggera curva con riempimento a tinta unita">
            <a:extLst>
              <a:ext uri="{FF2B5EF4-FFF2-40B4-BE49-F238E27FC236}">
                <a16:creationId xmlns:a16="http://schemas.microsoft.com/office/drawing/2014/main" id="{54341435-03DB-7A99-1A12-1D08479CC13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8845" y="3826141"/>
            <a:ext cx="618723" cy="618723"/>
          </a:xfrm>
          <a:prstGeom prst="rect">
            <a:avLst/>
          </a:prstGeom>
        </p:spPr>
      </p:pic>
      <p:sp>
        <p:nvSpPr>
          <p:cNvPr id="14" name="CasellaDiTesto 13">
            <a:extLst>
              <a:ext uri="{FF2B5EF4-FFF2-40B4-BE49-F238E27FC236}">
                <a16:creationId xmlns:a16="http://schemas.microsoft.com/office/drawing/2014/main" id="{B3CD7835-0988-2605-253D-77599615BEE4}"/>
              </a:ext>
            </a:extLst>
          </p:cNvPr>
          <p:cNvSpPr txBox="1"/>
          <p:nvPr/>
        </p:nvSpPr>
        <p:spPr>
          <a:xfrm>
            <a:off x="841008" y="3848434"/>
            <a:ext cx="10577836" cy="830997"/>
          </a:xfrm>
          <a:prstGeom prst="rect">
            <a:avLst/>
          </a:prstGeom>
          <a:noFill/>
        </p:spPr>
        <p:txBody>
          <a:bodyPr wrap="square">
            <a:spAutoFit/>
          </a:bodyPr>
          <a:lstStyle/>
          <a:p>
            <a:r>
              <a:rPr lang="it-IT" sz="2400" b="1" dirty="0">
                <a:solidFill>
                  <a:srgbClr val="0070C0"/>
                </a:solidFill>
              </a:rPr>
              <a:t>Necessario un coordinamento con la «Regola dell’equilibrio di bilancio per le amministrazioni territoriali»</a:t>
            </a:r>
          </a:p>
        </p:txBody>
      </p:sp>
      <p:sp>
        <p:nvSpPr>
          <p:cNvPr id="12" name="CasellaDiTesto 11">
            <a:extLst>
              <a:ext uri="{FF2B5EF4-FFF2-40B4-BE49-F238E27FC236}">
                <a16:creationId xmlns:a16="http://schemas.microsoft.com/office/drawing/2014/main" id="{24D59D8B-3FC8-ABEC-0722-F850770B12FF}"/>
              </a:ext>
            </a:extLst>
          </p:cNvPr>
          <p:cNvSpPr txBox="1"/>
          <p:nvPr/>
        </p:nvSpPr>
        <p:spPr>
          <a:xfrm>
            <a:off x="876393" y="4997538"/>
            <a:ext cx="10435074" cy="923330"/>
          </a:xfrm>
          <a:prstGeom prst="rect">
            <a:avLst/>
          </a:prstGeom>
          <a:noFill/>
          <a:ln>
            <a:solidFill>
              <a:srgbClr val="C00000"/>
            </a:solidFill>
          </a:ln>
        </p:spPr>
        <p:txBody>
          <a:bodyPr wrap="square" rtlCol="0">
            <a:spAutoFit/>
          </a:bodyPr>
          <a:lstStyle/>
          <a:p>
            <a:pPr algn="just"/>
            <a:r>
              <a:rPr lang="it-IT" b="1" dirty="0">
                <a:solidFill>
                  <a:srgbClr val="002060"/>
                </a:solidFill>
              </a:rPr>
              <a:t>Non devono essere pregiudicati i livelli attuali dei trasferimenti alle Regioni e alle Province autonome, nonché l’esercizio delle funzioni LEP soprattutto ove riconosciuto un sottofinanziamento anche a seguito dei lavori della Commissione Tecnica fabbisogni standard </a:t>
            </a:r>
            <a:r>
              <a:rPr lang="it-IT" b="1" i="1" dirty="0">
                <a:solidFill>
                  <a:srgbClr val="002060"/>
                </a:solidFill>
              </a:rPr>
              <a:t>(es. finanziamento delle borse di studio universitarie)</a:t>
            </a:r>
          </a:p>
        </p:txBody>
      </p:sp>
      <p:sp>
        <p:nvSpPr>
          <p:cNvPr id="18" name="Segnaposto numero diapositiva 13">
            <a:extLst>
              <a:ext uri="{FF2B5EF4-FFF2-40B4-BE49-F238E27FC236}">
                <a16:creationId xmlns:a16="http://schemas.microsoft.com/office/drawing/2014/main" id="{04A6A3A9-BAE0-3EEC-74DF-D8AA335C7320}"/>
              </a:ext>
            </a:extLst>
          </p:cNvPr>
          <p:cNvSpPr>
            <a:spLocks noGrp="1"/>
          </p:cNvSpPr>
          <p:nvPr>
            <p:ph type="sldNum" sz="quarter" idx="12"/>
          </p:nvPr>
        </p:nvSpPr>
        <p:spPr>
          <a:xfrm>
            <a:off x="9378861" y="6485835"/>
            <a:ext cx="2743200" cy="365125"/>
          </a:xfrm>
        </p:spPr>
        <p:txBody>
          <a:bodyPr/>
          <a:lstStyle/>
          <a:p>
            <a:fld id="{F5630B7E-D0B8-4375-B9E1-DA6D2D04633F}" type="slidenum">
              <a:rPr lang="it-IT" smtClean="0"/>
              <a:t>9</a:t>
            </a:fld>
            <a:endParaRPr lang="it-IT"/>
          </a:p>
        </p:txBody>
      </p:sp>
      <p:sp>
        <p:nvSpPr>
          <p:cNvPr id="19" name="CasellaDiTesto 18">
            <a:extLst>
              <a:ext uri="{FF2B5EF4-FFF2-40B4-BE49-F238E27FC236}">
                <a16:creationId xmlns:a16="http://schemas.microsoft.com/office/drawing/2014/main" id="{9893EC51-E194-78FA-1607-904B9001D17F}"/>
              </a:ext>
            </a:extLst>
          </p:cNvPr>
          <p:cNvSpPr txBox="1"/>
          <p:nvPr/>
        </p:nvSpPr>
        <p:spPr>
          <a:xfrm>
            <a:off x="3998729" y="6596390"/>
            <a:ext cx="3358342" cy="276999"/>
          </a:xfrm>
          <a:prstGeom prst="rect">
            <a:avLst/>
          </a:prstGeom>
          <a:noFill/>
        </p:spPr>
        <p:txBody>
          <a:bodyPr wrap="square" rtlCol="0">
            <a:spAutoFit/>
          </a:bodyPr>
          <a:lstStyle/>
          <a:p>
            <a:r>
              <a:rPr lang="it-IT" sz="1200" i="1" dirty="0"/>
              <a:t>Conferenza delle Regioni e delle Province autonome</a:t>
            </a:r>
          </a:p>
        </p:txBody>
      </p:sp>
      <p:sp>
        <p:nvSpPr>
          <p:cNvPr id="5" name="CasellaDiTesto 4">
            <a:extLst>
              <a:ext uri="{FF2B5EF4-FFF2-40B4-BE49-F238E27FC236}">
                <a16:creationId xmlns:a16="http://schemas.microsoft.com/office/drawing/2014/main" id="{B304C0B1-ADC3-7DCE-653B-9A74259F3B18}"/>
              </a:ext>
            </a:extLst>
          </p:cNvPr>
          <p:cNvSpPr txBox="1"/>
          <p:nvPr/>
        </p:nvSpPr>
        <p:spPr>
          <a:xfrm>
            <a:off x="876392" y="883718"/>
            <a:ext cx="10974000" cy="800860"/>
          </a:xfrm>
          <a:prstGeom prst="rect">
            <a:avLst/>
          </a:prstGeom>
          <a:noFill/>
        </p:spPr>
        <p:txBody>
          <a:bodyPr wrap="square">
            <a:spAutoFit/>
          </a:bodyPr>
          <a:lstStyle/>
          <a:p>
            <a:pPr algn="just">
              <a:lnSpc>
                <a:spcPct val="107000"/>
              </a:lnSpc>
              <a:spcAft>
                <a:spcPts val="800"/>
              </a:spcAft>
            </a:pPr>
            <a:r>
              <a:rPr lang="it-IT" sz="2200" b="1" i="1" kern="100" dirty="0">
                <a:solidFill>
                  <a:srgbClr val="C00000"/>
                </a:solidFill>
                <a:effectLst/>
                <a:ea typeface="Aptos" panose="020B0004020202020204" pitchFamily="34" charset="0"/>
                <a:cs typeface="Times New Roman" panose="02020603050405020304" pitchFamily="18" charset="0"/>
              </a:rPr>
              <a:t>«……regole di bilancio europee dovranno essere declinate con il pieno coinvolgimento del Sistema delle Conferenze.»</a:t>
            </a:r>
            <a:endParaRPr lang="it-IT" sz="2200" i="1" kern="100" dirty="0">
              <a:solidFill>
                <a:srgbClr val="C00000"/>
              </a:solidFill>
              <a:effectLst/>
              <a:ea typeface="Aptos" panose="020B0004020202020204" pitchFamily="34" charset="0"/>
              <a:cs typeface="Times New Roman" panose="02020603050405020304" pitchFamily="18" charset="0"/>
            </a:endParaRPr>
          </a:p>
        </p:txBody>
      </p:sp>
      <p:pic>
        <p:nvPicPr>
          <p:cNvPr id="11" name="Elemento grafico 10" descr="Riunione con riempimento a tinta unita">
            <a:extLst>
              <a:ext uri="{FF2B5EF4-FFF2-40B4-BE49-F238E27FC236}">
                <a16:creationId xmlns:a16="http://schemas.microsoft.com/office/drawing/2014/main" id="{DE8EAF04-78EB-4FF3-BCD4-3AF10D69F0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989" y="898756"/>
            <a:ext cx="597237" cy="597237"/>
          </a:xfrm>
          <a:prstGeom prst="rect">
            <a:avLst/>
          </a:prstGeom>
        </p:spPr>
      </p:pic>
      <p:pic>
        <p:nvPicPr>
          <p:cNvPr id="17" name="Elemento grafico 16" descr="Avviso con riempimento a tinta unita">
            <a:extLst>
              <a:ext uri="{FF2B5EF4-FFF2-40B4-BE49-F238E27FC236}">
                <a16:creationId xmlns:a16="http://schemas.microsoft.com/office/drawing/2014/main" id="{038ED188-7905-C086-C65B-0BEBA52473B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40003" y="4997538"/>
            <a:ext cx="525847" cy="525847"/>
          </a:xfrm>
          <a:prstGeom prst="rect">
            <a:avLst/>
          </a:prstGeom>
        </p:spPr>
      </p:pic>
    </p:spTree>
    <p:extLst>
      <p:ext uri="{BB962C8B-B14F-4D97-AF65-F5344CB8AC3E}">
        <p14:creationId xmlns:p14="http://schemas.microsoft.com/office/powerpoint/2010/main" val="25805601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2218</TotalTime>
  <Words>5832</Words>
  <Application>Microsoft Office PowerPoint</Application>
  <PresentationFormat>Widescreen</PresentationFormat>
  <Paragraphs>294</Paragraphs>
  <Slides>24</Slides>
  <Notes>0</Notes>
  <HiddenSlides>0</HiddenSlides>
  <MMClips>0</MMClips>
  <ScaleCrop>false</ScaleCrop>
  <HeadingPairs>
    <vt:vector size="8" baseType="variant">
      <vt:variant>
        <vt:lpstr>Caratteri utilizzati</vt:lpstr>
      </vt:variant>
      <vt:variant>
        <vt:i4>15</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41" baseType="lpstr">
      <vt:lpstr>ＭＳ Ｐゴシック</vt:lpstr>
      <vt:lpstr>Aptos</vt:lpstr>
      <vt:lpstr>Arial</vt:lpstr>
      <vt:lpstr>Calibri</vt:lpstr>
      <vt:lpstr>Calibri Light</vt:lpstr>
      <vt:lpstr>Calibri-Bold</vt:lpstr>
      <vt:lpstr>Calibri-BoldItalic</vt:lpstr>
      <vt:lpstr>Cooper Black</vt:lpstr>
      <vt:lpstr>FranklinGothic-Medium</vt:lpstr>
      <vt:lpstr>Helvetica</vt:lpstr>
      <vt:lpstr>Times New Roman</vt:lpstr>
      <vt:lpstr>Trebuchet MS</vt:lpstr>
      <vt:lpstr>TrebuchetMS</vt:lpstr>
      <vt:lpstr>TrebuchetMS-Italic</vt:lpstr>
      <vt:lpstr>Wingdings</vt:lpstr>
      <vt:lpstr>Tema di Office</vt:lpstr>
      <vt:lpstr>Worksheet</vt:lpstr>
      <vt:lpstr>  Indagine conoscitiva sulle prospettive di riforma delle procedure di programmazione economica e finanziaria e di bilancio, a seguito della riforma della governance economica europea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"Comunicazione della Commissione al Parlamento europeo, al Consiglio, alla Banca centrale europea, al Comitato economico e sociale europeo e al Comitato delle regioni - Comunicazione sugli orientamenti per una riforma del quadro di governance economica dell'UE (COM (2022) 583 definitivo)".</dc:title>
  <dc:creator>Simona Comolli</dc:creator>
  <cp:lastModifiedBy>Cdd</cp:lastModifiedBy>
  <cp:revision>86</cp:revision>
  <cp:lastPrinted>2024-05-06T14:14:48Z</cp:lastPrinted>
  <dcterms:created xsi:type="dcterms:W3CDTF">2023-02-27T09:07:49Z</dcterms:created>
  <dcterms:modified xsi:type="dcterms:W3CDTF">2024-05-09T08:35:25Z</dcterms:modified>
</cp:coreProperties>
</file>