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1907" r:id="rId3"/>
    <p:sldId id="1905" r:id="rId4"/>
    <p:sldId id="288" r:id="rId5"/>
    <p:sldId id="1906" r:id="rId6"/>
    <p:sldId id="1904" r:id="rId7"/>
    <p:sldId id="260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06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9C"/>
    <a:srgbClr val="404040"/>
    <a:srgbClr val="E7792B"/>
    <a:srgbClr val="003466"/>
    <a:srgbClr val="0070A6"/>
    <a:srgbClr val="005BC8"/>
    <a:srgbClr val="1E3453"/>
    <a:srgbClr val="F0801B"/>
    <a:srgbClr val="E184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C6ED9A-2370-4D60-980D-45A16B679FBB}" v="1" dt="2024-03-11T14:59:39.2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7"/>
    <p:restoredTop sz="92449"/>
  </p:normalViewPr>
  <p:slideViewPr>
    <p:cSldViewPr snapToGrid="0" snapToObjects="1">
      <p:cViewPr varScale="1">
        <p:scale>
          <a:sx n="55" d="100"/>
          <a:sy n="55" d="100"/>
        </p:scale>
        <p:origin x="900" y="44"/>
      </p:cViewPr>
      <p:guideLst>
        <p:guide pos="506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5" d="100"/>
        <a:sy n="5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E2FE1-7578-BB44-BA3D-6D74268548AC}" type="datetimeFigureOut">
              <a:rPr lang="it-IT" smtClean="0"/>
              <a:t>11/03/2024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E3EAB-883C-3B4F-93BA-F30E470D17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6017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E3EAB-883C-3B4F-93BA-F30E470D17E0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772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E3EAB-883C-3B4F-93BA-F30E470D17E0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8847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DF6A431-9E1D-A748-896D-2C8003222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2030895" y="4328286"/>
            <a:ext cx="9144000" cy="59158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44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it-IT" dirty="0"/>
              <a:t>TITOLO DELLA PRESENTAZIONE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2030895" y="5043213"/>
            <a:ext cx="9144000" cy="443188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kumimoji="0" lang="it-IT" sz="28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Sottotitolo della presentazione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A012F03-662F-B94A-85AC-BCB3A314AF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52528" y="1924425"/>
            <a:ext cx="3822366" cy="149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Carattere, logo, testo, Elementi grafici&#10;&#10;Descrizione generata automaticamente">
            <a:extLst>
              <a:ext uri="{FF2B5EF4-FFF2-40B4-BE49-F238E27FC236}">
                <a16:creationId xmlns:a16="http://schemas.microsoft.com/office/drawing/2014/main" id="{8530BBA9-6284-951B-E2A5-5A14EACC15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8874" y="5938008"/>
            <a:ext cx="1440000" cy="551069"/>
          </a:xfrm>
          <a:prstGeom prst="rect">
            <a:avLst/>
          </a:prstGeom>
        </p:spPr>
      </p:pic>
      <p:sp>
        <p:nvSpPr>
          <p:cNvPr id="11" name="Titolo 10">
            <a:extLst>
              <a:ext uri="{FF2B5EF4-FFF2-40B4-BE49-F238E27FC236}">
                <a16:creationId xmlns:a16="http://schemas.microsoft.com/office/drawing/2014/main" id="{1EC01691-FC39-490F-480A-7919A61FC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540001"/>
            <a:ext cx="10515600" cy="88875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05B9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Carattere, logo, testo, Elementi grafici&#10;&#10;Descrizione generata automaticamente">
            <a:extLst>
              <a:ext uri="{FF2B5EF4-FFF2-40B4-BE49-F238E27FC236}">
                <a16:creationId xmlns:a16="http://schemas.microsoft.com/office/drawing/2014/main" id="{8530BBA9-6284-951B-E2A5-5A14EACC15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8874" y="5938008"/>
            <a:ext cx="1440000" cy="551069"/>
          </a:xfrm>
          <a:prstGeom prst="rect">
            <a:avLst/>
          </a:prstGeom>
        </p:spPr>
      </p:pic>
      <p:sp>
        <p:nvSpPr>
          <p:cNvPr id="11" name="Titolo 10">
            <a:extLst>
              <a:ext uri="{FF2B5EF4-FFF2-40B4-BE49-F238E27FC236}">
                <a16:creationId xmlns:a16="http://schemas.microsoft.com/office/drawing/2014/main" id="{1EC01691-FC39-490F-480A-7919A61FC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54000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05B9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it-IT" dirty="0"/>
              <a:t>Indice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DC8DFE1-EB47-F252-48CA-357C9F2B41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8726" y="2085976"/>
            <a:ext cx="68580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74483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Carattere, logo, testo, Elementi grafici&#10;&#10;Descrizione generata automaticamente">
            <a:extLst>
              <a:ext uri="{FF2B5EF4-FFF2-40B4-BE49-F238E27FC236}">
                <a16:creationId xmlns:a16="http://schemas.microsoft.com/office/drawing/2014/main" id="{8530BBA9-6284-951B-E2A5-5A14EACC15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8874" y="5938008"/>
            <a:ext cx="1440000" cy="551069"/>
          </a:xfrm>
          <a:prstGeom prst="rect">
            <a:avLst/>
          </a:prstGeom>
        </p:spPr>
      </p:pic>
      <p:sp>
        <p:nvSpPr>
          <p:cNvPr id="11" name="Titolo 10">
            <a:extLst>
              <a:ext uri="{FF2B5EF4-FFF2-40B4-BE49-F238E27FC236}">
                <a16:creationId xmlns:a16="http://schemas.microsoft.com/office/drawing/2014/main" id="{1EC01691-FC39-490F-480A-7919A61FC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54000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05B9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78C3D66-8C45-B51C-1294-82B52F5A39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350" y="2271713"/>
            <a:ext cx="68580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None/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None/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None/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36021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Carattere, logo, testo, Elementi grafici&#10;&#10;Descrizione generata automaticamente">
            <a:extLst>
              <a:ext uri="{FF2B5EF4-FFF2-40B4-BE49-F238E27FC236}">
                <a16:creationId xmlns:a16="http://schemas.microsoft.com/office/drawing/2014/main" id="{8530BBA9-6284-951B-E2A5-5A14EACC15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8874" y="5938008"/>
            <a:ext cx="1440000" cy="55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07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EAFBAA6-C631-4E30-A95B-26B2D49C83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329" y="5999440"/>
            <a:ext cx="1376582" cy="53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20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7" r:id="rId3"/>
    <p:sldLayoutId id="2147483658" r:id="rId4"/>
    <p:sldLayoutId id="2147483656" r:id="rId5"/>
    <p:sldLayoutId id="2147483659" r:id="rId6"/>
    <p:sldLayoutId id="2147483655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030895" y="4158952"/>
            <a:ext cx="9144000" cy="591585"/>
          </a:xfrm>
        </p:spPr>
        <p:txBody>
          <a:bodyPr/>
          <a:lstStyle/>
          <a:p>
            <a:r>
              <a:rPr lang="it-IT" sz="2800" dirty="0"/>
              <a:t>AUDIZIONE  V COMMISSIONE</a:t>
            </a:r>
            <a:br>
              <a:rPr lang="it-IT" sz="2800" dirty="0"/>
            </a:br>
            <a:r>
              <a:rPr lang="it-IT" sz="2800" dirty="0"/>
              <a:t>Camera dei Deputati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8B37ED57-3CCA-EDF9-B7AC-CCFC4A2894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9467" y="5043213"/>
            <a:ext cx="9515428" cy="443188"/>
          </a:xfrm>
        </p:spPr>
        <p:txBody>
          <a:bodyPr/>
          <a:lstStyle/>
          <a:p>
            <a:r>
              <a:rPr lang="it-IT" sz="1800" b="1" i="0" u="none" strike="noStrike" dirty="0">
                <a:effectLst/>
                <a:latin typeface="arial" panose="020B0604020202020204" pitchFamily="34" charset="0"/>
              </a:rPr>
              <a:t>C. 1752</a:t>
            </a:r>
            <a:r>
              <a:rPr lang="it-IT" sz="1800" b="0" i="0" u="none" strike="noStrike" dirty="0">
                <a:effectLst/>
                <a:latin typeface="arial" panose="020B0604020202020204" pitchFamily="34" charset="0"/>
              </a:rPr>
              <a:t>, di conversione in legge del </a:t>
            </a:r>
            <a:r>
              <a:rPr lang="it-IT" sz="1800" b="1" i="0" u="none" strike="noStrike" dirty="0">
                <a:effectLst/>
                <a:latin typeface="arial" panose="020B0604020202020204" pitchFamily="34" charset="0"/>
              </a:rPr>
              <a:t>decreto-legge n. 19 del 2024, recante ulteriori disposizioni urgenti per l'attuazione del Piano nazionale di ripresa e resilienza (PNRR).</a:t>
            </a:r>
          </a:p>
          <a:p>
            <a:r>
              <a:rPr lang="it-IT" sz="1800" i="1" dirty="0">
                <a:latin typeface="arial" panose="020B0604020202020204" pitchFamily="34" charset="0"/>
              </a:rPr>
              <a:t>11 marzo 2024</a:t>
            </a:r>
          </a:p>
          <a:p>
            <a:r>
              <a:rPr lang="it-IT" sz="1800" i="1" dirty="0">
                <a:latin typeface="arial" panose="020B0604020202020204" pitchFamily="34" charset="0"/>
              </a:rPr>
              <a:t>Paolo Rocco Viscontini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A337F61-E909-4E41-98D4-1A93898F1271}"/>
              </a:ext>
            </a:extLst>
          </p:cNvPr>
          <p:cNvSpPr txBox="1"/>
          <p:nvPr/>
        </p:nvSpPr>
        <p:spPr>
          <a:xfrm>
            <a:off x="803274" y="778144"/>
            <a:ext cx="10824282" cy="1231106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lvl="0">
              <a:buSzPct val="100000"/>
              <a:tabLst>
                <a:tab pos="457200" algn="l"/>
              </a:tabLst>
            </a:pPr>
            <a:endParaRPr lang="it-IT" sz="2000" kern="0" dirty="0">
              <a:solidFill>
                <a:srgbClr val="22222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buSzPct val="100000"/>
              <a:tabLst>
                <a:tab pos="457200" algn="l"/>
              </a:tabLst>
            </a:pPr>
            <a:endParaRPr lang="it-IT" sz="2000" kern="0" dirty="0">
              <a:solidFill>
                <a:srgbClr val="22222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buSzPct val="100000"/>
              <a:tabLst>
                <a:tab pos="457200" algn="l"/>
              </a:tabLst>
            </a:pPr>
            <a:endParaRPr lang="it-IT" sz="2000" kern="0" dirty="0">
              <a:solidFill>
                <a:srgbClr val="22222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buSzPct val="100000"/>
              <a:tabLst>
                <a:tab pos="457200" algn="l"/>
              </a:tabLst>
            </a:pPr>
            <a:endParaRPr lang="it-IT" sz="2000" kern="0" dirty="0">
              <a:solidFill>
                <a:srgbClr val="22222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1787CBA-4409-223A-F268-FB49DEDDC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4" y="555585"/>
            <a:ext cx="10000325" cy="538222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t-IT" dirty="0"/>
              <a:t>Premessa</a:t>
            </a:r>
            <a:br>
              <a:rPr lang="it-IT" dirty="0"/>
            </a:br>
            <a:br>
              <a:rPr lang="it-IT" dirty="0"/>
            </a:br>
            <a:r>
              <a:rPr lang="it-IT" sz="2800" b="0" dirty="0">
                <a:solidFill>
                  <a:schemeClr val="tx1"/>
                </a:solidFill>
              </a:rPr>
              <a:t>Condividiamo le finalità dell’art. 38, ma invitiamo a considerare se lo strumento, pure con i limiti imposti dal PNRR, sia disegnato in modo adeguato</a:t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57243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A337F61-E909-4E41-98D4-1A93898F1271}"/>
              </a:ext>
            </a:extLst>
          </p:cNvPr>
          <p:cNvSpPr txBox="1"/>
          <p:nvPr/>
        </p:nvSpPr>
        <p:spPr>
          <a:xfrm>
            <a:off x="655116" y="778144"/>
            <a:ext cx="10824282" cy="6140142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marL="342900" lvl="0" indent="-342900"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2000" kern="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Applicazione del credito d’imposta (con riduzione consumi 3% o 5%):</a:t>
            </a:r>
            <a:endParaRPr lang="it-IT" sz="2000" kern="100" dirty="0">
              <a:solidFill>
                <a:srgbClr val="222222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9138" lvl="0" indent="-304800">
              <a:buClr>
                <a:srgbClr val="E7792B"/>
              </a:buClr>
              <a:buFont typeface="+mj-lt"/>
              <a:buAutoNum type="alphaLcPeriod"/>
              <a:tabLst>
                <a:tab pos="457200" algn="l"/>
              </a:tabLst>
            </a:pPr>
            <a:r>
              <a:rPr lang="it-IT" sz="2000" kern="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Impianti con moduli UE senza (no celle fatte in EU)&gt;&gt; credito d’imposta del 35% sul prezzo d’impianto</a:t>
            </a:r>
            <a:endParaRPr lang="it-IT" sz="200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9138" lvl="0" indent="-304800">
              <a:buClr>
                <a:srgbClr val="E7792B"/>
              </a:buClr>
              <a:buFont typeface="+mj-lt"/>
              <a:buAutoNum type="alphaLcPeriod"/>
              <a:tabLst>
                <a:tab pos="457200" algn="l"/>
              </a:tabLst>
            </a:pPr>
            <a:r>
              <a:rPr lang="it-IT" sz="2000" kern="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Impianti con moduli e celle fatte in EU, queste ultime con un’efficienza di almeno il 23,5% &gt;&gt; credito d’imposta del 35% sul 120% del prezzo d’impianto (non è meglio indicare già il 42%?)</a:t>
            </a:r>
            <a:endParaRPr lang="it-IT" sz="200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9138" lvl="0" indent="-304800">
              <a:buClr>
                <a:srgbClr val="E7792B"/>
              </a:buClr>
              <a:buFont typeface="+mj-lt"/>
              <a:buAutoNum type="alphaLcPeriod"/>
              <a:tabLst>
                <a:tab pos="457200" algn="l"/>
              </a:tabLst>
            </a:pPr>
            <a:r>
              <a:rPr lang="it-IT" sz="2000" kern="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Impianti con moduli </a:t>
            </a:r>
            <a:r>
              <a:rPr lang="it-IT" sz="2000" kern="0" dirty="0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 celle fatte in EU, queste ultime con un’efficienza </a:t>
            </a:r>
            <a:r>
              <a:rPr lang="it-IT" sz="2000" kern="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 almeno il 24% e tecnologia HJT &gt;&gt; credito d’imposta del 35% sul 140% del prezzo (49%)</a:t>
            </a:r>
            <a:endParaRPr lang="it-IT" sz="200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58775"/>
            <a:r>
              <a:rPr lang="it-IT" sz="2000" kern="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È corretta tale interpretazione?</a:t>
            </a:r>
          </a:p>
          <a:p>
            <a:pPr marL="358775"/>
            <a:r>
              <a:rPr lang="it-IT" sz="2000" kern="0" dirty="0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 poi la riduzione dei consumi energetici raggiunge il 10%, il credito d’imposta lettera a) arriva al 45%, che sale al 54% e al 63% nei casi b) e c).</a:t>
            </a:r>
            <a:endParaRPr lang="it-IT" sz="105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it-IT" sz="1050" kern="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</a:t>
            </a:r>
            <a:endParaRPr lang="it-IT" sz="105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0" indent="-342900"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2000" kern="0" dirty="0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Dunque: bisogna realizzare anche altri interventi per ottenere le citate riduzioni consumi, e allora si può considerare anche il FV? Oppure </a:t>
            </a:r>
            <a:r>
              <a:rPr lang="it-IT" sz="2000" kern="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 realizzazione dell’impianto FV in autoconsumo automaticamente è una misura coerente con gli obiettivi di riduzione dei consumi</a:t>
            </a:r>
            <a:r>
              <a:rPr lang="it-IT" sz="2000" kern="0" dirty="0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?</a:t>
            </a:r>
            <a:endParaRPr lang="it-IT" sz="1050" kern="0" dirty="0">
              <a:solidFill>
                <a:srgbClr val="222222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0" indent="-342900"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it-IT" kern="100" dirty="0">
              <a:solidFill>
                <a:srgbClr val="222222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0" indent="-342900"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2000" kern="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Chiarire cosa si intende per interventi in autoconsumo, visto che inevitabilmente parte dell’energia FV va in rete</a:t>
            </a:r>
            <a:endParaRPr lang="it-IT" sz="1050" kern="0" dirty="0">
              <a:solidFill>
                <a:srgbClr val="222222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0" indent="-342900"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it-IT" sz="1050" kern="100" dirty="0">
              <a:solidFill>
                <a:srgbClr val="222222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0" indent="-342900"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2000" kern="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Come devono essere dimensionati e considerati i sistemi di accumulo?</a:t>
            </a:r>
            <a:endParaRPr lang="it-IT" sz="2000" kern="100" dirty="0">
              <a:solidFill>
                <a:srgbClr val="222222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1787CBA-4409-223A-F268-FB49DEDDC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4" y="93956"/>
            <a:ext cx="10304437" cy="708650"/>
          </a:xfrm>
        </p:spPr>
        <p:txBody>
          <a:bodyPr/>
          <a:lstStyle/>
          <a:p>
            <a:r>
              <a:rPr lang="it-IT" dirty="0"/>
              <a:t>Chiarimenti interpretativi richiesti (art. 38) 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29C42C5B-6342-ADF3-EF92-3689210F66D3}"/>
              </a:ext>
            </a:extLst>
          </p:cNvPr>
          <p:cNvSpPr/>
          <p:nvPr/>
        </p:nvSpPr>
        <p:spPr>
          <a:xfrm>
            <a:off x="608874" y="802606"/>
            <a:ext cx="194400" cy="194359"/>
          </a:xfrm>
          <a:prstGeom prst="roundRect">
            <a:avLst/>
          </a:prstGeom>
          <a:gradFill flip="none" rotWithShape="1">
            <a:gsLst>
              <a:gs pos="100000">
                <a:srgbClr val="005B9C"/>
              </a:gs>
              <a:gs pos="0">
                <a:srgbClr val="1E345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6C577117-A4C3-596D-3B1E-D6A8052FE01B}"/>
              </a:ext>
            </a:extLst>
          </p:cNvPr>
          <p:cNvSpPr/>
          <p:nvPr/>
        </p:nvSpPr>
        <p:spPr>
          <a:xfrm>
            <a:off x="661483" y="4343124"/>
            <a:ext cx="194400" cy="194359"/>
          </a:xfrm>
          <a:prstGeom prst="roundRect">
            <a:avLst/>
          </a:prstGeom>
          <a:gradFill flip="none" rotWithShape="1">
            <a:gsLst>
              <a:gs pos="100000">
                <a:srgbClr val="005B9C"/>
              </a:gs>
              <a:gs pos="0">
                <a:srgbClr val="1E345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63F09A81-096B-54A4-A396-8C75E875CC5F}"/>
              </a:ext>
            </a:extLst>
          </p:cNvPr>
          <p:cNvSpPr/>
          <p:nvPr/>
        </p:nvSpPr>
        <p:spPr>
          <a:xfrm>
            <a:off x="602679" y="5759965"/>
            <a:ext cx="194400" cy="194359"/>
          </a:xfrm>
          <a:prstGeom prst="roundRect">
            <a:avLst/>
          </a:prstGeom>
          <a:gradFill flip="none" rotWithShape="1">
            <a:gsLst>
              <a:gs pos="100000">
                <a:srgbClr val="005B9C"/>
              </a:gs>
              <a:gs pos="0">
                <a:srgbClr val="1E345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3D64D355-65B3-2631-8ED9-6FF7E0C78F14}"/>
              </a:ext>
            </a:extLst>
          </p:cNvPr>
          <p:cNvSpPr/>
          <p:nvPr/>
        </p:nvSpPr>
        <p:spPr>
          <a:xfrm>
            <a:off x="587394" y="6638512"/>
            <a:ext cx="194400" cy="194359"/>
          </a:xfrm>
          <a:prstGeom prst="roundRect">
            <a:avLst/>
          </a:prstGeom>
          <a:gradFill flip="none" rotWithShape="1">
            <a:gsLst>
              <a:gs pos="100000">
                <a:srgbClr val="005B9C"/>
              </a:gs>
              <a:gs pos="0">
                <a:srgbClr val="1E345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6326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A337F61-E909-4E41-98D4-1A93898F1271}"/>
              </a:ext>
            </a:extLst>
          </p:cNvPr>
          <p:cNvSpPr txBox="1"/>
          <p:nvPr/>
        </p:nvSpPr>
        <p:spPr>
          <a:xfrm>
            <a:off x="803274" y="1874494"/>
            <a:ext cx="10169526" cy="4324261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it-IT" sz="2000" kern="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Per usare al meglio i fondi e per evitare distorsioni sugli altri meccanismi utili al raggiungimento degli obiettivi (FER X), ITALIA SOLARE ritiene necessario </a:t>
            </a:r>
            <a:r>
              <a:rPr lang="it-IT" sz="2000" b="1" kern="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verificare che per ogni categoria la dimensione dell’aiuto sia dimensionata sulla base delle effettive necessità</a:t>
            </a:r>
            <a:r>
              <a:rPr lang="it-IT" sz="2000" kern="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it-IT" sz="105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it-IT" sz="1050" kern="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it-IT" sz="105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it-IT" sz="105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it-IT" sz="2000" kern="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</a:t>
            </a:r>
            <a:endParaRPr lang="it-IT" sz="200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089150"/>
            <a:endParaRPr lang="it-IT" sz="1000" b="1" kern="0" dirty="0">
              <a:solidFill>
                <a:srgbClr val="222222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606550"/>
            <a:endParaRPr lang="it-IT" sz="2000" b="1" kern="0" dirty="0">
              <a:solidFill>
                <a:srgbClr val="222222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606550"/>
            <a:r>
              <a:rPr lang="it-IT" sz="2000" b="1" kern="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Siamo molto preoccupati perché questo DL ha già bloccato il settore del </a:t>
            </a:r>
            <a:r>
              <a:rPr lang="it-IT" sz="2000" b="1" kern="0" dirty="0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commerciale e industriale</a:t>
            </a:r>
            <a:r>
              <a:rPr lang="it-IT" sz="2000" b="1" kern="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vista la gran convenienza che ci sarebbe nell’usare i moduli EU.</a:t>
            </a:r>
            <a:endParaRPr lang="it-IT" sz="2000" b="1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it-IT" sz="1800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1787CBA-4409-223A-F268-FB49DEDDC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4" y="540001"/>
            <a:ext cx="10000325" cy="888750"/>
          </a:xfrm>
        </p:spPr>
        <p:txBody>
          <a:bodyPr/>
          <a:lstStyle/>
          <a:p>
            <a:r>
              <a:rPr lang="it-IT" dirty="0"/>
              <a:t>Attenzione: aiuti eccessivi creano distorsione di mercato</a:t>
            </a:r>
            <a:b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dirty="0"/>
          </a:p>
        </p:txBody>
      </p:sp>
      <p:grpSp>
        <p:nvGrpSpPr>
          <p:cNvPr id="3" name="Google Shape;1756;p74">
            <a:extLst>
              <a:ext uri="{FF2B5EF4-FFF2-40B4-BE49-F238E27FC236}">
                <a16:creationId xmlns:a16="http://schemas.microsoft.com/office/drawing/2014/main" id="{0802AB30-DAFE-3125-E809-D6CDCD864EB6}"/>
              </a:ext>
            </a:extLst>
          </p:cNvPr>
          <p:cNvGrpSpPr/>
          <p:nvPr/>
        </p:nvGrpSpPr>
        <p:grpSpPr>
          <a:xfrm>
            <a:off x="996196" y="4723454"/>
            <a:ext cx="895167" cy="943839"/>
            <a:chOff x="4854075" y="2527625"/>
            <a:chExt cx="56000" cy="59050"/>
          </a:xfrm>
          <a:solidFill>
            <a:srgbClr val="005B9C"/>
          </a:solidFill>
        </p:grpSpPr>
        <p:sp>
          <p:nvSpPr>
            <p:cNvPr id="4" name="Google Shape;1757;p74">
              <a:extLst>
                <a:ext uri="{FF2B5EF4-FFF2-40B4-BE49-F238E27FC236}">
                  <a16:creationId xmlns:a16="http://schemas.microsoft.com/office/drawing/2014/main" id="{08760915-FE5B-DEB3-EB97-0044C648E580}"/>
                </a:ext>
              </a:extLst>
            </p:cNvPr>
            <p:cNvSpPr/>
            <p:nvPr/>
          </p:nvSpPr>
          <p:spPr>
            <a:xfrm>
              <a:off x="4872325" y="2527625"/>
              <a:ext cx="37750" cy="59050"/>
            </a:xfrm>
            <a:custGeom>
              <a:avLst/>
              <a:gdLst/>
              <a:ahLst/>
              <a:cxnLst/>
              <a:rect l="l" t="t" r="r" b="b"/>
              <a:pathLst>
                <a:path w="1510" h="2362" extrusionOk="0">
                  <a:moveTo>
                    <a:pt x="305" y="1"/>
                  </a:moveTo>
                  <a:cubicBezTo>
                    <a:pt x="141" y="1"/>
                    <a:pt x="1" y="210"/>
                    <a:pt x="146" y="371"/>
                  </a:cubicBezTo>
                  <a:lnTo>
                    <a:pt x="961" y="1179"/>
                  </a:lnTo>
                  <a:lnTo>
                    <a:pt x="146" y="1994"/>
                  </a:lnTo>
                  <a:cubicBezTo>
                    <a:pt x="0" y="2151"/>
                    <a:pt x="143" y="2361"/>
                    <a:pt x="308" y="2361"/>
                  </a:cubicBezTo>
                  <a:cubicBezTo>
                    <a:pt x="355" y="2361"/>
                    <a:pt x="404" y="2344"/>
                    <a:pt x="449" y="2304"/>
                  </a:cubicBezTo>
                  <a:lnTo>
                    <a:pt x="1423" y="1338"/>
                  </a:lnTo>
                  <a:cubicBezTo>
                    <a:pt x="1509" y="1244"/>
                    <a:pt x="1509" y="1107"/>
                    <a:pt x="1423" y="1013"/>
                  </a:cubicBezTo>
                  <a:lnTo>
                    <a:pt x="1423" y="1020"/>
                  </a:lnTo>
                  <a:lnTo>
                    <a:pt x="449" y="61"/>
                  </a:lnTo>
                  <a:cubicBezTo>
                    <a:pt x="403" y="19"/>
                    <a:pt x="353" y="1"/>
                    <a:pt x="3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758;p74">
              <a:extLst>
                <a:ext uri="{FF2B5EF4-FFF2-40B4-BE49-F238E27FC236}">
                  <a16:creationId xmlns:a16="http://schemas.microsoft.com/office/drawing/2014/main" id="{AD951A8E-9CA6-5A61-F88A-A0FD588C54A6}"/>
                </a:ext>
              </a:extLst>
            </p:cNvPr>
            <p:cNvSpPr/>
            <p:nvPr/>
          </p:nvSpPr>
          <p:spPr>
            <a:xfrm>
              <a:off x="4854075" y="2539100"/>
              <a:ext cx="26075" cy="35875"/>
            </a:xfrm>
            <a:custGeom>
              <a:avLst/>
              <a:gdLst/>
              <a:ahLst/>
              <a:cxnLst/>
              <a:rect l="l" t="t" r="r" b="b"/>
              <a:pathLst>
                <a:path w="1043" h="1435" extrusionOk="0">
                  <a:moveTo>
                    <a:pt x="326" y="1"/>
                  </a:moveTo>
                  <a:cubicBezTo>
                    <a:pt x="152" y="1"/>
                    <a:pt x="1" y="234"/>
                    <a:pt x="177" y="388"/>
                  </a:cubicBezTo>
                  <a:lnTo>
                    <a:pt x="516" y="720"/>
                  </a:lnTo>
                  <a:lnTo>
                    <a:pt x="177" y="1059"/>
                  </a:lnTo>
                  <a:cubicBezTo>
                    <a:pt x="21" y="1215"/>
                    <a:pt x="165" y="1435"/>
                    <a:pt x="336" y="1435"/>
                  </a:cubicBezTo>
                  <a:cubicBezTo>
                    <a:pt x="386" y="1435"/>
                    <a:pt x="439" y="1415"/>
                    <a:pt x="487" y="1369"/>
                  </a:cubicBezTo>
                  <a:lnTo>
                    <a:pt x="977" y="886"/>
                  </a:lnTo>
                  <a:cubicBezTo>
                    <a:pt x="1020" y="843"/>
                    <a:pt x="1042" y="785"/>
                    <a:pt x="1042" y="720"/>
                  </a:cubicBezTo>
                  <a:cubicBezTo>
                    <a:pt x="1042" y="662"/>
                    <a:pt x="1013" y="605"/>
                    <a:pt x="977" y="561"/>
                  </a:cubicBezTo>
                  <a:lnTo>
                    <a:pt x="487" y="78"/>
                  </a:lnTo>
                  <a:cubicBezTo>
                    <a:pt x="437" y="23"/>
                    <a:pt x="380" y="1"/>
                    <a:pt x="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: Rounded Corners 37">
            <a:extLst>
              <a:ext uri="{FF2B5EF4-FFF2-40B4-BE49-F238E27FC236}">
                <a16:creationId xmlns:a16="http://schemas.microsoft.com/office/drawing/2014/main" id="{ACC4A765-87A8-C756-0F9C-FE71C2DE12D9}"/>
              </a:ext>
            </a:extLst>
          </p:cNvPr>
          <p:cNvSpPr/>
          <p:nvPr/>
        </p:nvSpPr>
        <p:spPr>
          <a:xfrm>
            <a:off x="2056342" y="3317186"/>
            <a:ext cx="8543926" cy="1302093"/>
          </a:xfrm>
          <a:prstGeom prst="roundRect">
            <a:avLst>
              <a:gd name="adj" fmla="val 6896"/>
            </a:avLst>
          </a:prstGeom>
          <a:gradFill>
            <a:gsLst>
              <a:gs pos="0">
                <a:srgbClr val="1E3453"/>
              </a:gs>
              <a:gs pos="100000">
                <a:srgbClr val="005B9C"/>
              </a:gs>
            </a:gsLst>
            <a:lin ang="2700000" scaled="1"/>
          </a:gradFill>
          <a:ln>
            <a:noFill/>
          </a:ln>
          <a:effectLst>
            <a:outerShdw dist="381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tal proposito </a:t>
            </a:r>
            <a:r>
              <a:rPr lang="it-IT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è anche importante inserire un limite massimo di prezzo su cui applicare il credito d’imposta.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Attenzione anche al principio della neutralità tecnologica</a:t>
            </a:r>
          </a:p>
        </p:txBody>
      </p:sp>
    </p:spTree>
    <p:extLst>
      <p:ext uri="{BB962C8B-B14F-4D97-AF65-F5344CB8AC3E}">
        <p14:creationId xmlns:p14="http://schemas.microsoft.com/office/powerpoint/2010/main" val="2675447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A337F61-E909-4E41-98D4-1A93898F1271}"/>
              </a:ext>
            </a:extLst>
          </p:cNvPr>
          <p:cNvSpPr txBox="1"/>
          <p:nvPr/>
        </p:nvSpPr>
        <p:spPr>
          <a:xfrm>
            <a:off x="803274" y="778144"/>
            <a:ext cx="10824282" cy="5847755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marL="342900" lvl="0" indent="-342900"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2000" kern="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Il DL non spinge:</a:t>
            </a:r>
          </a:p>
          <a:p>
            <a:pPr marL="342900" lvl="0" indent="-342900"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2000" kern="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particolari miglioramenti di efficienza di celle e di moduli, visto che i rendimenti target stabiliti sono in pratica già degli standard a livello internazionale</a:t>
            </a:r>
          </a:p>
          <a:p>
            <a:pPr marL="342900" lvl="0" indent="-342900"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2000" kern="0" dirty="0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</a:t>
            </a:r>
            <a:r>
              <a:rPr lang="it-IT" sz="2000" kern="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umenti di capacità produttiva, necessari per le essenziali economie di scala, perché la validità del provvedimento è breve</a:t>
            </a:r>
          </a:p>
          <a:p>
            <a:pPr marL="342900" lvl="0" indent="-342900"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2000" kern="0" dirty="0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integrazioni verticali a monte (wafer, lingotti, </a:t>
            </a:r>
            <a:r>
              <a:rPr lang="it-IT" sz="2000" kern="0" dirty="0" err="1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polisilicio</a:t>
            </a:r>
            <a:r>
              <a:rPr lang="it-IT" sz="2000" kern="0" dirty="0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</a:p>
          <a:p>
            <a:pPr marL="342900" lvl="0" indent="-342900"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2000" kern="0" dirty="0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l’uso di vetro, incapsulante, cornici, scatolette di giunzione che siano «made in EU» e che pesano parecchio nel costo totale del modulo</a:t>
            </a:r>
          </a:p>
          <a:p>
            <a:pPr marL="342900" lvl="0" indent="-342900"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it-IT" sz="2000" kern="0" dirty="0">
              <a:solidFill>
                <a:srgbClr val="22222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buSzPct val="100000"/>
              <a:tabLst>
                <a:tab pos="457200" algn="l"/>
              </a:tabLst>
            </a:pPr>
            <a:r>
              <a:rPr lang="it-IT" sz="2000" kern="0" dirty="0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Pertanto, </a:t>
            </a:r>
            <a:r>
              <a:rPr lang="it-IT" sz="2000" b="1" kern="0" dirty="0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quali reali prospettive crea questo DL allo sviluppo della filiera europea del fotovoltaico</a:t>
            </a:r>
            <a:r>
              <a:rPr lang="it-IT" sz="2000" kern="0" dirty="0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?</a:t>
            </a:r>
          </a:p>
          <a:p>
            <a:pPr marL="342900" lvl="0" indent="-342900"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it-IT" sz="2000" kern="0" dirty="0">
              <a:solidFill>
                <a:srgbClr val="22222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0" indent="-342900"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2000" kern="0" dirty="0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Vista la maggior convenienza a usare moduli «made in EU», molto superiore ai reali costi dei prodotti, non si è pensato che ciò genererà un incremento immotivato dei prezzi di questi moduli, trascinando al rialzo anche i prezzi degli altri componenti?</a:t>
            </a:r>
          </a:p>
          <a:p>
            <a:pPr marL="342900" lvl="0" indent="-342900"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2000" kern="0" dirty="0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Quando saranno disponibili moduli con celle «made in EU»? A oggi ci risulta che solo 2 aziende in Europa hanno le linee celle, ma a oggi non risulta che le stesse siano attive.</a:t>
            </a:r>
          </a:p>
          <a:p>
            <a:pPr marL="342900" lvl="0" indent="-342900"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2000" kern="0" dirty="0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 è pensato agli effetti sul mercato delle installazioni in caso di ritardi di avvio</a:t>
            </a:r>
          </a:p>
          <a:p>
            <a:pPr lvl="0">
              <a:buSzPct val="100000"/>
              <a:tabLst>
                <a:tab pos="358775" algn="l"/>
              </a:tabLst>
            </a:pPr>
            <a:r>
              <a:rPr lang="it-IT" sz="2000" kern="0" dirty="0">
                <a:solidFill>
                  <a:srgbClr val="2222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produzioni?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1787CBA-4409-223A-F268-FB49DEDDC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4" y="85737"/>
            <a:ext cx="10000325" cy="888750"/>
          </a:xfrm>
        </p:spPr>
        <p:txBody>
          <a:bodyPr/>
          <a:lstStyle/>
          <a:p>
            <a:r>
              <a:rPr lang="it-IT" dirty="0"/>
              <a:t>Dubbi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29C42C5B-6342-ADF3-EF92-3689210F66D3}"/>
              </a:ext>
            </a:extLst>
          </p:cNvPr>
          <p:cNvSpPr/>
          <p:nvPr/>
        </p:nvSpPr>
        <p:spPr>
          <a:xfrm>
            <a:off x="712602" y="853846"/>
            <a:ext cx="194400" cy="194359"/>
          </a:xfrm>
          <a:prstGeom prst="roundRect">
            <a:avLst/>
          </a:prstGeom>
          <a:gradFill flip="none" rotWithShape="1">
            <a:gsLst>
              <a:gs pos="100000">
                <a:srgbClr val="005B9C"/>
              </a:gs>
              <a:gs pos="0">
                <a:srgbClr val="1E345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6C577117-A4C3-596D-3B1E-D6A8052FE01B}"/>
              </a:ext>
            </a:extLst>
          </p:cNvPr>
          <p:cNvSpPr/>
          <p:nvPr/>
        </p:nvSpPr>
        <p:spPr>
          <a:xfrm>
            <a:off x="712412" y="4474833"/>
            <a:ext cx="194400" cy="194359"/>
          </a:xfrm>
          <a:prstGeom prst="roundRect">
            <a:avLst/>
          </a:prstGeom>
          <a:gradFill flip="none" rotWithShape="1">
            <a:gsLst>
              <a:gs pos="100000">
                <a:srgbClr val="005B9C"/>
              </a:gs>
              <a:gs pos="0">
                <a:srgbClr val="1E345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63F09A81-096B-54A4-A396-8C75E875CC5F}"/>
              </a:ext>
            </a:extLst>
          </p:cNvPr>
          <p:cNvSpPr/>
          <p:nvPr/>
        </p:nvSpPr>
        <p:spPr>
          <a:xfrm>
            <a:off x="712601" y="5361366"/>
            <a:ext cx="194400" cy="194359"/>
          </a:xfrm>
          <a:prstGeom prst="roundRect">
            <a:avLst/>
          </a:prstGeom>
          <a:gradFill flip="none" rotWithShape="1">
            <a:gsLst>
              <a:gs pos="100000">
                <a:srgbClr val="005B9C"/>
              </a:gs>
              <a:gs pos="0">
                <a:srgbClr val="1E345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2991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A337F61-E909-4E41-98D4-1A93898F1271}"/>
              </a:ext>
            </a:extLst>
          </p:cNvPr>
          <p:cNvSpPr txBox="1"/>
          <p:nvPr/>
        </p:nvSpPr>
        <p:spPr>
          <a:xfrm>
            <a:off x="803274" y="2088983"/>
            <a:ext cx="10169526" cy="3088025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3600" b="1" dirty="0">
                <a:solidFill>
                  <a:srgbClr val="005B9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PROPOSTA</a:t>
            </a:r>
          </a:p>
          <a:p>
            <a:pPr>
              <a:lnSpc>
                <a:spcPct val="150000"/>
              </a:lnSpc>
            </a:pPr>
            <a:r>
              <a:rPr lang="it-IT" sz="2000" kern="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Destinare delle risorse anche a </a:t>
            </a:r>
            <a:r>
              <a:rPr lang="it-IT" sz="2000" b="1" kern="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parti della filiera </a:t>
            </a:r>
            <a:r>
              <a:rPr lang="it-IT" sz="2000" kern="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 a </a:t>
            </a:r>
            <a:r>
              <a:rPr lang="it-IT" sz="2000" b="1" kern="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insediamenti nuovi </a:t>
            </a:r>
            <a:r>
              <a:rPr lang="it-IT" sz="2000" kern="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che consentano di prospettare un intervento più organico. </a:t>
            </a:r>
          </a:p>
          <a:p>
            <a:pPr>
              <a:lnSpc>
                <a:spcPct val="150000"/>
              </a:lnSpc>
            </a:pPr>
            <a:endParaRPr lang="it-IT" sz="2000" kern="0" dirty="0">
              <a:solidFill>
                <a:srgbClr val="222222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it-IT" sz="2000" kern="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Una </a:t>
            </a:r>
            <a:r>
              <a:rPr lang="it-IT" sz="2000" b="1" kern="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certa percentuale </a:t>
            </a:r>
            <a:r>
              <a:rPr lang="it-IT" sz="2000" kern="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del complesso delle risorse potrebbe essere destinata a chi </a:t>
            </a:r>
            <a:r>
              <a:rPr lang="it-IT" sz="2000" b="1" kern="0" dirty="0">
                <a:solidFill>
                  <a:srgbClr val="22222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produce materiali importanti della filiera industriale.</a:t>
            </a:r>
            <a:r>
              <a:rPr lang="it-IT" sz="1800" b="1" kern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it-IT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1787CBA-4409-223A-F268-FB49DEDDC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4" y="540001"/>
            <a:ext cx="10000325" cy="888750"/>
          </a:xfrm>
        </p:spPr>
        <p:txBody>
          <a:bodyPr/>
          <a:lstStyle/>
          <a:p>
            <a:r>
              <a:rPr lang="it-IT" dirty="0"/>
              <a:t>Valorizzare quanto più possibile l’intera filiera produttiva</a:t>
            </a:r>
          </a:p>
        </p:txBody>
      </p:sp>
    </p:spTree>
    <p:extLst>
      <p:ext uri="{BB962C8B-B14F-4D97-AF65-F5344CB8AC3E}">
        <p14:creationId xmlns:p14="http://schemas.microsoft.com/office/powerpoint/2010/main" val="414315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748918" y="5685491"/>
            <a:ext cx="7070242" cy="731666"/>
          </a:xfrm>
        </p:spPr>
        <p:txBody>
          <a:bodyPr/>
          <a:lstStyle/>
          <a:p>
            <a:pPr algn="l"/>
            <a:r>
              <a:rPr lang="it-IT" sz="2400" b="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italiasolare.eu</a:t>
            </a:r>
            <a:r>
              <a:rPr lang="it-IT" sz="24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  <a:br>
              <a:rPr lang="it-IT" sz="24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it-IT" sz="2400" b="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info@italiasolare.eu</a:t>
            </a:r>
            <a:endParaRPr lang="it-IT" sz="24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95141FA-37B1-81A1-08BC-6698CB894A3E}"/>
              </a:ext>
            </a:extLst>
          </p:cNvPr>
          <p:cNvSpPr txBox="1"/>
          <p:nvPr/>
        </p:nvSpPr>
        <p:spPr>
          <a:xfrm>
            <a:off x="2357439" y="4286250"/>
            <a:ext cx="5185715" cy="615553"/>
          </a:xfrm>
          <a:prstGeom prst="rect">
            <a:avLst/>
          </a:prstGeom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it-IT" sz="4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Grazie per l’attenzione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9EACE78C-9DF2-EED6-686F-BE96F0C79A23}"/>
              </a:ext>
            </a:extLst>
          </p:cNvPr>
          <p:cNvGrpSpPr/>
          <p:nvPr/>
        </p:nvGrpSpPr>
        <p:grpSpPr>
          <a:xfrm>
            <a:off x="8555088" y="5839706"/>
            <a:ext cx="3146265" cy="522112"/>
            <a:chOff x="6754863" y="5184137"/>
            <a:chExt cx="3146265" cy="522112"/>
          </a:xfrm>
        </p:grpSpPr>
        <p:pic>
          <p:nvPicPr>
            <p:cNvPr id="5" name="Immagine 4" descr="Immagine che contiene logo, simbolo, Carattere, Rettangolo&#10;&#10;Descrizione generata automaticamente">
              <a:extLst>
                <a:ext uri="{FF2B5EF4-FFF2-40B4-BE49-F238E27FC236}">
                  <a16:creationId xmlns:a16="http://schemas.microsoft.com/office/drawing/2014/main" id="{229EDA3A-041B-AA70-9606-9842B0442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8751" y="5238249"/>
              <a:ext cx="456807" cy="435545"/>
            </a:xfrm>
            <a:prstGeom prst="rect">
              <a:avLst/>
            </a:prstGeom>
          </p:spPr>
        </p:pic>
        <p:pic>
          <p:nvPicPr>
            <p:cNvPr id="6" name="Immagine 5" descr="Immagine che contiene Carattere, testo, Elementi grafici, logo&#10;&#10;Descrizione generata automaticamente">
              <a:extLst>
                <a:ext uri="{FF2B5EF4-FFF2-40B4-BE49-F238E27FC236}">
                  <a16:creationId xmlns:a16="http://schemas.microsoft.com/office/drawing/2014/main" id="{687EDB5A-6AE0-8E5B-A06A-3B8E9894D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54863" y="5195386"/>
              <a:ext cx="535801" cy="510863"/>
            </a:xfrm>
            <a:prstGeom prst="rect">
              <a:avLst/>
            </a:prstGeom>
          </p:spPr>
        </p:pic>
        <p:pic>
          <p:nvPicPr>
            <p:cNvPr id="7" name="Immagine 6" descr="Immagine che contiene simbolo, clipart, Elementi grafici, schizzo&#10;&#10;Descrizione generata automaticamente">
              <a:extLst>
                <a:ext uri="{FF2B5EF4-FFF2-40B4-BE49-F238E27FC236}">
                  <a16:creationId xmlns:a16="http://schemas.microsoft.com/office/drawing/2014/main" id="{47D9BAB5-0FD8-D671-9159-DD0E10CF1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57684" y="5220144"/>
              <a:ext cx="509836" cy="486105"/>
            </a:xfrm>
            <a:prstGeom prst="rect">
              <a:avLst/>
            </a:prstGeom>
          </p:spPr>
        </p:pic>
        <p:pic>
          <p:nvPicPr>
            <p:cNvPr id="8" name="Immagine 7" descr="Immagine che contiene linea, Carattere, simbolo, nero&#10;&#10;Descrizione generata automaticamente">
              <a:extLst>
                <a:ext uri="{FF2B5EF4-FFF2-40B4-BE49-F238E27FC236}">
                  <a16:creationId xmlns:a16="http://schemas.microsoft.com/office/drawing/2014/main" id="{12A5FBB3-ADB1-EB32-B2DA-E31F6198E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05607" y="5184137"/>
              <a:ext cx="547600" cy="522112"/>
            </a:xfrm>
            <a:prstGeom prst="rect">
              <a:avLst/>
            </a:prstGeom>
          </p:spPr>
        </p:pic>
        <p:pic>
          <p:nvPicPr>
            <p:cNvPr id="9" name="Immagine 8" descr="Immagine che contiene cerchio, Elementi grafici, simbolo, Carattere&#10;&#10;Descrizione generata automaticamente">
              <a:extLst>
                <a:ext uri="{FF2B5EF4-FFF2-40B4-BE49-F238E27FC236}">
                  <a16:creationId xmlns:a16="http://schemas.microsoft.com/office/drawing/2014/main" id="{45C5063C-0F6C-D955-02C7-5B01A794AF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91292" y="5220144"/>
              <a:ext cx="509836" cy="486105"/>
            </a:xfrm>
            <a:prstGeom prst="rect">
              <a:avLst/>
            </a:prstGeom>
          </p:spPr>
        </p:pic>
      </p:grpSp>
      <p:pic>
        <p:nvPicPr>
          <p:cNvPr id="11" name="Immagine 10" descr="Immagine che contiene modello, pixel, design&#10;&#10;Descrizione generata automaticamente">
            <a:extLst>
              <a:ext uri="{FF2B5EF4-FFF2-40B4-BE49-F238E27FC236}">
                <a16:creationId xmlns:a16="http://schemas.microsoft.com/office/drawing/2014/main" id="{AE66420E-3167-A81F-9EAF-6304F0B84A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5149" y="5403573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242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0" rIns="0" bIns="0" anchor="t" anchorCtr="0"/>
      <a:lstStyle>
        <a:defPPr algn="l">
          <a:defRPr sz="2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9143</TotalTime>
  <Words>682</Words>
  <Application>Microsoft Office PowerPoint</Application>
  <PresentationFormat>Widescreen</PresentationFormat>
  <Paragraphs>55</Paragraphs>
  <Slides>7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4" baseType="lpstr">
      <vt:lpstr>arial</vt:lpstr>
      <vt:lpstr>arial</vt:lpstr>
      <vt:lpstr>Calibri</vt:lpstr>
      <vt:lpstr>Roboto</vt:lpstr>
      <vt:lpstr>Segoe UI</vt:lpstr>
      <vt:lpstr>Times New Roman</vt:lpstr>
      <vt:lpstr>Tema di Office</vt:lpstr>
      <vt:lpstr>AUDIZIONE  V COMMISSIONE Camera dei Deputati</vt:lpstr>
      <vt:lpstr>Premessa  Condividiamo le finalità dell’art. 38, ma invitiamo a considerare se lo strumento, pure con i limiti imposti dal PNRR, sia disegnato in modo adeguato </vt:lpstr>
      <vt:lpstr>Chiarimenti interpretativi richiesti (art. 38) </vt:lpstr>
      <vt:lpstr>Attenzione: aiuti eccessivi creano distorsione di mercato </vt:lpstr>
      <vt:lpstr>Dubbi</vt:lpstr>
      <vt:lpstr>Valorizzare quanto più possibile l’intera filiera produttiva</vt:lpstr>
      <vt:lpstr>italiasolare.eu   info@italiasolare.eu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Paolo Rocco Viscontini</cp:lastModifiedBy>
  <cp:revision>72</cp:revision>
  <dcterms:created xsi:type="dcterms:W3CDTF">2019-05-13T13:27:58Z</dcterms:created>
  <dcterms:modified xsi:type="dcterms:W3CDTF">2024-03-11T15:44:37Z</dcterms:modified>
</cp:coreProperties>
</file>