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7" r:id="rId9"/>
    <p:sldId id="278" r:id="rId10"/>
    <p:sldId id="279" r:id="rId11"/>
    <p:sldId id="285" r:id="rId12"/>
    <p:sldId id="286" r:id="rId13"/>
    <p:sldId id="287" r:id="rId14"/>
    <p:sldId id="270" r:id="rId15"/>
    <p:sldId id="280" r:id="rId16"/>
    <p:sldId id="271" r:id="rId17"/>
    <p:sldId id="272" r:id="rId18"/>
    <p:sldId id="281" r:id="rId19"/>
    <p:sldId id="283" r:id="rId20"/>
    <p:sldId id="273" r:id="rId21"/>
    <p:sldId id="274" r:id="rId22"/>
    <p:sldId id="282" r:id="rId23"/>
    <p:sldId id="276" r:id="rId24"/>
    <p:sldId id="284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9FC6F7"/>
    <a:srgbClr val="1F3B68"/>
    <a:srgbClr val="152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4"/>
    <p:restoredTop sz="94762"/>
  </p:normalViewPr>
  <p:slideViewPr>
    <p:cSldViewPr snapToGrid="0">
      <p:cViewPr varScale="1">
        <p:scale>
          <a:sx n="107" d="100"/>
          <a:sy n="107" d="100"/>
        </p:scale>
        <p:origin x="16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Spalte2</c:v>
                </c:pt>
              </c:strCache>
            </c:strRef>
          </c:tx>
          <c:spPr>
            <a:effectLst>
              <a:outerShdw blurRad="106916" dist="1248282" dir="13860000" sx="117000" sy="117000" algn="ctr" rotWithShape="0">
                <a:srgbClr val="000000">
                  <a:alpha val="23970"/>
                </a:srgbClr>
              </a:outerShdw>
            </a:effectLst>
          </c:spPr>
          <c:explosion val="8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>
                <a:outerShdw blurRad="106916" dist="1248282" dir="13860000" sx="117000" sy="117000" algn="ctr" rotWithShape="0">
                  <a:srgbClr val="000000">
                    <a:alpha val="23970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0A-9944-863A-6DF87541F304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>
                <a:outerShdw blurRad="106916" dist="1248282" dir="13860000" sx="117000" sy="117000" algn="ctr" rotWithShape="0">
                  <a:srgbClr val="000000">
                    <a:alpha val="23970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0A-9944-863A-6DF87541F304}"/>
              </c:ext>
            </c:extLst>
          </c:dPt>
          <c:cat>
            <c:strRef>
              <c:f>Tabelle1!$A$2:$A$3</c:f>
              <c:strCache>
                <c:ptCount val="2"/>
                <c:pt idx="0">
                  <c:v>Mantenimento</c:v>
                </c:pt>
                <c:pt idx="1">
                  <c:v>Abolizione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59.7</c:v>
                </c:pt>
                <c:pt idx="1">
                  <c:v>40.299999999999997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0A-9944-863A-6DF87541F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e-DE" sz="1862" b="1" i="0" u="none" strike="noStrike" cap="all" baseline="0" dirty="0" err="1"/>
              <a:t>Sistema</a:t>
            </a:r>
            <a:r>
              <a:rPr lang="de-DE" sz="1862" b="1" i="0" u="none" strike="noStrike" cap="all" baseline="0" dirty="0"/>
              <a:t> di </a:t>
            </a:r>
            <a:r>
              <a:rPr lang="de-DE" sz="1862" b="1" i="0" u="none" strike="noStrike" cap="all" baseline="0" dirty="0" err="1"/>
              <a:t>mobilitazione</a:t>
            </a:r>
            <a:endParaRPr lang="de-DE" sz="1862" b="1" i="0" u="none" strike="noStrike" cap="all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1" i="0" u="none" strike="noStrike" kern="1200" cap="all" spc="5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Anzahl</c:v>
                </c:pt>
              </c:strCache>
            </c:strRef>
          </c:tx>
          <c:spPr>
            <a:effectLst>
              <a:outerShdw blurRad="50800" dist="50800" dir="5400000" algn="ctr" rotWithShape="0">
                <a:srgbClr val="000000">
                  <a:alpha val="72000"/>
                </a:srgbClr>
              </a:outerShdw>
            </a:effectLst>
          </c:spPr>
          <c:dPt>
            <c:idx val="0"/>
            <c:bubble3D val="0"/>
            <c:explosion val="11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72000"/>
                  </a:srgb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D68-CA4B-B5A9-7290620939E7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72000"/>
                  </a:srgb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D68-CA4B-B5A9-7290620939E7}"/>
              </c:ext>
            </c:extLst>
          </c:dPt>
          <c:dLbls>
            <c:dLbl>
              <c:idx val="0"/>
              <c:layout>
                <c:manualLayout>
                  <c:x val="-0.19614700023530343"/>
                  <c:y val="7.01211903097391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68-CA4B-B5A9-7290620939E7}"/>
                </c:ext>
              </c:extLst>
            </c:dLbl>
            <c:dLbl>
              <c:idx val="1"/>
              <c:layout>
                <c:manualLayout>
                  <c:x val="0.19333752585183497"/>
                  <c:y val="-4.96906928397657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68-CA4B-B5A9-729062093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Soldati professionisti</c:v>
                </c:pt>
                <c:pt idx="1">
                  <c:v>Soldati di milizia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20000</c:v>
                </c:pt>
                <c:pt idx="1">
                  <c:v>35000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8-CA4B-B5A9-7290620939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>
                <a:effectLst/>
              </a:rPr>
              <a:t>Sistema di mobilitazione Milizia</a:t>
            </a:r>
            <a:endParaRPr lang="de-DE" sz="1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1" i="0" u="none" strike="noStrike" kern="1200" cap="all" spc="5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effectLst>
              <a:outerShdw blurRad="50800" dist="50800" dir="5400000" algn="ctr" rotWithShape="0">
                <a:srgbClr val="000000">
                  <a:alpha val="72565"/>
                </a:srgbClr>
              </a:outerShdw>
            </a:effectLst>
          </c:spPr>
          <c:explosion val="18"/>
          <c:dPt>
            <c:idx val="0"/>
            <c:bubble3D val="0"/>
            <c:explosion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72565"/>
                  </a:srgb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40F-0446-85FF-262158BC15B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72565"/>
                  </a:srgb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40F-0446-85FF-262158BC15B8}"/>
              </c:ext>
            </c:extLst>
          </c:dPt>
          <c:dLbls>
            <c:dLbl>
              <c:idx val="0"/>
              <c:layout>
                <c:manualLayout>
                  <c:x val="-0.21051602275803866"/>
                  <c:y val="-4.13832793687863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0F-0446-85FF-262158BC15B8}"/>
                </c:ext>
              </c:extLst>
            </c:dLbl>
            <c:dLbl>
              <c:idx val="1"/>
              <c:layout>
                <c:manualLayout>
                  <c:x val="0.20295890204463343"/>
                  <c:y val="4.13832793687862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0F-0446-85FF-262158BC15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Assegnati a tempo indeterminato</c:v>
                </c:pt>
                <c:pt idx="1">
                  <c:v>Assegnati a tempo determinato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21000</c:v>
                </c:pt>
                <c:pt idx="1">
                  <c:v>14000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0F-0446-85FF-262158BC15B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02A9B-1970-AE4C-9A1E-E3F48ED07DD5}" type="datetimeFigureOut">
              <a:rPr lang="de-DE" smtClean="0"/>
              <a:t>03.11.24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033B8-7554-D347-B1E8-11B0B10ED4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68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033B8-7554-D347-B1E8-11B0B10ED4E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65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Im Haus, Szene, Mobiliar, Stuhl enthält.&#10;&#10;Automatisch generierte Beschreibung">
            <a:extLst>
              <a:ext uri="{FF2B5EF4-FFF2-40B4-BE49-F238E27FC236}">
                <a16:creationId xmlns:a16="http://schemas.microsoft.com/office/drawing/2014/main" id="{34BBE27B-0E49-4BE9-FCFD-3D00EBCE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-1" y="-635001"/>
            <a:ext cx="12320507" cy="821367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6FDC13E-325B-C628-F415-A864DF1594B6}"/>
              </a:ext>
            </a:extLst>
          </p:cNvPr>
          <p:cNvSpPr/>
          <p:nvPr userDrawn="1"/>
        </p:nvSpPr>
        <p:spPr>
          <a:xfrm>
            <a:off x="0" y="6251713"/>
            <a:ext cx="12192000" cy="606287"/>
          </a:xfrm>
          <a:prstGeom prst="rect">
            <a:avLst/>
          </a:prstGeom>
          <a:gradFill>
            <a:gsLst>
              <a:gs pos="0">
                <a:schemeClr val="bg1">
                  <a:alpha val="93583"/>
                </a:schemeClr>
              </a:gs>
              <a:gs pos="0">
                <a:schemeClr val="tx2">
                  <a:lumMod val="75000"/>
                  <a:lumOff val="25000"/>
                </a:schemeClr>
              </a:gs>
              <a:gs pos="5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D653614-8D69-D4C9-76BF-D304C2C2A70C}"/>
              </a:ext>
            </a:extLst>
          </p:cNvPr>
          <p:cNvSpPr/>
          <p:nvPr userDrawn="1"/>
        </p:nvSpPr>
        <p:spPr>
          <a:xfrm>
            <a:off x="1524000" y="3571042"/>
            <a:ext cx="9144000" cy="505013"/>
          </a:xfrm>
          <a:prstGeom prst="rect">
            <a:avLst/>
          </a:prstGeom>
          <a:solidFill>
            <a:schemeClr val="bg1">
              <a:alpha val="891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16B6AC6-8D98-48AC-793E-345C723DB83F}"/>
              </a:ext>
            </a:extLst>
          </p:cNvPr>
          <p:cNvSpPr/>
          <p:nvPr userDrawn="1"/>
        </p:nvSpPr>
        <p:spPr>
          <a:xfrm>
            <a:off x="1524000" y="2024201"/>
            <a:ext cx="9144000" cy="1441312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95000"/>
                  <a:lumOff val="5000"/>
                  <a:alpha val="81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D88759-9DC5-30F4-E5F7-522D1D7A9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522224-C5CB-AC84-3298-6182CB8D0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5F94D7-0873-22E3-5E2D-390428436D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4941075" cy="11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B21BFB3-4857-8D6E-F19A-26D8A53BC580}"/>
              </a:ext>
            </a:extLst>
          </p:cNvPr>
          <p:cNvSpPr/>
          <p:nvPr userDrawn="1"/>
        </p:nvSpPr>
        <p:spPr>
          <a:xfrm>
            <a:off x="1" y="0"/>
            <a:ext cx="12191999" cy="1689100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5D6563-054D-1BCA-A950-73187EDC6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92789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905A98-5F8D-E90E-B5CE-0851ACB84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Test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EDE99B-7C01-4CFE-D681-51B405B9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Volker Reifenberger, MP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744E6-767D-90B8-F0D3-C95303DB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5" name="Grafik 14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B498B2CD-BEF2-239D-ECCD-F1FCD85C60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B903F4D-4643-3F67-E6D5-AFB0C659BEFD}"/>
              </a:ext>
            </a:extLst>
          </p:cNvPr>
          <p:cNvSpPr/>
          <p:nvPr userDrawn="1"/>
        </p:nvSpPr>
        <p:spPr>
          <a:xfrm>
            <a:off x="1" y="0"/>
            <a:ext cx="12191999" cy="1689100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A2BE8B9-AD0B-AEE8-155B-D728C3B5CEA4}"/>
              </a:ext>
            </a:extLst>
          </p:cNvPr>
          <p:cNvSpPr/>
          <p:nvPr userDrawn="1"/>
        </p:nvSpPr>
        <p:spPr>
          <a:xfrm>
            <a:off x="6172198" y="1825625"/>
            <a:ext cx="5181601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540C313-3743-8E15-161C-A71ED6E381A6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C31D17-D18C-3A45-2C4B-E82450CD9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30119E-178F-EA59-3463-3443F5463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4AB6CD6-6CA1-C885-CCC1-9882A9FB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Volker Reifenberger, MP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1779095-D50D-B388-C372-03501140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EE9549-1F06-122B-FA12-BDDF8C2EC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B029F7FF-14FA-1CFE-6746-D9F4D24B4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448901E-8618-153A-CE08-5F1195E6AE93}"/>
              </a:ext>
            </a:extLst>
          </p:cNvPr>
          <p:cNvSpPr/>
          <p:nvPr userDrawn="1"/>
        </p:nvSpPr>
        <p:spPr>
          <a:xfrm>
            <a:off x="1" y="0"/>
            <a:ext cx="12191999" cy="1689100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A7D8CFD-97BE-6F26-2E69-3AA3E1CCFB00}"/>
              </a:ext>
            </a:extLst>
          </p:cNvPr>
          <p:cNvSpPr/>
          <p:nvPr userDrawn="1"/>
        </p:nvSpPr>
        <p:spPr>
          <a:xfrm>
            <a:off x="6167302" y="2514807"/>
            <a:ext cx="5157788" cy="3684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64ACD7A-076E-5E8E-B7D5-F90FD6246BA8}"/>
              </a:ext>
            </a:extLst>
          </p:cNvPr>
          <p:cNvSpPr/>
          <p:nvPr userDrawn="1"/>
        </p:nvSpPr>
        <p:spPr>
          <a:xfrm>
            <a:off x="838201" y="2514807"/>
            <a:ext cx="5157788" cy="3684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32469E-3699-7C59-8D16-49BC4A79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21D48A-1AD9-6AF6-7D58-CF0EAAE0D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DB5F20-F4A0-20E9-93F8-AF845A5B4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DFCCE4-45F7-BCBA-05D5-C4BDD3070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0F97EC-BEDC-EB56-2EC1-6267F9DD1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92A78C-4FCD-2140-6F8D-EBEE0A98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Volker Reifenberger, MP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4F8E3367-A8D9-37BB-38EE-9C05BA61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8E864837-706A-77E8-5FEC-10AC5EDFA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1DC2910-9F8E-1455-7FE7-BD3E15834712}"/>
              </a:ext>
            </a:extLst>
          </p:cNvPr>
          <p:cNvSpPr/>
          <p:nvPr userDrawn="1"/>
        </p:nvSpPr>
        <p:spPr>
          <a:xfrm>
            <a:off x="1" y="0"/>
            <a:ext cx="12191999" cy="1689100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E14578-8AB4-D85F-5A10-08BF039E3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04C765B-E10C-0BBC-EE47-18E4698C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Volker Reifenberger, MP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88D30DF-D6EA-F260-2B7B-994D8B17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4" name="Grafik 3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25264A5B-0ECF-EF58-2B25-7260F0457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E57331-BD83-9278-4C3F-409D3403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Volker Reifenberger, MP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3E9296-C8CA-1FBF-7882-330C6D92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2" name="Grafik 1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FF28A620-53C3-4E62-0E56-4D15B87B6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1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CAFD719-3E3E-FB2B-0D65-04F85213C199}"/>
              </a:ext>
            </a:extLst>
          </p:cNvPr>
          <p:cNvSpPr/>
          <p:nvPr userDrawn="1"/>
        </p:nvSpPr>
        <p:spPr>
          <a:xfrm>
            <a:off x="836612" y="2059536"/>
            <a:ext cx="3932237" cy="380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4293702-FB45-059C-13B1-47B31C4140E4}"/>
              </a:ext>
            </a:extLst>
          </p:cNvPr>
          <p:cNvSpPr/>
          <p:nvPr userDrawn="1"/>
        </p:nvSpPr>
        <p:spPr>
          <a:xfrm>
            <a:off x="5183186" y="966062"/>
            <a:ext cx="6169025" cy="4894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B64BFB-59E4-0A16-6943-E7110C0C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641181-DA81-2440-E250-D2586CDAA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3121A7-3D89-854B-54B7-A686DCE0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E5D4AEA-E730-CF06-CBE9-6FA08E51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Volker Reifenberger, MP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5BF6B79-91D5-8634-B0C8-91AC8833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7598D9AA-255C-9BD6-F34C-BC7FE6B49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303D4-B9BB-D9D6-921A-7A82B1C8E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C11BB44-AE3A-6765-44FB-3BDDEFBBD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D49B52-425A-5612-02CE-F61900ED6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9A12F92-F3FD-D7BA-537F-6CD23746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Volker Reifenberger, MP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5CCF61F-83F1-95A7-21E3-C23B426A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AB70F2D1-686A-D248-0274-77AFA3D731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7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1B44DD4E-8C14-7B8F-BFA8-24960CA78926}"/>
              </a:ext>
            </a:extLst>
          </p:cNvPr>
          <p:cNvSpPr/>
          <p:nvPr userDrawn="1"/>
        </p:nvSpPr>
        <p:spPr>
          <a:xfrm>
            <a:off x="0" y="6251713"/>
            <a:ext cx="12192000" cy="606287"/>
          </a:xfrm>
          <a:prstGeom prst="rect">
            <a:avLst/>
          </a:prstGeom>
          <a:gradFill>
            <a:gsLst>
              <a:gs pos="0">
                <a:schemeClr val="bg1">
                  <a:alpha val="93583"/>
                </a:schemeClr>
              </a:gs>
              <a:gs pos="0">
                <a:schemeClr val="tx2">
                  <a:lumMod val="75000"/>
                  <a:lumOff val="25000"/>
                </a:schemeClr>
              </a:gs>
              <a:gs pos="5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2596016-5957-030F-3AE7-BAFACC6E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0B219A-9373-DB52-958E-B23102D2F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194D70-AEDD-7FC8-DC40-5608B14D2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2ED5F-D7C7-C2BB-05FE-8EB543E68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NAbg. Volker Reifenberger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54C62-4220-9C8D-CB98-4CC7989BA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F801A0E-5115-2944-BE62-413A71525A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46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FE71E-EAFA-1A7E-EDEF-812A13C69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525"/>
            <a:ext cx="9144000" cy="2626360"/>
          </a:xfrm>
        </p:spPr>
        <p:txBody>
          <a:bodyPr>
            <a:normAutofit/>
          </a:bodyPr>
          <a:lstStyle/>
          <a:p>
            <a:r>
              <a:rPr lang="de-DE" altLang="de-DE" sz="3000" b="1" dirty="0"/>
              <a:t>Il </a:t>
            </a:r>
            <a:r>
              <a:rPr lang="de-DE" altLang="de-DE" sz="3000" b="1" dirty="0" err="1"/>
              <a:t>sistema</a:t>
            </a:r>
            <a:r>
              <a:rPr lang="de-DE" altLang="de-DE" sz="3000" b="1" dirty="0"/>
              <a:t> di </a:t>
            </a:r>
            <a:r>
              <a:rPr lang="de-DE" altLang="de-DE" sz="3000" b="1" dirty="0" err="1"/>
              <a:t>milizia</a:t>
            </a:r>
            <a:r>
              <a:rPr lang="de-DE" altLang="de-DE" sz="3000" b="1" dirty="0"/>
              <a:t> </a:t>
            </a:r>
            <a:r>
              <a:rPr lang="de-DE" altLang="de-DE" sz="3000" b="1" dirty="0" err="1"/>
              <a:t>austriaco</a:t>
            </a:r>
            <a:r>
              <a:rPr lang="de-DE" altLang="de-DE" sz="3000" b="1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103EECE-E488-BE5B-F77D-46CF8965D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8250"/>
            <a:ext cx="9144000" cy="1655762"/>
          </a:xfrm>
        </p:spPr>
        <p:txBody>
          <a:bodyPr/>
          <a:lstStyle/>
          <a:p>
            <a:r>
              <a:rPr lang="de-DE" dirty="0"/>
              <a:t>Volker Reifenberger, </a:t>
            </a:r>
            <a:r>
              <a:rPr lang="de-DE" dirty="0" err="1"/>
              <a:t>deputato</a:t>
            </a:r>
            <a:r>
              <a:rPr lang="de-DE" dirty="0"/>
              <a:t> al </a:t>
            </a:r>
            <a:r>
              <a:rPr lang="de-DE" dirty="0" err="1"/>
              <a:t>Parlamento</a:t>
            </a:r>
            <a:r>
              <a:rPr lang="de-DE" dirty="0"/>
              <a:t> </a:t>
            </a:r>
            <a:r>
              <a:rPr lang="de-DE" dirty="0" err="1"/>
              <a:t>austriaco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9682BBE-0A12-03FA-B867-20D8CE2005B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F805978C-9BFB-F36C-8AB0-6B5EF88D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041" y="1914209"/>
            <a:ext cx="445917" cy="16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3ECBC8D6-A1F0-5479-26D5-7F521E7D6C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555734"/>
              </p:ext>
            </p:extLst>
          </p:nvPr>
        </p:nvGraphicFramePr>
        <p:xfrm>
          <a:off x="838200" y="1825625"/>
          <a:ext cx="451757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7C97FAD9-9891-6B52-C953-FDD8A9A1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Sistema di mobilitazione</a:t>
            </a:r>
            <a:endParaRPr lang="de-DE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DDE923-544D-E7E6-4EFC-5DB056C2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4AFA84-2EA5-FE95-AF82-A5138264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F592084-55A3-835F-BCDD-4357F944F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0230718"/>
              </p:ext>
            </p:extLst>
          </p:nvPr>
        </p:nvGraphicFramePr>
        <p:xfrm>
          <a:off x="6096000" y="1825625"/>
          <a:ext cx="5041735" cy="4312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0D459E1-A74C-FA20-BA59-DDC356B252B4}"/>
              </a:ext>
            </a:extLst>
          </p:cNvPr>
          <p:cNvCxnSpPr>
            <a:cxnSpLocks/>
          </p:cNvCxnSpPr>
          <p:nvPr/>
        </p:nvCxnSpPr>
        <p:spPr>
          <a:xfrm flipV="1">
            <a:off x="3526971" y="4611757"/>
            <a:ext cx="3523186" cy="898394"/>
          </a:xfrm>
          <a:prstGeom prst="straightConnector1">
            <a:avLst/>
          </a:prstGeom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28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F0E169-723B-BB34-6AB5-67906863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Assegnazioni</a:t>
            </a:r>
            <a:r>
              <a:rPr lang="de-DE" b="1" dirty="0"/>
              <a:t> 2010 –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60E5FB-8264-A664-80E9-781A0D5A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1DCB45-16EB-25EA-CA68-8B3B5465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Reihe, Screenshot, Diagramm, Text enthält.&#10;&#10;Automatisch generierte Beschreibung">
            <a:extLst>
              <a:ext uri="{FF2B5EF4-FFF2-40B4-BE49-F238E27FC236}">
                <a16:creationId xmlns:a16="http://schemas.microsoft.com/office/drawing/2014/main" id="{ECB48021-10E3-EB69-F784-54EC2588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93582"/>
            <a:ext cx="7772400" cy="45240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F80C239-66EC-F8A1-4471-17CFFBAE64B2}"/>
              </a:ext>
            </a:extLst>
          </p:cNvPr>
          <p:cNvSpPr/>
          <p:nvPr/>
        </p:nvSpPr>
        <p:spPr>
          <a:xfrm>
            <a:off x="2484120" y="1690688"/>
            <a:ext cx="7254240" cy="290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EC48DE-D638-0F0F-5F81-BBF343032FEE}"/>
              </a:ext>
            </a:extLst>
          </p:cNvPr>
          <p:cNvSpPr txBox="1"/>
          <p:nvPr/>
        </p:nvSpPr>
        <p:spPr>
          <a:xfrm>
            <a:off x="2567940" y="1690688"/>
            <a:ext cx="717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effectLst/>
                <a:ea typeface="Calibri" panose="020F0502020204030204" pitchFamily="34" charset="0"/>
              </a:rPr>
              <a:t>Sviluppo dei soldati di milizia ordinati a tempo indeterminato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E06F79-9B0A-D7B8-84C8-C760AAF38C50}"/>
              </a:ext>
            </a:extLst>
          </p:cNvPr>
          <p:cNvSpPr/>
          <p:nvPr/>
        </p:nvSpPr>
        <p:spPr>
          <a:xfrm>
            <a:off x="3688080" y="2060020"/>
            <a:ext cx="4312920" cy="279320"/>
          </a:xfrm>
          <a:prstGeom prst="rect">
            <a:avLst/>
          </a:prstGeom>
          <a:solidFill>
            <a:srgbClr val="9FC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CEE084-FADB-AFB2-52BA-D61226022B69}"/>
              </a:ext>
            </a:extLst>
          </p:cNvPr>
          <p:cNvSpPr txBox="1"/>
          <p:nvPr/>
        </p:nvSpPr>
        <p:spPr>
          <a:xfrm>
            <a:off x="3558540" y="2060020"/>
            <a:ext cx="493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effectLst/>
                <a:ea typeface="Calibri" panose="020F0502020204030204" pitchFamily="34" charset="0"/>
              </a:rPr>
              <a:t>Ordini dal 2010 al 2024</a:t>
            </a:r>
            <a:r>
              <a:rPr lang="de-DE" dirty="0">
                <a:effectLst/>
              </a:rPr>
              <a:t> 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DBCADC-AE8A-CFAA-1B29-986915AECE5D}"/>
              </a:ext>
            </a:extLst>
          </p:cNvPr>
          <p:cNvSpPr txBox="1"/>
          <p:nvPr/>
        </p:nvSpPr>
        <p:spPr>
          <a:xfrm>
            <a:off x="9738360" y="3777297"/>
            <a:ext cx="61915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tempo indeterminato</a:t>
            </a:r>
            <a:endParaRPr lang="de-DE" sz="1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38BEAB-E0EB-3994-DB10-B85054285B05}"/>
              </a:ext>
            </a:extLst>
          </p:cNvPr>
          <p:cNvSpPr txBox="1"/>
          <p:nvPr/>
        </p:nvSpPr>
        <p:spPr>
          <a:xfrm>
            <a:off x="9751534" y="4023518"/>
            <a:ext cx="80591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tempo </a:t>
            </a:r>
            <a:r>
              <a:rPr lang="de-DE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determinato</a:t>
            </a:r>
            <a:endParaRPr lang="de-DE" sz="1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FD07E75-E3B7-10F8-B663-F4BB17B5D2E5}"/>
              </a:ext>
            </a:extLst>
          </p:cNvPr>
          <p:cNvSpPr txBox="1"/>
          <p:nvPr/>
        </p:nvSpPr>
        <p:spPr>
          <a:xfrm>
            <a:off x="9751534" y="4261193"/>
            <a:ext cx="90006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Totale</a:t>
            </a:r>
          </a:p>
        </p:txBody>
      </p:sp>
    </p:spTree>
    <p:extLst>
      <p:ext uri="{BB962C8B-B14F-4D97-AF65-F5344CB8AC3E}">
        <p14:creationId xmlns:p14="http://schemas.microsoft.com/office/powerpoint/2010/main" val="245047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5D2D2B6-C29F-04AF-373C-FAD684E73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7858" cy="1325563"/>
          </a:xfrm>
        </p:spPr>
        <p:txBody>
          <a:bodyPr/>
          <a:lstStyle/>
          <a:p>
            <a:r>
              <a:rPr lang="de-DE" b="1" dirty="0" err="1"/>
              <a:t>Durata</a:t>
            </a:r>
            <a:r>
              <a:rPr lang="de-DE" b="1" dirty="0"/>
              <a:t> del </a:t>
            </a:r>
            <a:r>
              <a:rPr lang="de-DE" b="1" dirty="0" err="1"/>
              <a:t>servizio</a:t>
            </a:r>
            <a:r>
              <a:rPr lang="de-DE" b="1" dirty="0"/>
              <a:t> </a:t>
            </a:r>
            <a:r>
              <a:rPr lang="de-DE" b="1" dirty="0" err="1"/>
              <a:t>militare</a:t>
            </a:r>
            <a:r>
              <a:rPr lang="de-DE" b="1" dirty="0"/>
              <a:t> di </a:t>
            </a:r>
            <a:r>
              <a:rPr lang="de-DE" b="1" dirty="0" err="1"/>
              <a:t>leva</a:t>
            </a:r>
            <a:r>
              <a:rPr lang="de-DE" b="1" dirty="0"/>
              <a:t> </a:t>
            </a:r>
            <a:r>
              <a:rPr lang="de-DE" b="1" dirty="0" err="1"/>
              <a:t>fino</a:t>
            </a:r>
            <a:r>
              <a:rPr lang="de-DE" b="1" dirty="0"/>
              <a:t> al 2006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0FE1D6-1B55-E714-F645-8BFB7B90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EABE28-8943-9544-034C-626A21D4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65205EA-B6F9-8466-1D73-FBC5BC1076F6}"/>
              </a:ext>
            </a:extLst>
          </p:cNvPr>
          <p:cNvSpPr/>
          <p:nvPr/>
        </p:nvSpPr>
        <p:spPr>
          <a:xfrm>
            <a:off x="2875009" y="2108889"/>
            <a:ext cx="1416908" cy="37317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C3EA11-608A-1166-EC35-39929E68C97D}"/>
              </a:ext>
            </a:extLst>
          </p:cNvPr>
          <p:cNvSpPr txBox="1"/>
          <p:nvPr/>
        </p:nvSpPr>
        <p:spPr>
          <a:xfrm>
            <a:off x="3019171" y="3790093"/>
            <a:ext cx="112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8 </a:t>
            </a:r>
            <a:r>
              <a:rPr lang="de-DE" dirty="0" err="1">
                <a:solidFill>
                  <a:schemeClr val="bg1"/>
                </a:solidFill>
              </a:rPr>
              <a:t>mesi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6955B62-431F-4E64-0910-B4E7970D8629}"/>
              </a:ext>
            </a:extLst>
          </p:cNvPr>
          <p:cNvSpPr/>
          <p:nvPr/>
        </p:nvSpPr>
        <p:spPr>
          <a:xfrm>
            <a:off x="9222232" y="2108889"/>
            <a:ext cx="1416908" cy="373174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54720C6-7A83-B929-5462-BA7BED4962F3}"/>
              </a:ext>
            </a:extLst>
          </p:cNvPr>
          <p:cNvSpPr/>
          <p:nvPr/>
        </p:nvSpPr>
        <p:spPr>
          <a:xfrm>
            <a:off x="9222231" y="3284838"/>
            <a:ext cx="1416908" cy="255579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51F53A7-2660-1B2A-5DE6-491CB7D515F8}"/>
              </a:ext>
            </a:extLst>
          </p:cNvPr>
          <p:cNvSpPr txBox="1"/>
          <p:nvPr/>
        </p:nvSpPr>
        <p:spPr>
          <a:xfrm>
            <a:off x="9316991" y="4268562"/>
            <a:ext cx="112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6 </a:t>
            </a:r>
            <a:r>
              <a:rPr lang="de-DE" dirty="0" err="1">
                <a:solidFill>
                  <a:schemeClr val="bg1"/>
                </a:solidFill>
              </a:rPr>
              <a:t>mesi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EAFF2AE-923C-1AD7-244D-7D600AC8E0A1}"/>
              </a:ext>
            </a:extLst>
          </p:cNvPr>
          <p:cNvSpPr txBox="1"/>
          <p:nvPr/>
        </p:nvSpPr>
        <p:spPr>
          <a:xfrm>
            <a:off x="9345799" y="2467918"/>
            <a:ext cx="112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2 </a:t>
            </a:r>
            <a:r>
              <a:rPr lang="de-DE" dirty="0" err="1">
                <a:solidFill>
                  <a:schemeClr val="bg1"/>
                </a:solidFill>
              </a:rPr>
              <a:t>mesi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C520F75-F199-FBC6-813D-5AA7EF472AC6}"/>
              </a:ext>
            </a:extLst>
          </p:cNvPr>
          <p:cNvSpPr txBox="1"/>
          <p:nvPr/>
        </p:nvSpPr>
        <p:spPr>
          <a:xfrm>
            <a:off x="6176319" y="4268562"/>
            <a:ext cx="2434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Servizio militare di leva</a:t>
            </a:r>
            <a:endParaRPr lang="de-D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8321934-5A81-3433-FD70-3CE50650B33E}"/>
              </a:ext>
            </a:extLst>
          </p:cNvPr>
          <p:cNvSpPr txBox="1"/>
          <p:nvPr/>
        </p:nvSpPr>
        <p:spPr>
          <a:xfrm>
            <a:off x="6178379" y="2550107"/>
            <a:ext cx="288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Esercitazioni della milizia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2E46839-9350-EE34-D15A-8C390820AF86}"/>
              </a:ext>
            </a:extLst>
          </p:cNvPr>
          <p:cNvSpPr txBox="1"/>
          <p:nvPr/>
        </p:nvSpPr>
        <p:spPr>
          <a:xfrm>
            <a:off x="149193" y="3790093"/>
            <a:ext cx="288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Manutentore di sistema</a:t>
            </a:r>
            <a:endParaRPr lang="de-DE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EC04844-1AC8-41F1-8A28-6BD209E75D8A}"/>
              </a:ext>
            </a:extLst>
          </p:cNvPr>
          <p:cNvSpPr/>
          <p:nvPr/>
        </p:nvSpPr>
        <p:spPr>
          <a:xfrm>
            <a:off x="8651240" y="2956560"/>
            <a:ext cx="2575560" cy="321056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68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2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2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2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6" grpId="0"/>
      <p:bldP spid="19" grpId="0"/>
      <p:bldP spid="20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86F5E69-4F76-4D6A-036C-DE43F3A7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605" y="3684905"/>
            <a:ext cx="10192789" cy="4908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 err="1"/>
              <a:t>Esercitazioni</a:t>
            </a:r>
            <a:r>
              <a:rPr lang="de-DE" sz="2000" b="1" dirty="0"/>
              <a:t>, </a:t>
            </a:r>
            <a:r>
              <a:rPr lang="de-DE" sz="2000" b="1" dirty="0" err="1"/>
              <a:t>esercitazioni</a:t>
            </a:r>
            <a:r>
              <a:rPr lang="de-DE" sz="2000" b="1" dirty="0"/>
              <a:t>, </a:t>
            </a:r>
            <a:r>
              <a:rPr lang="de-DE" sz="2000" b="1" dirty="0" err="1"/>
              <a:t>esercitazioni</a:t>
            </a:r>
            <a:r>
              <a:rPr lang="de-DE" sz="2000" b="1" dirty="0"/>
              <a:t>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74E88B-ACDF-0F47-5B7B-0CF45779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Soluzione</a:t>
            </a:r>
            <a:r>
              <a:rPr lang="de-DE" b="1" dirty="0"/>
              <a:t> </a:t>
            </a:r>
            <a:r>
              <a:rPr lang="de-DE" b="1" dirty="0" err="1"/>
              <a:t>dei</a:t>
            </a:r>
            <a:r>
              <a:rPr lang="de-DE" b="1" dirty="0"/>
              <a:t> </a:t>
            </a:r>
            <a:r>
              <a:rPr lang="de-DE" b="1" dirty="0" err="1"/>
              <a:t>problemi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717078-4514-2E8E-8C53-57A7A6CC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904B1C-E018-40B0-8CC6-85DF52C8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9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11E6ACF-4DD3-31F5-EB92-59DB1F9D6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80" y="2701925"/>
            <a:ext cx="5402797" cy="4351338"/>
          </a:xfrm>
        </p:spPr>
        <p:txBody>
          <a:bodyPr>
            <a:norm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Funzione</a:t>
            </a:r>
            <a:r>
              <a:rPr lang="de-AT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ufficiale</a:t>
            </a:r>
            <a:r>
              <a:rPr lang="de-AT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150 </a:t>
            </a: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giorni</a:t>
            </a:r>
            <a:endParaRPr lang="de-DE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Funzione</a:t>
            </a:r>
            <a:r>
              <a:rPr lang="de-AT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sottufficiale</a:t>
            </a:r>
            <a:r>
              <a:rPr lang="de-AT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120 </a:t>
            </a: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giorni</a:t>
            </a:r>
            <a:endParaRPr lang="de-DE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Altre </a:t>
            </a: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funzioni</a:t>
            </a:r>
            <a:r>
              <a:rPr lang="de-AT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30 </a:t>
            </a:r>
            <a:r>
              <a:rPr lang="de-AT" sz="25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giorni</a:t>
            </a:r>
            <a:endParaRPr lang="de-DE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de-AT" sz="2500" dirty="0"/>
          </a:p>
          <a:p>
            <a:pPr marL="0" indent="0" algn="just">
              <a:buNone/>
            </a:pPr>
            <a:r>
              <a:rPr lang="it-IT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(su base volontaria anche per le donne)</a:t>
            </a:r>
            <a:endParaRPr lang="de-DE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7D6A0C-A8CA-C89C-CB0F-898C3CAC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102" cy="1325563"/>
          </a:xfrm>
        </p:spPr>
        <p:txBody>
          <a:bodyPr/>
          <a:lstStyle/>
          <a:p>
            <a:r>
              <a:rPr lang="de-DE" altLang="de-DE" b="1" dirty="0" err="1"/>
              <a:t>Durata</a:t>
            </a:r>
            <a:r>
              <a:rPr lang="de-DE" altLang="de-DE" b="1" dirty="0"/>
              <a:t> totale delle </a:t>
            </a:r>
            <a:r>
              <a:rPr lang="de-DE" altLang="de-DE" b="1" dirty="0" err="1"/>
              <a:t>esercitazioni</a:t>
            </a:r>
            <a:r>
              <a:rPr lang="de-DE" altLang="de-DE" b="1" dirty="0"/>
              <a:t> della </a:t>
            </a:r>
            <a:r>
              <a:rPr lang="de-DE" altLang="de-DE" b="1" dirty="0" err="1"/>
              <a:t>milizia</a:t>
            </a:r>
            <a:endParaRPr lang="de-DE" alt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34CEB0-4C84-D4E0-D5BB-40BA7110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0DF699-7DD3-4183-D08B-E431613EF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A1E0B02A-7709-FB9E-1918-25FEBD7EC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  <p:pic>
        <p:nvPicPr>
          <p:cNvPr id="8" name="Grafik 7" descr="Ein Bild, das Himmel, Kleidung, Militärfahrzeug, draußen enthält.&#10;&#10;Automatisch generierte Beschreibung">
            <a:extLst>
              <a:ext uri="{FF2B5EF4-FFF2-40B4-BE49-F238E27FC236}">
                <a16:creationId xmlns:a16="http://schemas.microsoft.com/office/drawing/2014/main" id="{623F59B6-53DC-8F91-41D0-9DB8B35E2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748" y="1689599"/>
            <a:ext cx="6370749" cy="456570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9FC8F03-EAEA-E629-2D87-8E80EA190E29}"/>
              </a:ext>
            </a:extLst>
          </p:cNvPr>
          <p:cNvSpPr txBox="1"/>
          <p:nvPr/>
        </p:nvSpPr>
        <p:spPr>
          <a:xfrm>
            <a:off x="11120202" y="5930742"/>
            <a:ext cx="214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www.bmlv.gv.at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9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Uhr, Screenshot, Dunkelheit, Nacht enthält.&#10;&#10;Automatisch generierte Beschreibung">
            <a:extLst>
              <a:ext uri="{FF2B5EF4-FFF2-40B4-BE49-F238E27FC236}">
                <a16:creationId xmlns:a16="http://schemas.microsoft.com/office/drawing/2014/main" id="{DE9FDEAF-21FA-FBBB-1A3B-E8077341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25" y="-4304033"/>
            <a:ext cx="16230989" cy="16230989"/>
          </a:xfrm>
          <a:prstGeom prst="rect">
            <a:avLst/>
          </a:prstGeom>
        </p:spPr>
      </p:pic>
      <p:pic>
        <p:nvPicPr>
          <p:cNvPr id="13" name="Grafik 12" descr="Ein Bild, das Uhr, Screenshot, Dunkelheit, Schwarz enthält.&#10;&#10;Automatisch generierte Beschreibung">
            <a:extLst>
              <a:ext uri="{FF2B5EF4-FFF2-40B4-BE49-F238E27FC236}">
                <a16:creationId xmlns:a16="http://schemas.microsoft.com/office/drawing/2014/main" id="{2FF3375A-EE8E-3107-1863-576BE55D4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44339" y="-4721283"/>
            <a:ext cx="16230989" cy="16230989"/>
          </a:xfrm>
          <a:prstGeom prst="rect">
            <a:avLst/>
          </a:prstGeom>
        </p:spPr>
      </p:pic>
      <p:pic>
        <p:nvPicPr>
          <p:cNvPr id="11" name="Grafik 10" descr="Ein Bild, das Uhr, Screenshot, Bilderrahmen, Dunkelheit enthält.&#10;&#10;Automatisch generierte Beschreibung">
            <a:extLst>
              <a:ext uri="{FF2B5EF4-FFF2-40B4-BE49-F238E27FC236}">
                <a16:creationId xmlns:a16="http://schemas.microsoft.com/office/drawing/2014/main" id="{2DA5C878-4D8D-3718-F139-1609C851D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0574" y="-3909970"/>
            <a:ext cx="16230989" cy="1623098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AF5ACB4-A5F2-F8A0-C2B0-67A9F4C0C1B1}"/>
              </a:ext>
            </a:extLst>
          </p:cNvPr>
          <p:cNvSpPr txBox="1"/>
          <p:nvPr/>
        </p:nvSpPr>
        <p:spPr>
          <a:xfrm>
            <a:off x="9329545" y="5208108"/>
            <a:ext cx="232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Tenente Generale</a:t>
            </a:r>
            <a:r>
              <a:rPr lang="de-DE" sz="2400" dirty="0"/>
              <a:t> </a:t>
            </a:r>
            <a:endParaRPr lang="de-DE" sz="2200" dirty="0">
              <a:effectLst/>
              <a:highlight>
                <a:srgbClr val="00FFFF"/>
              </a:highlight>
              <a:latin typeface="Helvetica Neue" panose="02000503000000020004" pitchFamily="2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063467-E656-E42B-3BAC-77D81C20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Gradi</a:t>
            </a:r>
            <a:r>
              <a:rPr lang="de-DE" b="1" dirty="0"/>
              <a:t> di </a:t>
            </a:r>
            <a:r>
              <a:rPr lang="de-DE" b="1" dirty="0" err="1"/>
              <a:t>servizio</a:t>
            </a:r>
            <a:r>
              <a:rPr lang="de-DE" b="1" dirty="0"/>
              <a:t> </a:t>
            </a:r>
            <a:r>
              <a:rPr lang="de-DE" b="1" dirty="0" err="1"/>
              <a:t>raggiungibili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1A584E-A943-59E0-7BF6-42308EF4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D44F71-AF55-29D9-15AA-8EA141DA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F8839DB-21B2-3804-D696-71C5A760E92D}"/>
              </a:ext>
            </a:extLst>
          </p:cNvPr>
          <p:cNvSpPr txBox="1"/>
          <p:nvPr/>
        </p:nvSpPr>
        <p:spPr>
          <a:xfrm>
            <a:off x="583097" y="5194852"/>
            <a:ext cx="232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Brigadier</a:t>
            </a:r>
            <a:r>
              <a:rPr lang="it-IT" dirty="0"/>
              <a:t> Generale</a:t>
            </a:r>
            <a:r>
              <a:rPr lang="de-DE" sz="2400" dirty="0"/>
              <a:t> </a:t>
            </a:r>
            <a:endParaRPr lang="de-DE" sz="2200" dirty="0">
              <a:effectLst/>
              <a:highlight>
                <a:srgbClr val="00FFFF"/>
              </a:highlight>
              <a:latin typeface="Helvetica Neue" panose="02000503000000020004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BA210D2-5B1A-4568-82A3-83F47C2259B3}"/>
              </a:ext>
            </a:extLst>
          </p:cNvPr>
          <p:cNvSpPr txBox="1"/>
          <p:nvPr/>
        </p:nvSpPr>
        <p:spPr>
          <a:xfrm>
            <a:off x="5015955" y="5201480"/>
            <a:ext cx="232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Maggior Generale</a:t>
            </a:r>
            <a:r>
              <a:rPr lang="de-DE" sz="2400" dirty="0"/>
              <a:t> </a:t>
            </a:r>
            <a:endParaRPr lang="de-DE" sz="2200" dirty="0">
              <a:effectLst/>
              <a:highlight>
                <a:srgbClr val="00FFFF"/>
              </a:highlight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1B5604-70E4-4794-60A6-177955D51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 la salvaguardia e la promozione degli interessi dei coscritti della milizia e delle donne che hanno prestato servizio militare.</a:t>
            </a: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È richiesta una particolare conoscenza ed esperienza riguardante l'organizzazione operativa. </a:t>
            </a: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 mandato dura 5 anni, con possibilità di rinnovo. </a:t>
            </a: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È previsto il diritto di partecipare ai progetti di pianificazione riguardanti il sistema di milizia e di consigliare il Ministro federale della Difesa nazionale su queste questioni.</a:t>
            </a: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0C5714-B0A0-6844-98D4-01099C69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/>
              <a:t>Incaricato</a:t>
            </a:r>
            <a:r>
              <a:rPr lang="de-DE" altLang="de-DE" b="1" dirty="0"/>
              <a:t> della </a:t>
            </a:r>
            <a:r>
              <a:rPr lang="de-DE" altLang="de-DE" b="1" dirty="0" err="1"/>
              <a:t>milizia</a:t>
            </a:r>
            <a:endParaRPr lang="de-DE" alt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BD4A69-3B2B-A6BC-3F5D-811446F3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B1E25E-7B99-7A3B-BD02-3DD234A6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66802623-58BD-D90F-BC62-35CF7D8F4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5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3EB1C0-4BE4-CA3B-5CDD-C7EF9699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14" y="294987"/>
            <a:ext cx="2966545" cy="23711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altLang="de-DE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Missioni</a:t>
            </a:r>
            <a:r>
              <a:rPr lang="en-US" altLang="de-DE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e-DE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estere</a:t>
            </a:r>
            <a:r>
              <a:rPr lang="en-US" altLang="de-DE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e-DE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dell'Esercito</a:t>
            </a:r>
            <a:r>
              <a:rPr lang="en-US" altLang="de-DE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e-DE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Federale</a:t>
            </a:r>
            <a:r>
              <a:rPr lang="en-US" altLang="de-DE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Austriaco</a:t>
            </a:r>
          </a:p>
        </p:txBody>
      </p:sp>
      <p:pic>
        <p:nvPicPr>
          <p:cNvPr id="6" name="Picture 2" descr="Karte mit den Auslandseinsätzen des Bundesheeres">
            <a:extLst>
              <a:ext uri="{FF2B5EF4-FFF2-40B4-BE49-F238E27FC236}">
                <a16:creationId xmlns:a16="http://schemas.microsoft.com/office/drawing/2014/main" id="{C2AB418B-9148-48F6-5B91-8EE001E38C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225" y="430924"/>
            <a:ext cx="7867380" cy="55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D0BD6544-A76D-4FCE-96CB-5AB4DF9D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dirty="0"/>
              <a:t>Volker Reifenberger, MP</a:t>
            </a:r>
          </a:p>
        </p:txBody>
      </p:sp>
      <p:pic>
        <p:nvPicPr>
          <p:cNvPr id="4" name="Grafik 3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CC007D92-E404-5C0C-4A7F-6A58CEF4B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3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CB1769B5-6D12-FE8F-AD1D-C8F85DD2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804775"/>
            <a:ext cx="10293447" cy="43021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6FE56F3-8D4E-B5A2-8996-E2195047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Operazioni</a:t>
            </a:r>
            <a:r>
              <a:rPr lang="de-DE" b="1" dirty="0"/>
              <a:t> </a:t>
            </a:r>
            <a:r>
              <a:rPr lang="de-DE" b="1" dirty="0" err="1"/>
              <a:t>all'estero</a:t>
            </a:r>
            <a:r>
              <a:rPr lang="de-DE" b="1" dirty="0"/>
              <a:t> della </a:t>
            </a:r>
            <a:r>
              <a:rPr lang="de-DE" b="1" dirty="0" err="1"/>
              <a:t>milizia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1A3B89-EAD9-5148-18CB-62B2C599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45D5F4-AEDE-0E8A-5A13-6E6587E3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90190C6-EF82-82E0-883E-61DD4D5646CF}"/>
              </a:ext>
            </a:extLst>
          </p:cNvPr>
          <p:cNvSpPr txBox="1"/>
          <p:nvPr/>
        </p:nvSpPr>
        <p:spPr>
          <a:xfrm>
            <a:off x="9122229" y="3777343"/>
            <a:ext cx="292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Media 2004-2023: 44% delle forze di contingente = milizia</a:t>
            </a:r>
            <a:endParaRPr lang="de-D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E919CCE-3854-C5E9-E6B0-142C69063286}"/>
              </a:ext>
            </a:extLst>
          </p:cNvPr>
          <p:cNvSpPr/>
          <p:nvPr/>
        </p:nvSpPr>
        <p:spPr>
          <a:xfrm>
            <a:off x="2091847" y="1954060"/>
            <a:ext cx="4847572" cy="40083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D168DD2-CA3A-F644-88D4-B646EE5407F3}"/>
              </a:ext>
            </a:extLst>
          </p:cNvPr>
          <p:cNvSpPr txBox="1"/>
          <p:nvPr/>
        </p:nvSpPr>
        <p:spPr>
          <a:xfrm>
            <a:off x="1465545" y="1954060"/>
            <a:ext cx="647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Persone in missione all'estero 2023</a:t>
            </a:r>
            <a:r>
              <a:rPr lang="de-DE" dirty="0">
                <a:effectLst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57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2F87A3-7A83-3AA4-6700-BC2C6CC80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Operazioni</a:t>
            </a:r>
            <a:r>
              <a:rPr lang="de-DE" b="1" dirty="0"/>
              <a:t> </a:t>
            </a:r>
            <a:r>
              <a:rPr lang="de-DE" b="1" dirty="0" err="1"/>
              <a:t>all'estero</a:t>
            </a:r>
            <a:r>
              <a:rPr lang="de-DE" b="1" dirty="0"/>
              <a:t> della </a:t>
            </a:r>
            <a:r>
              <a:rPr lang="de-DE" b="1" dirty="0" err="1"/>
              <a:t>milizia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5BFF13-E71B-A0C8-DB08-822A42C9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E116B4-9959-CBF3-70C4-A2FD200F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CF13E455-9F57-D0A5-0B81-189571C0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" y="1690688"/>
            <a:ext cx="8989540" cy="447780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B9DDD65-96DE-386C-971D-C745A5095DC1}"/>
              </a:ext>
            </a:extLst>
          </p:cNvPr>
          <p:cNvSpPr/>
          <p:nvPr/>
        </p:nvSpPr>
        <p:spPr>
          <a:xfrm>
            <a:off x="2116899" y="1816070"/>
            <a:ext cx="4847572" cy="40083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D471D7-5CED-FC95-E7D4-00DB7FEFD71F}"/>
              </a:ext>
            </a:extLst>
          </p:cNvPr>
          <p:cNvSpPr txBox="1"/>
          <p:nvPr/>
        </p:nvSpPr>
        <p:spPr>
          <a:xfrm>
            <a:off x="1465545" y="1803748"/>
            <a:ext cx="647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Persone in missione all'estero 2023</a:t>
            </a:r>
            <a:r>
              <a:rPr lang="de-DE" dirty="0">
                <a:effectLst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18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654900E-92A0-422D-8F71-ECBB22B7E6D9" descr="IMG_5416.jpg">
            <a:extLst>
              <a:ext uri="{FF2B5EF4-FFF2-40B4-BE49-F238E27FC236}">
                <a16:creationId xmlns:a16="http://schemas.microsoft.com/office/drawing/2014/main" id="{1C0A7CB5-8B63-EA31-F48E-392C8F36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r="588"/>
          <a:stretch/>
        </p:blipFill>
        <p:spPr bwMode="auto">
          <a:xfrm>
            <a:off x="8213924" y="1690688"/>
            <a:ext cx="4052237" cy="4557712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54AA60-3E3D-40C8-A191-C1915FC06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037" y="1883200"/>
            <a:ext cx="7748953" cy="4655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Argomenti</a:t>
            </a: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Presentazione</a:t>
            </a: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de-AT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Milizia</a:t>
            </a:r>
            <a:r>
              <a:rPr lang="de-AT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/Riserva </a:t>
            </a:r>
            <a:r>
              <a:rPr lang="de-AT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attiva</a:t>
            </a:r>
            <a:r>
              <a:rPr lang="de-AT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2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de-AT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Servizio</a:t>
            </a:r>
            <a:r>
              <a:rPr lang="de-AT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de-AT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</a:t>
            </a:r>
            <a:endParaRPr lang="de-DE" sz="22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it-IT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Fondamento costituzionale della leva obbligatoria</a:t>
            </a:r>
            <a:endParaRPr lang="de-DE" sz="22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Referendum 2013</a:t>
            </a: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it-IT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Fondamenti costituzionali del sistema delle milizie</a:t>
            </a:r>
            <a:endParaRPr lang="de-DE" sz="22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Incaricato</a:t>
            </a: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della </a:t>
            </a: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milizia</a:t>
            </a:r>
            <a:endParaRPr lang="de-DE" sz="22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Missioni</a:t>
            </a: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all'estero</a:t>
            </a:r>
            <a:endParaRPr lang="de-DE" sz="22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Progetto</a:t>
            </a: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Milizia</a:t>
            </a: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de-DE" sz="22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reazione</a:t>
            </a:r>
            <a:r>
              <a:rPr lang="de-DE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marL="742950" lvl="1" indent="-285750">
              <a:buFont typeface="Arial" panose="020B0604020202020204" pitchFamily="34" charset="0"/>
              <a:buChar char="▪"/>
              <a:tabLst>
                <a:tab pos="914400" algn="l"/>
              </a:tabLst>
            </a:pPr>
            <a:r>
              <a:rPr lang="it-IT" sz="22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Commissione parlamentare delle FF.AA.</a:t>
            </a:r>
            <a:endParaRPr lang="de-DE" sz="22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602A42B-3995-A639-DB48-2CA4AD9D559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A517FCD2-E8BA-260A-D338-188D933296E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400" b="1" dirty="0"/>
              <a:t>Il </a:t>
            </a:r>
            <a:r>
              <a:rPr lang="de-DE" altLang="de-DE" sz="4400" b="1" dirty="0" err="1"/>
              <a:t>sistema</a:t>
            </a:r>
            <a:r>
              <a:rPr lang="de-DE" altLang="de-DE" sz="4400" b="1" dirty="0"/>
              <a:t> di </a:t>
            </a:r>
            <a:r>
              <a:rPr lang="de-DE" altLang="de-DE" sz="4400" b="1" dirty="0" err="1"/>
              <a:t>milizia</a:t>
            </a:r>
            <a:r>
              <a:rPr lang="de-DE" altLang="de-DE" sz="4400" b="1" dirty="0"/>
              <a:t> </a:t>
            </a:r>
            <a:r>
              <a:rPr lang="de-DE" altLang="de-DE" sz="4400" b="1" dirty="0" err="1"/>
              <a:t>austriaco</a:t>
            </a:r>
            <a:r>
              <a:rPr lang="de-DE" altLang="de-DE" sz="4400" b="1" dirty="0"/>
              <a:t> </a:t>
            </a:r>
          </a:p>
        </p:txBody>
      </p:sp>
      <p:pic>
        <p:nvPicPr>
          <p:cNvPr id="10" name="Grafik 9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A5E3F8A6-06EA-656D-7A7E-26EDB385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92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798CDCB-685F-95E6-FE22-844F30F45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 eaLnBrk="1" hangingPunct="1"/>
            <a:r>
              <a:rPr lang="de-AT" altLang="de-DE" dirty="0"/>
              <a:t>Parte delle forze di </a:t>
            </a:r>
            <a:r>
              <a:rPr lang="de-AT" altLang="de-DE" dirty="0" err="1"/>
              <a:t>reazione</a:t>
            </a:r>
            <a:r>
              <a:rPr lang="de-AT" altLang="de-DE" dirty="0"/>
              <a:t> </a:t>
            </a:r>
            <a:r>
              <a:rPr lang="de-AT" altLang="de-DE" dirty="0" err="1"/>
              <a:t>dell'Esercito</a:t>
            </a:r>
            <a:r>
              <a:rPr lang="de-AT" altLang="de-DE" dirty="0"/>
              <a:t> </a:t>
            </a:r>
            <a:r>
              <a:rPr lang="de-AT" altLang="de-DE" dirty="0" err="1"/>
              <a:t>austriaco</a:t>
            </a:r>
            <a:r>
              <a:rPr lang="de-AT" altLang="de-DE" dirty="0"/>
              <a:t> </a:t>
            </a:r>
            <a:r>
              <a:rPr lang="de-AT" altLang="de-DE" dirty="0" err="1"/>
              <a:t>nel</a:t>
            </a:r>
            <a:r>
              <a:rPr lang="de-AT" altLang="de-DE" dirty="0"/>
              <a:t> </a:t>
            </a:r>
            <a:r>
              <a:rPr lang="de-AT" altLang="de-DE" dirty="0" err="1"/>
              <a:t>paese</a:t>
            </a:r>
            <a:r>
              <a:rPr lang="de-AT" altLang="de-DE" dirty="0"/>
              <a:t> (prima </a:t>
            </a:r>
            <a:r>
              <a:rPr lang="de-AT" altLang="de-DE" dirty="0" err="1"/>
              <a:t>reazione</a:t>
            </a:r>
            <a:r>
              <a:rPr lang="de-AT" altLang="de-DE" dirty="0"/>
              <a:t>)</a:t>
            </a:r>
          </a:p>
          <a:p>
            <a:pPr algn="just" eaLnBrk="1" hangingPunct="1"/>
            <a:r>
              <a:rPr lang="de-AT" altLang="de-DE" dirty="0" err="1"/>
              <a:t>Pronti</a:t>
            </a:r>
            <a:r>
              <a:rPr lang="de-AT" altLang="de-DE" dirty="0"/>
              <a:t> </a:t>
            </a:r>
            <a:r>
              <a:rPr lang="de-AT" altLang="de-DE" dirty="0" err="1"/>
              <a:t>all'uso</a:t>
            </a:r>
            <a:r>
              <a:rPr lang="de-AT" altLang="de-DE" dirty="0"/>
              <a:t> </a:t>
            </a:r>
            <a:r>
              <a:rPr lang="de-AT" altLang="de-DE" dirty="0" err="1"/>
              <a:t>entro</a:t>
            </a:r>
            <a:r>
              <a:rPr lang="de-AT" altLang="de-DE" dirty="0"/>
              <a:t> 48 </a:t>
            </a:r>
            <a:r>
              <a:rPr lang="de-AT" altLang="de-DE" dirty="0" err="1"/>
              <a:t>ore</a:t>
            </a:r>
            <a:endParaRPr lang="de-AT" altLang="de-DE" dirty="0"/>
          </a:p>
          <a:p>
            <a:pPr algn="just" eaLnBrk="1" hangingPunct="1"/>
            <a:r>
              <a:rPr lang="de-AT" altLang="de-DE" dirty="0"/>
              <a:t>Senza </a:t>
            </a:r>
            <a:r>
              <a:rPr lang="de-AT" altLang="de-DE" dirty="0" err="1"/>
              <a:t>una</a:t>
            </a:r>
            <a:r>
              <a:rPr lang="de-AT" altLang="de-DE" dirty="0"/>
              <a:t> </a:t>
            </a:r>
            <a:r>
              <a:rPr lang="de-AT" altLang="de-DE" dirty="0" err="1"/>
              <a:t>preparazione</a:t>
            </a:r>
            <a:r>
              <a:rPr lang="de-AT" altLang="de-DE" dirty="0"/>
              <a:t> </a:t>
            </a:r>
            <a:r>
              <a:rPr lang="de-AT" altLang="de-DE" dirty="0" err="1"/>
              <a:t>operativa</a:t>
            </a:r>
            <a:r>
              <a:rPr lang="de-AT" altLang="de-DE" dirty="0"/>
              <a:t> </a:t>
            </a:r>
            <a:r>
              <a:rPr lang="de-AT" altLang="de-DE" dirty="0" err="1"/>
              <a:t>sostanziale</a:t>
            </a:r>
            <a:endParaRPr lang="de-AT" altLang="de-DE" dirty="0"/>
          </a:p>
          <a:p>
            <a:pPr algn="just" eaLnBrk="1" hangingPunct="1"/>
            <a:r>
              <a:rPr lang="de-AT" altLang="de-DE" dirty="0" err="1"/>
              <a:t>Inizialmente</a:t>
            </a:r>
            <a:r>
              <a:rPr lang="de-AT" altLang="de-DE" dirty="0"/>
              <a:t> 2 </a:t>
            </a:r>
            <a:r>
              <a:rPr lang="de-AT" altLang="de-DE" dirty="0" err="1"/>
              <a:t>compagnie</a:t>
            </a:r>
            <a:r>
              <a:rPr lang="de-AT" altLang="de-DE" dirty="0"/>
              <a:t> di </a:t>
            </a:r>
            <a:r>
              <a:rPr lang="de-AT" altLang="de-DE" dirty="0" err="1"/>
              <a:t>fanteria</a:t>
            </a:r>
            <a:r>
              <a:rPr lang="de-AT" altLang="de-DE" dirty="0"/>
              <a:t> </a:t>
            </a:r>
            <a:r>
              <a:rPr lang="de-AT" altLang="de-DE" dirty="0" err="1"/>
              <a:t>e</a:t>
            </a:r>
            <a:r>
              <a:rPr lang="de-AT" altLang="de-DE" dirty="0"/>
              <a:t> </a:t>
            </a:r>
            <a:r>
              <a:rPr lang="de-AT" altLang="de-DE" dirty="0" err="1"/>
              <a:t>un</a:t>
            </a:r>
            <a:r>
              <a:rPr lang="de-AT" altLang="de-DE" dirty="0"/>
              <a:t> </a:t>
            </a:r>
            <a:r>
              <a:rPr lang="de-AT" altLang="de-DE" dirty="0" err="1"/>
              <a:t>plotone</a:t>
            </a:r>
            <a:r>
              <a:rPr lang="de-AT" altLang="de-DE" dirty="0"/>
              <a:t> di </a:t>
            </a:r>
            <a:r>
              <a:rPr lang="de-AT" altLang="de-DE" dirty="0" err="1"/>
              <a:t>ricognizione</a:t>
            </a:r>
            <a:endParaRPr lang="de-AT" altLang="de-DE" dirty="0"/>
          </a:p>
          <a:p>
            <a:pPr algn="just" eaLnBrk="1" hangingPunct="1"/>
            <a:r>
              <a:rPr lang="de-AT" altLang="de-DE" dirty="0"/>
              <a:t>Il personale </a:t>
            </a:r>
            <a:r>
              <a:rPr lang="de-AT" altLang="de-DE" dirty="0" err="1"/>
              <a:t>chiave</a:t>
            </a:r>
            <a:r>
              <a:rPr lang="de-AT" altLang="de-DE" dirty="0"/>
              <a:t> </a:t>
            </a:r>
            <a:r>
              <a:rPr lang="de-AT" altLang="de-DE" dirty="0" err="1"/>
              <a:t>sono</a:t>
            </a:r>
            <a:r>
              <a:rPr lang="de-AT" altLang="de-DE" dirty="0"/>
              <a:t> </a:t>
            </a:r>
            <a:r>
              <a:rPr lang="de-AT" altLang="de-DE" dirty="0" err="1"/>
              <a:t>soldati</a:t>
            </a:r>
            <a:r>
              <a:rPr lang="de-AT" altLang="de-DE" dirty="0"/>
              <a:t> </a:t>
            </a:r>
            <a:r>
              <a:rPr lang="de-AT" altLang="de-DE" dirty="0" err="1"/>
              <a:t>professionisti</a:t>
            </a:r>
            <a:endParaRPr lang="de-AT" altLang="de-DE" dirty="0"/>
          </a:p>
          <a:p>
            <a:pPr algn="just" eaLnBrk="1" hangingPunct="1"/>
            <a:r>
              <a:rPr lang="de-AT" altLang="de-DE" dirty="0" err="1"/>
              <a:t>Prestazioni</a:t>
            </a:r>
            <a:r>
              <a:rPr lang="de-AT" altLang="de-DE" dirty="0"/>
              <a:t> </a:t>
            </a:r>
            <a:r>
              <a:rPr lang="de-AT" altLang="de-DE" dirty="0" err="1"/>
              <a:t>fisiche</a:t>
            </a:r>
            <a:r>
              <a:rPr lang="de-AT" altLang="de-DE" dirty="0"/>
              <a:t> positive</a:t>
            </a:r>
          </a:p>
          <a:p>
            <a:pPr algn="just" eaLnBrk="1" hangingPunct="1"/>
            <a:r>
              <a:rPr lang="de-AT" altLang="de-DE" dirty="0" err="1"/>
              <a:t>Impegno</a:t>
            </a:r>
            <a:r>
              <a:rPr lang="de-AT" altLang="de-DE" dirty="0"/>
              <a:t> per 3 </a:t>
            </a:r>
            <a:r>
              <a:rPr lang="de-AT" altLang="de-DE" dirty="0" err="1"/>
              <a:t>anni</a:t>
            </a:r>
            <a:r>
              <a:rPr lang="de-AT" altLang="de-DE" dirty="0"/>
              <a:t>, </a:t>
            </a:r>
            <a:r>
              <a:rPr lang="de-AT" altLang="de-DE" dirty="0" err="1"/>
              <a:t>con</a:t>
            </a:r>
            <a:r>
              <a:rPr lang="de-AT" altLang="de-DE" dirty="0"/>
              <a:t> </a:t>
            </a:r>
            <a:r>
              <a:rPr lang="de-AT" altLang="de-DE" dirty="0" err="1"/>
              <a:t>un'attività</a:t>
            </a:r>
            <a:r>
              <a:rPr lang="de-AT" altLang="de-DE" dirty="0"/>
              <a:t> di </a:t>
            </a:r>
            <a:r>
              <a:rPr lang="de-AT" altLang="de-DE" dirty="0" err="1"/>
              <a:t>esercitazione</a:t>
            </a:r>
            <a:r>
              <a:rPr lang="de-AT" altLang="de-DE" dirty="0"/>
              <a:t> di </a:t>
            </a:r>
            <a:r>
              <a:rPr lang="de-AT" altLang="de-DE" dirty="0" err="1"/>
              <a:t>almeno</a:t>
            </a:r>
            <a:r>
              <a:rPr lang="de-AT" altLang="de-DE" dirty="0"/>
              <a:t> 30 </a:t>
            </a:r>
            <a:r>
              <a:rPr lang="de-AT" altLang="de-DE" dirty="0" err="1"/>
              <a:t>giorni</a:t>
            </a:r>
            <a:r>
              <a:rPr lang="de-AT" altLang="de-DE" dirty="0"/>
              <a:t> </a:t>
            </a:r>
            <a:r>
              <a:rPr lang="de-AT" altLang="de-DE" dirty="0" err="1"/>
              <a:t>all'anno</a:t>
            </a:r>
            <a:endParaRPr lang="de-AT" altLang="de-DE" dirty="0"/>
          </a:p>
          <a:p>
            <a:pPr algn="just" eaLnBrk="1" hangingPunct="1"/>
            <a:r>
              <a:rPr lang="de-AT" altLang="de-DE" dirty="0"/>
              <a:t>Maggiore </a:t>
            </a:r>
            <a:r>
              <a:rPr lang="de-AT" altLang="de-DE" dirty="0" err="1"/>
              <a:t>attività</a:t>
            </a:r>
            <a:r>
              <a:rPr lang="de-AT" altLang="de-DE" dirty="0"/>
              <a:t> di </a:t>
            </a:r>
            <a:r>
              <a:rPr lang="de-AT" altLang="de-DE" dirty="0" err="1"/>
              <a:t>esercitazione</a:t>
            </a:r>
            <a:r>
              <a:rPr lang="de-AT" altLang="de-DE" dirty="0"/>
              <a:t> (le date </a:t>
            </a:r>
            <a:r>
              <a:rPr lang="de-AT" altLang="de-DE" dirty="0" err="1"/>
              <a:t>sono</a:t>
            </a:r>
            <a:r>
              <a:rPr lang="de-AT" altLang="de-DE" dirty="0"/>
              <a:t> </a:t>
            </a:r>
            <a:r>
              <a:rPr lang="de-AT" altLang="de-DE" dirty="0" err="1"/>
              <a:t>già</a:t>
            </a:r>
            <a:r>
              <a:rPr lang="de-AT" altLang="de-DE" dirty="0"/>
              <a:t> </a:t>
            </a:r>
            <a:r>
              <a:rPr lang="de-AT" altLang="de-DE" dirty="0" err="1"/>
              <a:t>note</a:t>
            </a:r>
            <a:r>
              <a:rPr lang="de-AT" altLang="de-DE" dirty="0"/>
              <a:t> </a:t>
            </a:r>
            <a:r>
              <a:rPr lang="de-AT" altLang="de-DE" dirty="0" err="1"/>
              <a:t>un</a:t>
            </a:r>
            <a:r>
              <a:rPr lang="de-AT" altLang="de-DE" dirty="0"/>
              <a:t> anno prima)</a:t>
            </a:r>
          </a:p>
          <a:p>
            <a:pPr algn="just" eaLnBrk="1" hangingPunct="1"/>
            <a:r>
              <a:rPr lang="de-AT" altLang="de-DE" dirty="0" err="1"/>
              <a:t>Richiesta</a:t>
            </a:r>
            <a:r>
              <a:rPr lang="de-AT" altLang="de-DE" dirty="0"/>
              <a:t> di </a:t>
            </a:r>
            <a:r>
              <a:rPr lang="de-AT" altLang="de-DE" dirty="0" err="1"/>
              <a:t>consenso</a:t>
            </a:r>
            <a:r>
              <a:rPr lang="de-AT" altLang="de-DE" dirty="0"/>
              <a:t> del </a:t>
            </a:r>
            <a:r>
              <a:rPr lang="de-AT" altLang="de-DE" dirty="0" err="1"/>
              <a:t>datore</a:t>
            </a:r>
            <a:r>
              <a:rPr lang="de-AT" altLang="de-DE" dirty="0"/>
              <a:t> di </a:t>
            </a:r>
            <a:r>
              <a:rPr lang="de-AT" altLang="de-DE" dirty="0" err="1"/>
              <a:t>lavoro</a:t>
            </a:r>
            <a:endParaRPr lang="de-AT" altLang="de-DE" dirty="0"/>
          </a:p>
          <a:p>
            <a:pPr algn="just" eaLnBrk="1" hangingPunct="1"/>
            <a:r>
              <a:rPr lang="de-AT" altLang="de-DE" dirty="0"/>
              <a:t>€ 6.000,- </a:t>
            </a:r>
            <a:r>
              <a:rPr lang="de-AT" altLang="de-DE" dirty="0" err="1"/>
              <a:t>premio</a:t>
            </a:r>
            <a:r>
              <a:rPr lang="de-AT" altLang="de-DE" dirty="0"/>
              <a:t> annuale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E4130E-D011-515F-B035-9972362B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/>
              <a:t>Progetto</a:t>
            </a:r>
            <a:r>
              <a:rPr lang="de-DE" altLang="de-DE" b="1" dirty="0"/>
              <a:t> </a:t>
            </a:r>
            <a:r>
              <a:rPr lang="de-DE" altLang="de-DE" b="1" dirty="0" err="1"/>
              <a:t>milizia</a:t>
            </a:r>
            <a:r>
              <a:rPr lang="de-DE" altLang="de-DE" b="1" dirty="0"/>
              <a:t> in </a:t>
            </a:r>
            <a:r>
              <a:rPr lang="de-DE" altLang="de-DE" b="1" dirty="0" err="1"/>
              <a:t>stato</a:t>
            </a:r>
            <a:r>
              <a:rPr lang="de-DE" altLang="de-DE" b="1" dirty="0"/>
              <a:t> di </a:t>
            </a:r>
            <a:r>
              <a:rPr lang="de-DE" altLang="de-DE" b="1" dirty="0" err="1"/>
              <a:t>prontezza</a:t>
            </a:r>
            <a:r>
              <a:rPr lang="de-DE" altLang="de-DE" b="1" dirty="0"/>
              <a:t> superiore ("</a:t>
            </a:r>
            <a:r>
              <a:rPr lang="de-DE" altLang="de-DE" b="1" dirty="0" err="1"/>
              <a:t>Milizia</a:t>
            </a:r>
            <a:r>
              <a:rPr lang="de-DE" altLang="de-DE" b="1" dirty="0"/>
              <a:t> di </a:t>
            </a:r>
            <a:r>
              <a:rPr lang="de-DE" altLang="de-DE" b="1" dirty="0" err="1"/>
              <a:t>reazione</a:t>
            </a:r>
            <a:r>
              <a:rPr lang="de-DE" altLang="de-DE" b="1" dirty="0"/>
              <a:t>")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682362-A07E-BE5F-8BB2-80565884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9A3206-F5D0-0264-9987-145DE54C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C91941EC-C71E-9CC6-B9E1-01C5750E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ECE4796-9484-045C-8EC9-416A77290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organo di supporto del Parlamento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 i reclami dei soldati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de-A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anche</a:t>
            </a:r>
            <a:r>
              <a:rPr lang="de-A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audit</a:t>
            </a:r>
            <a:r>
              <a:rPr lang="de-A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ufficiali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periodo</a:t>
            </a:r>
            <a:r>
              <a:rPr lang="de-A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de-AT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funzione</a:t>
            </a:r>
            <a:r>
              <a:rPr lang="de-A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6 </a:t>
            </a:r>
            <a:r>
              <a:rPr lang="de-AT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anni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 consultivi (Capo dello Stato Maggiore, Direttore della Direzione generale del Ministero della Difesa e esperti militari in campo medico)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relazione sulle attività dell'anno trascorso e raccomandazioni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E79E4D-667F-D25E-EB7B-A935BF0E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6857" cy="1325563"/>
          </a:xfrm>
        </p:spPr>
        <p:txBody>
          <a:bodyPr>
            <a:normAutofit/>
          </a:bodyPr>
          <a:lstStyle/>
          <a:p>
            <a:r>
              <a:rPr lang="de-DE" altLang="de-DE" b="1" dirty="0" err="1"/>
              <a:t>Commissione</a:t>
            </a:r>
            <a:r>
              <a:rPr lang="de-DE" altLang="de-DE" b="1" dirty="0"/>
              <a:t> </a:t>
            </a:r>
            <a:r>
              <a:rPr lang="de-DE" altLang="de-DE" b="1" dirty="0" err="1"/>
              <a:t>parlamentare</a:t>
            </a:r>
            <a:r>
              <a:rPr lang="de-DE" altLang="de-DE" b="1" dirty="0"/>
              <a:t> del Bundesheer (FF.AA)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6F788C-A3DB-5B2F-F896-13F3916B9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C1D960-3DC5-D2FA-E6C4-479E42BC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7F9A8160-4F44-CF78-AE9D-ED2E54219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1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D7D02B-65A8-34D5-54B6-198B970C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Volker Reifenberger, MP</a:t>
            </a:r>
          </a:p>
        </p:txBody>
      </p:sp>
      <p:pic>
        <p:nvPicPr>
          <p:cNvPr id="7" name="Grafik 6" descr="Ein Bild, das Himmel, draußen, Kleidung, Person enthält.&#10;&#10;Automatisch generierte Beschreibung">
            <a:extLst>
              <a:ext uri="{FF2B5EF4-FFF2-40B4-BE49-F238E27FC236}">
                <a16:creationId xmlns:a16="http://schemas.microsoft.com/office/drawing/2014/main" id="{F48BADC3-4D69-A1DA-A0BA-4CB7CF83E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79" b="2061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EEB2A0-FAF6-88CF-08D5-9E2CEFD0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38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Im Haus, Szene, Mobiliar, Stuhl enthält.&#10;&#10;Automatisch generierte Beschreibung">
            <a:extLst>
              <a:ext uri="{FF2B5EF4-FFF2-40B4-BE49-F238E27FC236}">
                <a16:creationId xmlns:a16="http://schemas.microsoft.com/office/drawing/2014/main" id="{672307D0-42B1-AE09-F480-5AFCA85C35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-1" y="-635001"/>
            <a:ext cx="12320507" cy="821367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2BD20FC-5CE1-1277-9DCC-5FC1A4F5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Domande</a:t>
            </a:r>
            <a:r>
              <a:rPr lang="de-DE" dirty="0"/>
              <a:t>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24364D-579F-98D2-B9E0-02F6AC2D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FC23E7-8985-52B1-EE21-A8A54632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D1ED624-4DF3-0DAF-FFD2-5F182621ABD3}"/>
              </a:ext>
            </a:extLst>
          </p:cNvPr>
          <p:cNvSpPr/>
          <p:nvPr/>
        </p:nvSpPr>
        <p:spPr>
          <a:xfrm>
            <a:off x="1" y="0"/>
            <a:ext cx="12191999" cy="1689100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2E9BF250-A8B1-1695-6182-65CF82EFE9D4}"/>
              </a:ext>
            </a:extLst>
          </p:cNvPr>
          <p:cNvSpPr txBox="1">
            <a:spLocks/>
          </p:cNvSpPr>
          <p:nvPr/>
        </p:nvSpPr>
        <p:spPr>
          <a:xfrm>
            <a:off x="934489" y="1790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/>
              <a:t>Domande</a:t>
            </a:r>
            <a:r>
              <a:rPr lang="de-DE" b="1" dirty="0"/>
              <a:t>?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EBD7FC6-C3C2-E3BE-17EC-9A0D1A65E76F}"/>
              </a:ext>
            </a:extLst>
          </p:cNvPr>
          <p:cNvSpPr/>
          <p:nvPr/>
        </p:nvSpPr>
        <p:spPr>
          <a:xfrm>
            <a:off x="0" y="6251713"/>
            <a:ext cx="12192000" cy="606287"/>
          </a:xfrm>
          <a:prstGeom prst="rect">
            <a:avLst/>
          </a:prstGeom>
          <a:gradFill>
            <a:gsLst>
              <a:gs pos="0">
                <a:schemeClr val="bg1">
                  <a:alpha val="93583"/>
                </a:schemeClr>
              </a:gs>
              <a:gs pos="0">
                <a:schemeClr val="tx2">
                  <a:lumMod val="75000"/>
                  <a:lumOff val="25000"/>
                </a:schemeClr>
              </a:gs>
              <a:gs pos="5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 descr="Ein Bild, das Logo, Schrift, Grafiken, weiß enthält.&#10;&#10;Automatisch generierte Beschreibung">
            <a:extLst>
              <a:ext uri="{FF2B5EF4-FFF2-40B4-BE49-F238E27FC236}">
                <a16:creationId xmlns:a16="http://schemas.microsoft.com/office/drawing/2014/main" id="{035FBCC1-E165-E5E0-B1CE-75ADA9835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54" y="5878822"/>
            <a:ext cx="2274570" cy="1278577"/>
          </a:xfrm>
          <a:prstGeom prst="rect">
            <a:avLst/>
          </a:prstGeom>
        </p:spPr>
      </p:pic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5F267FD9-EDE3-843C-284E-AAC7AA0A78D9}"/>
              </a:ext>
            </a:extLst>
          </p:cNvPr>
          <p:cNvSpPr txBox="1">
            <a:spLocks/>
          </p:cNvSpPr>
          <p:nvPr/>
        </p:nvSpPr>
        <p:spPr>
          <a:xfrm>
            <a:off x="4219553" y="63785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Volker Reifenberger, MP</a:t>
            </a:r>
            <a:endParaRPr lang="de-DE" dirty="0"/>
          </a:p>
        </p:txBody>
      </p:sp>
      <p:pic>
        <p:nvPicPr>
          <p:cNvPr id="15" name="Grafik 14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05E43E99-C9F1-98DB-1263-A8D64E7B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  <p:pic>
        <p:nvPicPr>
          <p:cNvPr id="6" name="Inhaltsplatzhalter 6" descr="Ein Bild, das Cartoon, Zeichnung, Entwurf, Clipart enthält.&#10;&#10;Automatisch generierte Beschreibung">
            <a:extLst>
              <a:ext uri="{FF2B5EF4-FFF2-40B4-BE49-F238E27FC236}">
                <a16:creationId xmlns:a16="http://schemas.microsoft.com/office/drawing/2014/main" id="{89E92155-45C8-5DE5-E636-F26707CC71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-3"/>
          <a:stretch/>
        </p:blipFill>
        <p:spPr>
          <a:xfrm>
            <a:off x="6781799" y="758393"/>
            <a:ext cx="5193921" cy="5193921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34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Ein Bild, das Menschliches Gesicht, Mann, Person, Militäruniform enthält.&#10;&#10;Automatisch generierte Beschreibung">
            <a:extLst>
              <a:ext uri="{FF2B5EF4-FFF2-40B4-BE49-F238E27FC236}">
                <a16:creationId xmlns:a16="http://schemas.microsoft.com/office/drawing/2014/main" id="{497940EB-E835-2AEF-AB97-26DDC8BB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477" r="-1" b="1777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942CE-7E6F-6A88-A023-9BC8D377EFAE}"/>
              </a:ext>
            </a:extLst>
          </p:cNvPr>
          <p:cNvSpPr txBox="1"/>
          <p:nvPr/>
        </p:nvSpPr>
        <p:spPr>
          <a:xfrm>
            <a:off x="24874" y="5786695"/>
            <a:ext cx="842125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Grazie per la </a:t>
            </a:r>
            <a:r>
              <a:rPr lang="en-US" sz="48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Vostra</a:t>
            </a:r>
            <a:r>
              <a:rPr lang="en-US" sz="4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attenzione</a:t>
            </a:r>
            <a:r>
              <a:rPr lang="en-US" sz="4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fik 5" descr="Ein Bild, das Im Haus, Szene, Mobiliar, Stuhl enthält.&#10;&#10;Automatisch generierte Beschreibung">
            <a:extLst>
              <a:ext uri="{FF2B5EF4-FFF2-40B4-BE49-F238E27FC236}">
                <a16:creationId xmlns:a16="http://schemas.microsoft.com/office/drawing/2014/main" id="{2633BAA4-59F7-46DE-A7BC-5E355CF516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36" r="1235" b="-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6F5619-3572-6640-88E2-0E36069E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A12D34-7894-1DB0-8EA9-5DB64EE6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8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">
            <a:extLst>
              <a:ext uri="{FF2B5EF4-FFF2-40B4-BE49-F238E27FC236}">
                <a16:creationId xmlns:a16="http://schemas.microsoft.com/office/drawing/2014/main" id="{E565C348-3AED-8A4D-9DAA-3349E12A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66" y="1690688"/>
            <a:ext cx="2571609" cy="45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7274B0F-E7A3-1C38-A271-4BCD9748C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26" y="1844167"/>
            <a:ext cx="10192789" cy="435133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de-AT" altLang="de-DE" dirty="0" err="1"/>
              <a:t>Notaio</a:t>
            </a:r>
            <a:r>
              <a:rPr lang="de-AT" altLang="de-DE" dirty="0"/>
              <a:t> a </a:t>
            </a:r>
            <a:r>
              <a:rPr lang="de-AT" altLang="de-DE" dirty="0" err="1"/>
              <a:t>Salisburgo</a:t>
            </a:r>
            <a:endParaRPr lang="de-AT" altLang="de-DE" dirty="0"/>
          </a:p>
          <a:p>
            <a:pPr eaLnBrk="1" hangingPunct="1"/>
            <a:r>
              <a:rPr lang="de-AT" altLang="de-DE" dirty="0" err="1"/>
              <a:t>Ufficiale</a:t>
            </a:r>
            <a:r>
              <a:rPr lang="de-AT" altLang="de-DE" dirty="0"/>
              <a:t> della </a:t>
            </a:r>
            <a:r>
              <a:rPr lang="de-AT" altLang="de-DE" dirty="0" err="1"/>
              <a:t>milizia</a:t>
            </a:r>
            <a:r>
              <a:rPr lang="de-AT" altLang="de-DE" dirty="0"/>
              <a:t> (</a:t>
            </a:r>
            <a:r>
              <a:rPr lang="de-AT" altLang="de-DE" dirty="0" err="1"/>
              <a:t>Rango</a:t>
            </a:r>
            <a:r>
              <a:rPr lang="de-AT" altLang="de-DE" dirty="0"/>
              <a:t> di </a:t>
            </a:r>
            <a:r>
              <a:rPr lang="de-AT" altLang="de-DE" dirty="0" err="1"/>
              <a:t>tenente</a:t>
            </a:r>
            <a:r>
              <a:rPr lang="de-AT" altLang="de-DE" dirty="0"/>
              <a:t> </a:t>
            </a:r>
            <a:r>
              <a:rPr lang="de-AT" altLang="de-DE" dirty="0" err="1"/>
              <a:t>colonnello</a:t>
            </a:r>
            <a:r>
              <a:rPr lang="de-AT" altLang="de-DE" dirty="0"/>
              <a:t>)</a:t>
            </a:r>
          </a:p>
          <a:p>
            <a:pPr eaLnBrk="1" hangingPunct="1"/>
            <a:r>
              <a:rPr lang="de-AT" altLang="de-DE" dirty="0" err="1"/>
              <a:t>Membro</a:t>
            </a:r>
            <a:r>
              <a:rPr lang="de-AT" altLang="de-DE" dirty="0"/>
              <a:t> del </a:t>
            </a:r>
            <a:r>
              <a:rPr lang="de-AT" altLang="de-DE" dirty="0" err="1"/>
              <a:t>Consiglio</a:t>
            </a:r>
            <a:r>
              <a:rPr lang="de-AT" altLang="de-DE" dirty="0"/>
              <a:t> </a:t>
            </a:r>
            <a:r>
              <a:rPr lang="de-AT" altLang="de-DE" dirty="0" err="1"/>
              <a:t>nazionale</a:t>
            </a:r>
            <a:r>
              <a:rPr lang="de-AT" altLang="de-DE" dirty="0"/>
              <a:t> (</a:t>
            </a:r>
            <a:r>
              <a:rPr lang="de-AT" altLang="de-DE" dirty="0" err="1"/>
              <a:t>Parlamento</a:t>
            </a:r>
            <a:r>
              <a:rPr lang="de-AT" altLang="de-DE" dirty="0"/>
              <a:t>) </a:t>
            </a:r>
            <a:r>
              <a:rPr lang="de-AT" altLang="de-DE" dirty="0" err="1"/>
              <a:t>dal</a:t>
            </a:r>
            <a:r>
              <a:rPr lang="de-AT" altLang="de-DE" dirty="0"/>
              <a:t> 2018</a:t>
            </a:r>
          </a:p>
          <a:p>
            <a:pPr eaLnBrk="1" hangingPunct="1"/>
            <a:r>
              <a:rPr lang="de-AT" altLang="de-DE" dirty="0" err="1"/>
              <a:t>Portavoce</a:t>
            </a:r>
            <a:r>
              <a:rPr lang="de-AT" altLang="de-DE" dirty="0"/>
              <a:t> della </a:t>
            </a:r>
            <a:r>
              <a:rPr lang="de-AT" altLang="de-DE" dirty="0" err="1"/>
              <a:t>difesa</a:t>
            </a:r>
            <a:r>
              <a:rPr lang="de-AT" altLang="de-DE" dirty="0"/>
              <a:t> per </a:t>
            </a:r>
            <a:r>
              <a:rPr lang="de-AT" altLang="de-DE" dirty="0" err="1"/>
              <a:t>l‘FPÖ</a:t>
            </a:r>
            <a:endParaRPr lang="de-AT" altLang="de-DE" dirty="0"/>
          </a:p>
          <a:p>
            <a:pPr eaLnBrk="1" hangingPunct="1"/>
            <a:r>
              <a:rPr lang="de-AT" altLang="de-DE" dirty="0"/>
              <a:t>Presidente della </a:t>
            </a:r>
            <a:r>
              <a:rPr lang="de-AT" altLang="de-DE" dirty="0" err="1"/>
              <a:t>Commissione</a:t>
            </a:r>
            <a:r>
              <a:rPr lang="de-AT" altLang="de-DE" dirty="0"/>
              <a:t> </a:t>
            </a:r>
            <a:r>
              <a:rPr lang="de-AT" altLang="de-DE" dirty="0" err="1"/>
              <a:t>Difesa</a:t>
            </a:r>
            <a:r>
              <a:rPr lang="de-AT" altLang="de-DE" dirty="0"/>
              <a:t> del </a:t>
            </a:r>
            <a:br>
              <a:rPr lang="de-AT" altLang="de-DE" dirty="0"/>
            </a:br>
            <a:r>
              <a:rPr lang="de-AT" altLang="de-DE" dirty="0" err="1"/>
              <a:t>Consiglio</a:t>
            </a:r>
            <a:r>
              <a:rPr lang="de-AT" altLang="de-DE" dirty="0"/>
              <a:t> </a:t>
            </a:r>
            <a:r>
              <a:rPr lang="de-AT" altLang="de-DE" dirty="0" err="1"/>
              <a:t>Nazionale</a:t>
            </a:r>
            <a:r>
              <a:rPr lang="de-AT" altLang="de-DE" dirty="0"/>
              <a:t> (</a:t>
            </a:r>
            <a:r>
              <a:rPr lang="de-AT" altLang="de-DE" dirty="0" err="1"/>
              <a:t>Parlamento</a:t>
            </a:r>
            <a:r>
              <a:rPr lang="de-AT" altLang="de-DE" dirty="0"/>
              <a:t>)</a:t>
            </a:r>
          </a:p>
          <a:p>
            <a:pPr eaLnBrk="1" hangingPunct="1"/>
            <a:r>
              <a:rPr lang="de-AT" altLang="de-DE" dirty="0" err="1"/>
              <a:t>Vicepresidente</a:t>
            </a:r>
            <a:r>
              <a:rPr lang="de-AT" altLang="de-DE" dirty="0"/>
              <a:t> della </a:t>
            </a:r>
            <a:r>
              <a:rPr lang="de-AT" altLang="de-DE" dirty="0" err="1"/>
              <a:t>Commissione</a:t>
            </a:r>
            <a:r>
              <a:rPr lang="de-AT" altLang="de-DE" dirty="0"/>
              <a:t> per i </a:t>
            </a:r>
            <a:r>
              <a:rPr lang="de-AT" altLang="de-DE" dirty="0" err="1"/>
              <a:t>servizi</a:t>
            </a:r>
            <a:r>
              <a:rPr lang="de-AT" altLang="de-DE" dirty="0"/>
              <a:t> di </a:t>
            </a:r>
            <a:br>
              <a:rPr lang="de-AT" altLang="de-DE" dirty="0"/>
            </a:br>
            <a:r>
              <a:rPr lang="de-AT" altLang="de-DE" dirty="0" err="1"/>
              <a:t>informazioni</a:t>
            </a:r>
            <a:r>
              <a:rPr lang="de-AT" altLang="de-DE" dirty="0"/>
              <a:t> </a:t>
            </a:r>
            <a:r>
              <a:rPr lang="de-AT" altLang="de-DE" dirty="0" err="1"/>
              <a:t>militari</a:t>
            </a:r>
            <a:r>
              <a:rPr lang="de-AT" altLang="de-DE" dirty="0"/>
              <a:t> del </a:t>
            </a:r>
            <a:r>
              <a:rPr lang="de-AT" altLang="de-DE" dirty="0" err="1"/>
              <a:t>Consiglio</a:t>
            </a:r>
            <a:r>
              <a:rPr lang="de-AT" altLang="de-DE" dirty="0"/>
              <a:t> </a:t>
            </a:r>
            <a:r>
              <a:rPr lang="de-AT" altLang="de-DE" dirty="0" err="1"/>
              <a:t>Nazionale</a:t>
            </a:r>
            <a:r>
              <a:rPr lang="de-AT" altLang="de-DE" dirty="0"/>
              <a:t> (</a:t>
            </a:r>
            <a:r>
              <a:rPr lang="de-AT" altLang="de-DE" dirty="0" err="1"/>
              <a:t>Parlamento</a:t>
            </a:r>
            <a:r>
              <a:rPr lang="de-AT" altLang="de-DE" dirty="0"/>
              <a:t>)</a:t>
            </a:r>
          </a:p>
          <a:p>
            <a:pPr eaLnBrk="1" hangingPunct="1"/>
            <a:r>
              <a:rPr lang="de-AT" altLang="de-DE" dirty="0" err="1"/>
              <a:t>Membro</a:t>
            </a:r>
            <a:r>
              <a:rPr lang="de-AT" altLang="de-DE" dirty="0"/>
              <a:t> del </a:t>
            </a:r>
            <a:r>
              <a:rPr lang="de-AT" altLang="de-DE" dirty="0" err="1"/>
              <a:t>Consiglio</a:t>
            </a:r>
            <a:r>
              <a:rPr lang="de-AT" altLang="de-DE" dirty="0"/>
              <a:t> di </a:t>
            </a:r>
            <a:r>
              <a:rPr lang="de-AT" altLang="de-DE" dirty="0" err="1"/>
              <a:t>Sicurezza</a:t>
            </a:r>
            <a:r>
              <a:rPr lang="de-AT" altLang="de-DE" dirty="0"/>
              <a:t> </a:t>
            </a:r>
            <a:r>
              <a:rPr lang="de-AT" altLang="de-DE" dirty="0" err="1"/>
              <a:t>Nazionale</a:t>
            </a:r>
            <a:endParaRPr lang="de-AT" altLang="de-DE" dirty="0"/>
          </a:p>
          <a:p>
            <a:pPr eaLnBrk="1" hangingPunct="1"/>
            <a:r>
              <a:rPr lang="de-AT" altLang="de-DE" dirty="0" err="1"/>
              <a:t>Membro</a:t>
            </a:r>
            <a:r>
              <a:rPr lang="de-AT" altLang="de-DE" dirty="0"/>
              <a:t> della </a:t>
            </a:r>
            <a:r>
              <a:rPr lang="de-AT" altLang="de-DE" dirty="0" err="1"/>
              <a:t>Commissione</a:t>
            </a:r>
            <a:r>
              <a:rPr lang="de-AT" altLang="de-DE" dirty="0"/>
              <a:t> </a:t>
            </a:r>
            <a:r>
              <a:rPr lang="de-AT" altLang="de-DE" dirty="0" err="1"/>
              <a:t>parlamentare</a:t>
            </a:r>
            <a:r>
              <a:rPr lang="de-AT" altLang="de-DE" dirty="0"/>
              <a:t> delle FF.AA. </a:t>
            </a:r>
            <a:r>
              <a:rPr lang="de-AT" altLang="de-DE" dirty="0" err="1"/>
              <a:t>austriache</a:t>
            </a:r>
            <a:endParaRPr lang="de-AT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DCDA4EC-7964-1C46-14AD-50EB14AD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Presentazione</a:t>
            </a:r>
            <a:r>
              <a:rPr lang="de-DE" b="1" dirty="0"/>
              <a:t> </a:t>
            </a:r>
            <a:r>
              <a:rPr lang="de-AT" altLang="de-DE" b="1" dirty="0"/>
              <a:t> </a:t>
            </a:r>
            <a:br>
              <a:rPr lang="de-AT" altLang="de-DE" b="1" dirty="0"/>
            </a:br>
            <a:r>
              <a:rPr lang="de-AT" altLang="de-DE" b="1" dirty="0"/>
              <a:t>Ing. Mag. Volker Reifenberger, MP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B4894F-D3B5-4C35-B579-E69519E9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0F01A4-A7AE-05CE-AC2A-8EB80AA0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CECA7C1E-CCA4-0456-855A-0F138BB9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65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Militär, Soldat, Militärorganisation, Tarnung enthält.&#10;&#10;Automatisch generierte Beschreibung">
            <a:extLst>
              <a:ext uri="{FF2B5EF4-FFF2-40B4-BE49-F238E27FC236}">
                <a16:creationId xmlns:a16="http://schemas.microsoft.com/office/drawing/2014/main" id="{4A51FF34-F5DA-1133-05E0-2C026B199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849" y="1680640"/>
            <a:ext cx="6332150" cy="4575967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FC25E60-C740-A13E-8046-F07D10704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2" y="1847850"/>
            <a:ext cx="5021648" cy="4351338"/>
          </a:xfrm>
        </p:spPr>
        <p:txBody>
          <a:bodyPr>
            <a:normAutofit/>
          </a:bodyPr>
          <a:lstStyle/>
          <a:p>
            <a:pPr algn="just"/>
            <a:r>
              <a:rPr lang="de-DE" sz="2600" b="1" dirty="0" err="1"/>
              <a:t>Cos'è</a:t>
            </a:r>
            <a:r>
              <a:rPr lang="de-DE" sz="2600" b="1" dirty="0"/>
              <a:t> la "</a:t>
            </a:r>
            <a:r>
              <a:rPr lang="de-DE" sz="2600" b="1" dirty="0" err="1"/>
              <a:t>milizia</a:t>
            </a:r>
            <a:r>
              <a:rPr lang="de-DE" sz="2600" b="1" dirty="0"/>
              <a:t>"?</a:t>
            </a:r>
          </a:p>
          <a:p>
            <a:pPr lvl="1" algn="just"/>
            <a:r>
              <a:rPr lang="de-DE" sz="2600" dirty="0" err="1"/>
              <a:t>integrata</a:t>
            </a:r>
            <a:r>
              <a:rPr lang="de-DE" sz="2600" dirty="0"/>
              <a:t> </a:t>
            </a:r>
            <a:r>
              <a:rPr lang="de-DE" sz="2600" dirty="0" err="1"/>
              <a:t>nelle</a:t>
            </a:r>
            <a:r>
              <a:rPr lang="de-DE" sz="2600" dirty="0"/>
              <a:t> Forze </a:t>
            </a:r>
            <a:r>
              <a:rPr lang="de-DE" sz="2600" dirty="0" err="1"/>
              <a:t>Armate</a:t>
            </a:r>
            <a:r>
              <a:rPr lang="de-DE" sz="2600" dirty="0"/>
              <a:t> </a:t>
            </a:r>
            <a:r>
              <a:rPr lang="de-DE" sz="2600" dirty="0" err="1"/>
              <a:t>austriache</a:t>
            </a:r>
            <a:r>
              <a:rPr lang="de-DE" sz="2600" dirty="0"/>
              <a:t> solo per </a:t>
            </a:r>
            <a:r>
              <a:rPr lang="de-DE" sz="2600" dirty="0" err="1"/>
              <a:t>esercitazioni</a:t>
            </a:r>
            <a:r>
              <a:rPr lang="de-DE" sz="2600" dirty="0"/>
              <a:t> (</a:t>
            </a:r>
            <a:r>
              <a:rPr lang="de-DE" sz="2600" dirty="0" err="1"/>
              <a:t>riserva</a:t>
            </a:r>
            <a:r>
              <a:rPr lang="de-DE" sz="2600" dirty="0"/>
              <a:t>)</a:t>
            </a:r>
          </a:p>
          <a:p>
            <a:pPr lvl="1" algn="just"/>
            <a:r>
              <a:rPr lang="de-DE" sz="2600" dirty="0"/>
              <a:t>la </a:t>
            </a:r>
            <a:r>
              <a:rPr lang="de-DE" sz="2600" dirty="0" err="1"/>
              <a:t>base</a:t>
            </a:r>
            <a:r>
              <a:rPr lang="de-DE" sz="2600" dirty="0"/>
              <a:t> </a:t>
            </a:r>
            <a:r>
              <a:rPr lang="de-DE" sz="2600" dirty="0" err="1"/>
              <a:t>è</a:t>
            </a:r>
            <a:r>
              <a:rPr lang="de-DE" sz="2600" dirty="0"/>
              <a:t> </a:t>
            </a:r>
            <a:r>
              <a:rPr lang="de-DE" sz="2600" dirty="0" err="1"/>
              <a:t>il</a:t>
            </a:r>
            <a:r>
              <a:rPr lang="de-DE" sz="2600" dirty="0"/>
              <a:t> </a:t>
            </a:r>
            <a:r>
              <a:rPr lang="de-DE" sz="2600" dirty="0" err="1"/>
              <a:t>servizio</a:t>
            </a:r>
            <a:r>
              <a:rPr lang="de-DE" sz="2600" dirty="0"/>
              <a:t> di </a:t>
            </a:r>
            <a:r>
              <a:rPr lang="de-DE" sz="2600" dirty="0" err="1"/>
              <a:t>leva</a:t>
            </a:r>
            <a:r>
              <a:rPr lang="de-DE" sz="2600" dirty="0"/>
              <a:t> </a:t>
            </a:r>
            <a:r>
              <a:rPr lang="de-DE" sz="2600" dirty="0" err="1"/>
              <a:t>generale</a:t>
            </a:r>
            <a:endParaRPr lang="de-DE" sz="2600" dirty="0"/>
          </a:p>
          <a:p>
            <a:pPr algn="just"/>
            <a:r>
              <a:rPr lang="de-DE" sz="2600" b="1" dirty="0" err="1"/>
              <a:t>Vantaggi</a:t>
            </a:r>
            <a:r>
              <a:rPr lang="de-DE" sz="2600" b="1" dirty="0"/>
              <a:t>:</a:t>
            </a:r>
          </a:p>
          <a:p>
            <a:pPr lvl="1" algn="just"/>
            <a:r>
              <a:rPr lang="de-DE" sz="2600" dirty="0" err="1"/>
              <a:t>bassi</a:t>
            </a:r>
            <a:r>
              <a:rPr lang="de-DE" sz="2600" dirty="0"/>
              <a:t> </a:t>
            </a:r>
            <a:r>
              <a:rPr lang="de-DE" sz="2600" dirty="0" err="1"/>
              <a:t>costi</a:t>
            </a:r>
            <a:r>
              <a:rPr lang="de-DE" sz="2600" dirty="0"/>
              <a:t> del personale</a:t>
            </a:r>
          </a:p>
          <a:p>
            <a:pPr lvl="1" algn="just"/>
            <a:r>
              <a:rPr lang="de-DE" sz="2600" dirty="0" err="1"/>
              <a:t>alti</a:t>
            </a:r>
            <a:r>
              <a:rPr lang="de-DE" sz="2600" dirty="0"/>
              <a:t> </a:t>
            </a:r>
            <a:r>
              <a:rPr lang="de-DE" sz="2600" dirty="0" err="1"/>
              <a:t>numeri</a:t>
            </a:r>
            <a:r>
              <a:rPr lang="de-DE" sz="2600" dirty="0"/>
              <a:t> di </a:t>
            </a:r>
            <a:r>
              <a:rPr lang="de-DE" sz="2600" dirty="0" err="1"/>
              <a:t>effettivi</a:t>
            </a:r>
            <a:endParaRPr lang="de-DE" sz="2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5FFA235-3A71-18EC-F6F7-2C3CA48E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400" b="1" dirty="0"/>
              <a:t>Il </a:t>
            </a:r>
            <a:r>
              <a:rPr lang="de-DE" altLang="de-DE" sz="4400" b="1" dirty="0" err="1"/>
              <a:t>sistema</a:t>
            </a:r>
            <a:r>
              <a:rPr lang="de-DE" altLang="de-DE" sz="4400" b="1" dirty="0"/>
              <a:t> di </a:t>
            </a:r>
            <a:r>
              <a:rPr lang="de-DE" altLang="de-DE" sz="4400" b="1" dirty="0" err="1"/>
              <a:t>milizia</a:t>
            </a:r>
            <a:r>
              <a:rPr lang="de-DE" altLang="de-DE" sz="4400" b="1" dirty="0"/>
              <a:t> </a:t>
            </a:r>
            <a:r>
              <a:rPr lang="de-DE" altLang="de-DE" sz="4400" b="1" dirty="0" err="1"/>
              <a:t>austriaco</a:t>
            </a:r>
            <a:endParaRPr lang="de-DE" altLang="de-DE" sz="4400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993850-D3B9-0A17-4436-14BB5182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pic>
        <p:nvPicPr>
          <p:cNvPr id="6" name="Grafik 5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1F03627E-5B02-3805-202A-0B26619EF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0495550-C83C-ADCF-0A17-568AD46C5E42}"/>
              </a:ext>
            </a:extLst>
          </p:cNvPr>
          <p:cNvSpPr txBox="1"/>
          <p:nvPr/>
        </p:nvSpPr>
        <p:spPr>
          <a:xfrm>
            <a:off x="11120202" y="5930742"/>
            <a:ext cx="214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www.bmlv.gv.at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6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82A9DE9-69EC-4CCB-37F1-D417AC397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53" y="1786759"/>
            <a:ext cx="7772400" cy="4351338"/>
          </a:xfrm>
        </p:spPr>
        <p:txBody>
          <a:bodyPr>
            <a:normAutofit/>
          </a:bodyPr>
          <a:lstStyle/>
          <a:p>
            <a:pPr marL="342900" lvl="0" indent="-342900" algn="just">
              <a:buFont typeface="+mj-lt"/>
              <a:buAutoNum type="arabicParenBoth" startAt="3"/>
              <a:tabLst>
                <a:tab pos="228600" algn="l"/>
              </a:tabLst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Ogni cittadino maschio è soggetto alla leva militare. Le cittadine possono prestare servizio nell'Esercito austriaco come soldatesse su base volontaria e hanno il diritto di terminare questo servizio quando lo volessero.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Both" startAt="4"/>
              <a:tabLst>
                <a:tab pos="457200" algn="l"/>
              </a:tabLst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Gli obbiettori di coscienza ne sono esonerati, tuttavia hanno l'obbligo di prestare un servizio sostitutivo (servizio civile).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71B07D-37B0-19BE-BDF2-C5007AA62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Articolo</a:t>
            </a:r>
            <a:r>
              <a:rPr lang="de-DE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9a </a:t>
            </a:r>
            <a:r>
              <a:rPr lang="de-DE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Costituzionale</a:t>
            </a:r>
            <a:r>
              <a:rPr lang="de-DE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federale</a:t>
            </a:r>
            <a:endParaRPr lang="de-DE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FBE4E4-A906-B20D-CCA7-1C8D72D2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64ACFB-A6BE-5B4F-5856-91DAB0F5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174BDC00-85E1-25E5-3D4B-28E52CD4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  <p:pic>
        <p:nvPicPr>
          <p:cNvPr id="8" name="Grafik 7" descr="Ein Bild, das draußen, Waffe, Soldat, Gewehr enthält.&#10;&#10;Automatisch generierte Beschreibung">
            <a:extLst>
              <a:ext uri="{FF2B5EF4-FFF2-40B4-BE49-F238E27FC236}">
                <a16:creationId xmlns:a16="http://schemas.microsoft.com/office/drawing/2014/main" id="{D916D044-CA47-65BF-2036-91A46484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441" y="1684973"/>
            <a:ext cx="6089017" cy="456676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96081B-B43A-D139-0D2B-99B78753667F}"/>
              </a:ext>
            </a:extLst>
          </p:cNvPr>
          <p:cNvSpPr txBox="1"/>
          <p:nvPr/>
        </p:nvSpPr>
        <p:spPr>
          <a:xfrm>
            <a:off x="11120202" y="5930742"/>
            <a:ext cx="214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www.bmlv.gv.at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4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64C068C-6139-309C-A207-B1844B7B1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de-DE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Referendum 2013</a:t>
            </a:r>
            <a:endParaRPr lang="en-US" sz="37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7305BC-6ED2-1D9C-A32D-926362EF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845C90FC-C275-F875-6FD1-AF156A5C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dirty="0"/>
              <a:t>Volker Reifenberger, MP</a:t>
            </a:r>
          </a:p>
        </p:txBody>
      </p:sp>
      <p:pic>
        <p:nvPicPr>
          <p:cNvPr id="4" name="Grafik 3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63F9D930-BF43-C900-4697-4031D6C8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B02E8E-A65D-6457-8181-8E5A95C7E336}"/>
              </a:ext>
            </a:extLst>
          </p:cNvPr>
          <p:cNvSpPr txBox="1"/>
          <p:nvPr/>
        </p:nvSpPr>
        <p:spPr>
          <a:xfrm>
            <a:off x="347362" y="5493913"/>
            <a:ext cx="4411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/>
              <a:t>Partecipazione</a:t>
            </a:r>
            <a:r>
              <a:rPr lang="de-DE" sz="2600" dirty="0"/>
              <a:t> al </a:t>
            </a:r>
            <a:r>
              <a:rPr lang="de-DE" sz="2600" dirty="0" err="1"/>
              <a:t>voto</a:t>
            </a:r>
            <a:r>
              <a:rPr lang="de-DE" sz="2600" dirty="0"/>
              <a:t>: 52,4%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BF3331C-A8BD-F9E1-29AA-09440DFA1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087804"/>
              </p:ext>
            </p:extLst>
          </p:nvPr>
        </p:nvGraphicFramePr>
        <p:xfrm>
          <a:off x="3007895" y="1576137"/>
          <a:ext cx="9184105" cy="481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65B3257B-E68A-3A9D-C27C-B6572E8E353C}"/>
              </a:ext>
            </a:extLst>
          </p:cNvPr>
          <p:cNvSpPr txBox="1"/>
          <p:nvPr/>
        </p:nvSpPr>
        <p:spPr>
          <a:xfrm>
            <a:off x="8500379" y="3606326"/>
            <a:ext cx="24260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err="1">
                <a:solidFill>
                  <a:schemeClr val="bg1"/>
                </a:solidFill>
              </a:rPr>
              <a:t>Mantenimento</a:t>
            </a:r>
            <a:r>
              <a:rPr lang="de-DE" sz="2500" b="1" dirty="0">
                <a:solidFill>
                  <a:schemeClr val="bg1"/>
                </a:solidFill>
              </a:rPr>
              <a:t>: 59,7%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2F95AED-46AD-3851-33E5-CD73F476E543}"/>
              </a:ext>
            </a:extLst>
          </p:cNvPr>
          <p:cNvSpPr txBox="1"/>
          <p:nvPr/>
        </p:nvSpPr>
        <p:spPr>
          <a:xfrm>
            <a:off x="4946946" y="2744552"/>
            <a:ext cx="22981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err="1">
                <a:solidFill>
                  <a:schemeClr val="bg1"/>
                </a:solidFill>
              </a:rPr>
              <a:t>Abolizione</a:t>
            </a:r>
            <a:r>
              <a:rPr lang="de-DE" sz="2500" b="1" dirty="0">
                <a:solidFill>
                  <a:schemeClr val="bg1"/>
                </a:solidFill>
              </a:rPr>
              <a:t>: 40,3%</a:t>
            </a:r>
          </a:p>
        </p:txBody>
      </p:sp>
    </p:spTree>
    <p:extLst>
      <p:ext uri="{BB962C8B-B14F-4D97-AF65-F5344CB8AC3E}">
        <p14:creationId xmlns:p14="http://schemas.microsoft.com/office/powerpoint/2010/main" val="51366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F58383A-1068-6E99-82AF-ACE93A2F9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59100"/>
            <a:ext cx="65151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(1)	Alle FF.AA. spetta la difesa militare del paese.</a:t>
            </a: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 essere organizzata secondo i principi di un sistema di milizia.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de-DE" sz="3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20832E-3C54-1B19-7F23-4B6F9BE6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/>
              <a:t>Articolo</a:t>
            </a:r>
            <a:r>
              <a:rPr lang="de-DE" altLang="de-DE" b="1" dirty="0"/>
              <a:t> 79 Legge </a:t>
            </a:r>
            <a:r>
              <a:rPr lang="de-DE" altLang="de-DE" b="1" dirty="0" err="1"/>
              <a:t>costituzionale</a:t>
            </a:r>
            <a:r>
              <a:rPr lang="de-DE" altLang="de-DE" b="1" dirty="0"/>
              <a:t> </a:t>
            </a:r>
            <a:r>
              <a:rPr lang="de-DE" altLang="de-DE" b="1" dirty="0" err="1"/>
              <a:t>federale</a:t>
            </a:r>
            <a:endParaRPr lang="de-DE" alt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194052-09CF-9479-F374-B7D595C5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Volker Reifenberger, MP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46DCD2-B74A-AD6C-11FD-42159E61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 descr="Ein Bild, das rot, Karminrot, Flagge enthält.&#10;&#10;Automatisch generierte Beschreibung">
            <a:extLst>
              <a:ext uri="{FF2B5EF4-FFF2-40B4-BE49-F238E27FC236}">
                <a16:creationId xmlns:a16="http://schemas.microsoft.com/office/drawing/2014/main" id="{8EF5B765-C2CF-256E-D9CC-3ED682BC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302" y="6251736"/>
            <a:ext cx="909396" cy="606264"/>
          </a:xfrm>
          <a:prstGeom prst="rect">
            <a:avLst/>
          </a:prstGeom>
        </p:spPr>
      </p:pic>
      <p:pic>
        <p:nvPicPr>
          <p:cNvPr id="9" name="Grafik 8" descr="Ein Bild, das Bild, Zeichnung, Grafikdesign, Grafiken enthält.&#10;&#10;Automatisch generierte Beschreibung">
            <a:extLst>
              <a:ext uri="{FF2B5EF4-FFF2-40B4-BE49-F238E27FC236}">
                <a16:creationId xmlns:a16="http://schemas.microsoft.com/office/drawing/2014/main" id="{CA213E05-A4AE-DDEA-9A30-D73988379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13" y="1690688"/>
            <a:ext cx="4557712" cy="45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1121976-720D-8C8F-1734-9F366B3FE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 algn="just">
              <a:buAutoNum type="arabicParenBoth"/>
            </a:pPr>
            <a:r>
              <a:rPr lang="de-DE" sz="2000" dirty="0"/>
              <a:t>Le Forze </a:t>
            </a:r>
            <a:r>
              <a:rPr lang="de-DE" sz="2000" dirty="0" err="1"/>
              <a:t>armate</a:t>
            </a:r>
            <a:r>
              <a:rPr lang="de-DE" sz="2000" dirty="0"/>
              <a:t> </a:t>
            </a:r>
            <a:r>
              <a:rPr lang="de-DE" sz="2000" dirty="0" err="1"/>
              <a:t>federali</a:t>
            </a:r>
            <a:r>
              <a:rPr lang="de-DE" sz="2000" dirty="0"/>
              <a:t>, in quanto forza </a:t>
            </a:r>
            <a:r>
              <a:rPr lang="de-DE" sz="2000" dirty="0" err="1"/>
              <a:t>armata</a:t>
            </a:r>
            <a:r>
              <a:rPr lang="de-DE" sz="2000" dirty="0"/>
              <a:t> della Repubblica </a:t>
            </a:r>
            <a:r>
              <a:rPr lang="de-DE" sz="2000" dirty="0" err="1"/>
              <a:t>d'Austria</a:t>
            </a:r>
            <a:r>
              <a:rPr lang="de-DE" sz="2000" dirty="0"/>
              <a:t>, </a:t>
            </a:r>
            <a:r>
              <a:rPr lang="de-DE" sz="2000" dirty="0" err="1"/>
              <a:t>sono</a:t>
            </a:r>
            <a:r>
              <a:rPr lang="de-DE" sz="2000" dirty="0"/>
              <a:t> </a:t>
            </a:r>
            <a:r>
              <a:rPr lang="de-DE" sz="2000" dirty="0" err="1"/>
              <a:t>organizzate</a:t>
            </a:r>
            <a:r>
              <a:rPr lang="de-DE" sz="2000" dirty="0"/>
              <a:t> </a:t>
            </a:r>
            <a:r>
              <a:rPr lang="de-DE" sz="2000" dirty="0" err="1"/>
              <a:t>secondo</a:t>
            </a:r>
            <a:r>
              <a:rPr lang="de-DE" sz="2000" dirty="0"/>
              <a:t> i </a:t>
            </a:r>
            <a:r>
              <a:rPr lang="de-DE" sz="2000" dirty="0" err="1"/>
              <a:t>principi</a:t>
            </a:r>
            <a:r>
              <a:rPr lang="de-DE" sz="2000" dirty="0"/>
              <a:t> del </a:t>
            </a:r>
            <a:r>
              <a:rPr lang="de-DE" sz="2000" dirty="0" err="1"/>
              <a:t>sistema</a:t>
            </a:r>
            <a:r>
              <a:rPr lang="de-DE" sz="2000" dirty="0"/>
              <a:t> di </a:t>
            </a:r>
            <a:r>
              <a:rPr lang="de-DE" sz="2000" dirty="0" err="1"/>
              <a:t>milizia</a:t>
            </a:r>
            <a:r>
              <a:rPr lang="de-DE" sz="2000" dirty="0"/>
              <a:t>. </a:t>
            </a:r>
            <a:r>
              <a:rPr lang="de-DE" sz="2000" dirty="0" err="1"/>
              <a:t>L'organizzazione</a:t>
            </a:r>
            <a:r>
              <a:rPr lang="de-DE" sz="2000" dirty="0"/>
              <a:t> delle Forze </a:t>
            </a:r>
            <a:r>
              <a:rPr lang="de-DE" sz="2000" dirty="0" err="1"/>
              <a:t>Armate</a:t>
            </a:r>
            <a:r>
              <a:rPr lang="de-DE" sz="2000" dirty="0"/>
              <a:t> </a:t>
            </a:r>
            <a:r>
              <a:rPr lang="de-DE" sz="2000" dirty="0" err="1"/>
              <a:t>Federali</a:t>
            </a:r>
            <a:r>
              <a:rPr lang="de-DE" sz="2000" dirty="0"/>
              <a:t> </a:t>
            </a:r>
            <a:r>
              <a:rPr lang="de-DE" sz="2000" dirty="0" err="1"/>
              <a:t>deve</a:t>
            </a:r>
            <a:r>
              <a:rPr lang="de-DE" sz="2000" dirty="0"/>
              <a:t> </a:t>
            </a:r>
            <a:r>
              <a:rPr lang="de-DE" sz="2000" dirty="0" err="1"/>
              <a:t>soddisfare</a:t>
            </a:r>
            <a:r>
              <a:rPr lang="de-DE" sz="2000" dirty="0"/>
              <a:t> i </a:t>
            </a:r>
            <a:r>
              <a:rPr lang="de-DE" sz="2000" dirty="0" err="1"/>
              <a:t>requisiti</a:t>
            </a:r>
            <a:r>
              <a:rPr lang="de-DE" sz="2000" dirty="0"/>
              <a:t> </a:t>
            </a:r>
            <a:r>
              <a:rPr lang="de-DE" sz="2000" dirty="0" err="1"/>
              <a:t>militari</a:t>
            </a:r>
            <a:r>
              <a:rPr lang="de-DE" sz="2000" dirty="0"/>
              <a:t> per </a:t>
            </a:r>
            <a:r>
              <a:rPr lang="de-DE" sz="2000" dirty="0" err="1"/>
              <a:t>l'adempimento</a:t>
            </a:r>
            <a:r>
              <a:rPr lang="de-DE" sz="2000" dirty="0"/>
              <a:t> </a:t>
            </a:r>
            <a:r>
              <a:rPr lang="de-DE" sz="2000" dirty="0" err="1"/>
              <a:t>dei</a:t>
            </a:r>
            <a:r>
              <a:rPr lang="de-DE" sz="2000" dirty="0"/>
              <a:t> </a:t>
            </a:r>
            <a:r>
              <a:rPr lang="de-DE" sz="2000" dirty="0" err="1"/>
              <a:t>suoi</a:t>
            </a:r>
            <a:r>
              <a:rPr lang="de-DE" sz="2000" dirty="0"/>
              <a:t> </a:t>
            </a:r>
            <a:r>
              <a:rPr lang="de-DE" sz="2000" dirty="0" err="1"/>
              <a:t>compiti</a:t>
            </a:r>
            <a:r>
              <a:rPr lang="de-DE" sz="2000" dirty="0"/>
              <a:t> </a:t>
            </a:r>
            <a:r>
              <a:rPr lang="de-DE" sz="2000" dirty="0" err="1"/>
              <a:t>operativi</a:t>
            </a:r>
            <a:r>
              <a:rPr lang="de-DE" sz="2000" dirty="0"/>
              <a:t>. Le </a:t>
            </a:r>
            <a:r>
              <a:rPr lang="de-DE" sz="2000" dirty="0" err="1"/>
              <a:t>strutture</a:t>
            </a:r>
            <a:r>
              <a:rPr lang="de-DE" sz="2000" dirty="0"/>
              <a:t> </a:t>
            </a:r>
            <a:r>
              <a:rPr lang="de-DE" sz="2000" dirty="0" err="1"/>
              <a:t>organizzative</a:t>
            </a:r>
            <a:r>
              <a:rPr lang="de-DE" sz="2000" dirty="0"/>
              <a:t> </a:t>
            </a:r>
            <a:r>
              <a:rPr lang="de-DE" sz="2000" dirty="0" err="1"/>
              <a:t>permanentemente</a:t>
            </a:r>
            <a:r>
              <a:rPr lang="de-DE" sz="2000" dirty="0"/>
              <a:t> </a:t>
            </a:r>
            <a:r>
              <a:rPr lang="de-DE" sz="2000" dirty="0" err="1"/>
              <a:t>necessarie</a:t>
            </a:r>
            <a:r>
              <a:rPr lang="de-DE" sz="2000" dirty="0"/>
              <a:t> (</a:t>
            </a:r>
            <a:r>
              <a:rPr lang="de-DE" sz="2000" dirty="0" err="1"/>
              <a:t>organizzazione</a:t>
            </a:r>
            <a:r>
              <a:rPr lang="de-DE" sz="2000" dirty="0"/>
              <a:t> in tempo di </a:t>
            </a:r>
            <a:r>
              <a:rPr lang="de-DE" sz="2000" dirty="0" err="1"/>
              <a:t>pace</a:t>
            </a:r>
            <a:r>
              <a:rPr lang="de-DE" sz="2000" dirty="0"/>
              <a:t>) </a:t>
            </a:r>
            <a:r>
              <a:rPr lang="de-DE" sz="2000" dirty="0" err="1"/>
              <a:t>serviranno</a:t>
            </a:r>
            <a:r>
              <a:rPr lang="de-DE" sz="2000" dirty="0"/>
              <a:t> alle </a:t>
            </a:r>
            <a:r>
              <a:rPr lang="de-DE" sz="2000" dirty="0" err="1"/>
              <a:t>esigenze</a:t>
            </a:r>
            <a:r>
              <a:rPr lang="de-DE" sz="2000" dirty="0"/>
              <a:t> del </a:t>
            </a:r>
            <a:r>
              <a:rPr lang="de-DE" sz="2000" dirty="0" err="1"/>
              <a:t>quadro</a:t>
            </a:r>
            <a:r>
              <a:rPr lang="de-DE" sz="2000" dirty="0"/>
              <a:t> </a:t>
            </a:r>
            <a:r>
              <a:rPr lang="de-DE" sz="2000" dirty="0" err="1"/>
              <a:t>organizzativo</a:t>
            </a:r>
            <a:r>
              <a:rPr lang="de-DE" sz="2000" dirty="0"/>
              <a:t> </a:t>
            </a:r>
            <a:r>
              <a:rPr lang="de-DE" sz="2000" dirty="0" err="1"/>
              <a:t>richiesto</a:t>
            </a:r>
            <a:r>
              <a:rPr lang="de-DE" sz="2000" dirty="0"/>
              <a:t> per i </a:t>
            </a:r>
            <a:r>
              <a:rPr lang="de-DE" sz="2000" dirty="0" err="1"/>
              <a:t>compiti</a:t>
            </a:r>
            <a:r>
              <a:rPr lang="de-DE" sz="2000" dirty="0"/>
              <a:t> </a:t>
            </a:r>
            <a:r>
              <a:rPr lang="de-DE" sz="2000" dirty="0" err="1"/>
              <a:t>operativi</a:t>
            </a:r>
            <a:r>
              <a:rPr lang="de-DE" sz="2000" dirty="0"/>
              <a:t> (</a:t>
            </a:r>
            <a:r>
              <a:rPr lang="de-DE" sz="2000" dirty="0" err="1"/>
              <a:t>organizzazione</a:t>
            </a:r>
            <a:r>
              <a:rPr lang="de-DE" sz="2000" dirty="0"/>
              <a:t> </a:t>
            </a:r>
            <a:r>
              <a:rPr lang="de-DE" sz="2000" dirty="0" err="1"/>
              <a:t>operativa</a:t>
            </a:r>
            <a:r>
              <a:rPr lang="de-DE" sz="2000" dirty="0"/>
              <a:t>). </a:t>
            </a:r>
            <a:r>
              <a:rPr lang="de-DE" sz="2000" dirty="0" err="1"/>
              <a:t>L'organizzazione</a:t>
            </a:r>
            <a:r>
              <a:rPr lang="de-DE" sz="2000" dirty="0"/>
              <a:t> </a:t>
            </a:r>
            <a:r>
              <a:rPr lang="de-DE" sz="2000" dirty="0" err="1"/>
              <a:t>operativa</a:t>
            </a:r>
            <a:r>
              <a:rPr lang="de-DE" sz="2000" dirty="0"/>
              <a:t> </a:t>
            </a:r>
            <a:r>
              <a:rPr lang="de-DE" sz="2000" dirty="0" err="1"/>
              <a:t>comprende</a:t>
            </a:r>
            <a:r>
              <a:rPr lang="de-DE" sz="2000" dirty="0"/>
              <a:t> </a:t>
            </a:r>
            <a:r>
              <a:rPr lang="de-DE" sz="2000" dirty="0" err="1"/>
              <a:t>principalmente</a:t>
            </a:r>
            <a:r>
              <a:rPr lang="de-DE" sz="2000" dirty="0"/>
              <a:t> le </a:t>
            </a:r>
            <a:r>
              <a:rPr lang="de-DE" sz="2000" dirty="0" err="1"/>
              <a:t>truppe</a:t>
            </a:r>
            <a:r>
              <a:rPr lang="de-DE" sz="2000" dirty="0"/>
              <a:t> </a:t>
            </a:r>
            <a:r>
              <a:rPr lang="de-DE" sz="2000" dirty="0" err="1"/>
              <a:t>che</a:t>
            </a:r>
            <a:r>
              <a:rPr lang="de-DE" sz="2000" dirty="0"/>
              <a:t> </a:t>
            </a:r>
            <a:r>
              <a:rPr lang="de-DE" sz="2000" dirty="0" err="1"/>
              <a:t>vengono</a:t>
            </a:r>
            <a:r>
              <a:rPr lang="de-DE" sz="2000" dirty="0"/>
              <a:t> </a:t>
            </a:r>
            <a:r>
              <a:rPr lang="de-DE" sz="2000" dirty="0" err="1"/>
              <a:t>riunite</a:t>
            </a:r>
            <a:r>
              <a:rPr lang="de-DE" sz="2000" dirty="0"/>
              <a:t> per le </a:t>
            </a:r>
            <a:r>
              <a:rPr lang="de-DE" sz="2000" dirty="0" err="1"/>
              <a:t>esercitazioni</a:t>
            </a:r>
            <a:r>
              <a:rPr lang="de-DE" sz="2000" dirty="0"/>
              <a:t> o </a:t>
            </a:r>
            <a:r>
              <a:rPr lang="de-DE" sz="2000" dirty="0" err="1"/>
              <a:t>l'impiego</a:t>
            </a:r>
            <a:r>
              <a:rPr lang="de-DE" sz="2000" dirty="0"/>
              <a:t>.</a:t>
            </a:r>
          </a:p>
          <a:p>
            <a:pPr marL="514350" indent="-514350" algn="just">
              <a:buAutoNum type="arabicParenBoth"/>
            </a:pPr>
            <a:r>
              <a:rPr lang="de-DE" sz="2000" dirty="0"/>
              <a:t>Le FF.AA. </a:t>
            </a:r>
            <a:r>
              <a:rPr lang="de-DE" sz="2000" dirty="0" err="1"/>
              <a:t>sono</a:t>
            </a:r>
            <a:r>
              <a:rPr lang="de-DE" sz="2000" dirty="0"/>
              <a:t> </a:t>
            </a:r>
            <a:r>
              <a:rPr lang="de-DE" sz="2000" dirty="0" err="1"/>
              <a:t>formate</a:t>
            </a:r>
            <a:r>
              <a:rPr lang="de-DE" sz="2000" dirty="0"/>
              <a:t> </a:t>
            </a:r>
            <a:r>
              <a:rPr lang="de-DE" sz="2000" dirty="0" err="1"/>
              <a:t>ed</a:t>
            </a:r>
            <a:r>
              <a:rPr lang="de-DE" sz="2000" dirty="0"/>
              <a:t> </a:t>
            </a:r>
            <a:r>
              <a:rPr lang="de-DE" sz="2000" dirty="0" err="1"/>
              <a:t>integrate</a:t>
            </a:r>
            <a:r>
              <a:rPr lang="de-DE" sz="2000" dirty="0"/>
              <a:t> </a:t>
            </a:r>
            <a:r>
              <a:rPr lang="de-DE" sz="2000" dirty="0" err="1"/>
              <a:t>sulla</a:t>
            </a:r>
            <a:r>
              <a:rPr lang="de-DE" sz="2000" dirty="0"/>
              <a:t> </a:t>
            </a:r>
            <a:r>
              <a:rPr lang="de-DE" sz="2000" dirty="0" err="1"/>
              <a:t>base</a:t>
            </a:r>
            <a:r>
              <a:rPr lang="de-DE" sz="2000" dirty="0"/>
              <a:t> della </a:t>
            </a:r>
            <a:r>
              <a:rPr lang="de-DE" sz="2000" dirty="0" err="1"/>
              <a:t>coscrizione</a:t>
            </a:r>
            <a:r>
              <a:rPr lang="de-DE" sz="2000" dirty="0"/>
              <a:t> </a:t>
            </a:r>
            <a:r>
              <a:rPr lang="de-DE" sz="2000" dirty="0" err="1"/>
              <a:t>generale</a:t>
            </a:r>
            <a:r>
              <a:rPr lang="de-DE" sz="2000" dirty="0"/>
              <a:t>. Per la </a:t>
            </a:r>
            <a:r>
              <a:rPr lang="de-DE" sz="2000" dirty="0" err="1"/>
              <a:t>durata</a:t>
            </a:r>
            <a:r>
              <a:rPr lang="de-DE" sz="2000" dirty="0"/>
              <a:t> del </a:t>
            </a:r>
            <a:r>
              <a:rPr lang="de-DE" sz="2000" dirty="0" err="1"/>
              <a:t>servizio</a:t>
            </a:r>
            <a:r>
              <a:rPr lang="de-DE" sz="2000" dirty="0"/>
              <a:t> di </a:t>
            </a:r>
            <a:r>
              <a:rPr lang="de-DE" sz="2000" dirty="0" err="1"/>
              <a:t>leva</a:t>
            </a:r>
            <a:r>
              <a:rPr lang="de-DE" sz="2000" dirty="0"/>
              <a:t> i </a:t>
            </a:r>
            <a:r>
              <a:rPr lang="de-DE" sz="2000" dirty="0" err="1"/>
              <a:t>coscritti</a:t>
            </a:r>
            <a:r>
              <a:rPr lang="de-DE" sz="2000" dirty="0"/>
              <a:t> </a:t>
            </a:r>
            <a:r>
              <a:rPr lang="de-DE" sz="2000" dirty="0" err="1"/>
              <a:t>appartengono</a:t>
            </a:r>
            <a:r>
              <a:rPr lang="de-DE" sz="2000" dirty="0"/>
              <a:t> per la </a:t>
            </a:r>
            <a:r>
              <a:rPr lang="de-DE" sz="2000" dirty="0" err="1"/>
              <a:t>durata</a:t>
            </a:r>
            <a:r>
              <a:rPr lang="de-DE" sz="2000" dirty="0"/>
              <a:t> del </a:t>
            </a:r>
            <a:r>
              <a:rPr lang="de-DE" sz="2000" dirty="0" err="1"/>
              <a:t>loro</a:t>
            </a:r>
            <a:r>
              <a:rPr lang="de-DE" sz="2000" dirty="0"/>
              <a:t> </a:t>
            </a:r>
            <a:r>
              <a:rPr lang="de-DE" sz="2000" dirty="0" err="1"/>
              <a:t>servizio</a:t>
            </a:r>
            <a:r>
              <a:rPr lang="de-DE" sz="2000" dirty="0"/>
              <a:t> </a:t>
            </a:r>
            <a:r>
              <a:rPr lang="de-DE" sz="2000" dirty="0" err="1"/>
              <a:t>militare</a:t>
            </a:r>
            <a:r>
              <a:rPr lang="de-DE" sz="2000" dirty="0"/>
              <a:t> </a:t>
            </a:r>
            <a:r>
              <a:rPr lang="de-DE" sz="2000" dirty="0" err="1"/>
              <a:t>all'organico</a:t>
            </a:r>
            <a:r>
              <a:rPr lang="de-DE" sz="2000" dirty="0"/>
              <a:t> </a:t>
            </a:r>
            <a:r>
              <a:rPr lang="de-DE" sz="2000" dirty="0" err="1"/>
              <a:t>attivo</a:t>
            </a:r>
            <a:r>
              <a:rPr lang="de-DE" sz="2000" dirty="0"/>
              <a:t>, alla </a:t>
            </a:r>
            <a:r>
              <a:rPr lang="de-DE" sz="2000" dirty="0" err="1"/>
              <a:t>milizia</a:t>
            </a:r>
            <a:r>
              <a:rPr lang="de-DE" sz="2000" dirty="0"/>
              <a:t> o alla </a:t>
            </a:r>
            <a:r>
              <a:rPr lang="de-DE" sz="2000" dirty="0" err="1"/>
              <a:t>riserva</a:t>
            </a:r>
            <a:r>
              <a:rPr lang="de-DE" sz="2000" dirty="0"/>
              <a:t>. </a:t>
            </a:r>
            <a:r>
              <a:rPr lang="de-DE" sz="2000" dirty="0" err="1"/>
              <a:t>L'organizzazione</a:t>
            </a:r>
            <a:r>
              <a:rPr lang="de-DE" sz="2000" dirty="0"/>
              <a:t> in tempo di </a:t>
            </a:r>
            <a:r>
              <a:rPr lang="de-DE" sz="2000" dirty="0" err="1"/>
              <a:t>pace</a:t>
            </a:r>
            <a:r>
              <a:rPr lang="de-DE" sz="2000" dirty="0"/>
              <a:t> </a:t>
            </a:r>
            <a:r>
              <a:rPr lang="de-DE" sz="2000" dirty="0" err="1"/>
              <a:t>è</a:t>
            </a:r>
            <a:r>
              <a:rPr lang="de-DE" sz="2000" dirty="0"/>
              <a:t> </a:t>
            </a:r>
            <a:r>
              <a:rPr lang="de-DE" sz="2000" dirty="0" err="1"/>
              <a:t>composta</a:t>
            </a:r>
            <a:r>
              <a:rPr lang="de-DE" sz="2000" dirty="0"/>
              <a:t> solo da </a:t>
            </a:r>
            <a:r>
              <a:rPr lang="de-DE" sz="2000" dirty="0" err="1"/>
              <a:t>soldati</a:t>
            </a:r>
            <a:r>
              <a:rPr lang="de-DE" sz="2000" dirty="0"/>
              <a:t>, </a:t>
            </a:r>
            <a:r>
              <a:rPr lang="de-DE" sz="2000" dirty="0" err="1"/>
              <a:t>mentre</a:t>
            </a:r>
            <a:r>
              <a:rPr lang="de-DE" sz="2000" dirty="0"/>
              <a:t> </a:t>
            </a:r>
            <a:r>
              <a:rPr lang="de-DE" sz="2000" dirty="0" err="1"/>
              <a:t>l'organizzazione</a:t>
            </a:r>
            <a:r>
              <a:rPr lang="de-DE" sz="2000" dirty="0"/>
              <a:t> </a:t>
            </a:r>
            <a:r>
              <a:rPr lang="de-DE" sz="2000" dirty="0" err="1"/>
              <a:t>operativa</a:t>
            </a:r>
            <a:r>
              <a:rPr lang="de-DE" sz="2000" dirty="0"/>
              <a:t> </a:t>
            </a:r>
            <a:r>
              <a:rPr lang="de-DE" sz="2000" dirty="0" err="1"/>
              <a:t>include</a:t>
            </a:r>
            <a:r>
              <a:rPr lang="de-DE" sz="2000" dirty="0"/>
              <a:t>:  </a:t>
            </a:r>
          </a:p>
          <a:p>
            <a:pPr marL="0" indent="0" algn="just">
              <a:buNone/>
            </a:pPr>
            <a:r>
              <a:rPr lang="de-DE" sz="2000" dirty="0"/>
              <a:t>	1. </a:t>
            </a:r>
            <a:r>
              <a:rPr lang="de-DE" sz="2000" dirty="0" err="1"/>
              <a:t>Soldati</a:t>
            </a:r>
            <a:r>
              <a:rPr lang="de-DE" sz="2000" dirty="0"/>
              <a:t>,  </a:t>
            </a:r>
          </a:p>
          <a:p>
            <a:pPr marL="0" indent="0" algn="just">
              <a:buNone/>
            </a:pPr>
            <a:r>
              <a:rPr lang="de-DE" sz="2000" dirty="0"/>
              <a:t>	2. i </a:t>
            </a:r>
            <a:r>
              <a:rPr lang="de-DE" sz="2000" dirty="0" err="1"/>
              <a:t>militari</a:t>
            </a:r>
            <a:r>
              <a:rPr lang="de-DE" sz="2000" dirty="0"/>
              <a:t> di </a:t>
            </a:r>
            <a:r>
              <a:rPr lang="de-DE" sz="2000" dirty="0" err="1"/>
              <a:t>leva</a:t>
            </a:r>
            <a:r>
              <a:rPr lang="de-DE" sz="2000" dirty="0"/>
              <a:t> della </a:t>
            </a:r>
            <a:r>
              <a:rPr lang="de-DE" sz="2000" dirty="0" err="1"/>
              <a:t>milizia</a:t>
            </a:r>
            <a:r>
              <a:rPr lang="de-DE" sz="2000" dirty="0"/>
              <a:t>, </a:t>
            </a:r>
            <a:r>
              <a:rPr lang="de-DE" sz="2000" dirty="0" err="1"/>
              <a:t>e</a:t>
            </a:r>
            <a:r>
              <a:rPr lang="de-DE" sz="2000" dirty="0"/>
              <a:t>  </a:t>
            </a:r>
          </a:p>
          <a:p>
            <a:pPr marL="0" indent="0" algn="just">
              <a:buNone/>
            </a:pPr>
            <a:r>
              <a:rPr lang="de-DE" sz="2000" dirty="0"/>
              <a:t>	3. Donne </a:t>
            </a:r>
            <a:r>
              <a:rPr lang="de-DE" sz="2000" dirty="0" err="1"/>
              <a:t>che</a:t>
            </a:r>
            <a:r>
              <a:rPr lang="de-DE" sz="2000" dirty="0"/>
              <a:t> </a:t>
            </a:r>
            <a:r>
              <a:rPr lang="de-DE" sz="2000" dirty="0" err="1"/>
              <a:t>hanno</a:t>
            </a:r>
            <a:r>
              <a:rPr lang="de-DE" sz="2000" dirty="0"/>
              <a:t> </a:t>
            </a:r>
            <a:r>
              <a:rPr lang="de-DE" sz="2000" dirty="0" err="1"/>
              <a:t>prestato</a:t>
            </a:r>
            <a:r>
              <a:rPr lang="de-DE" sz="2000" dirty="0"/>
              <a:t> </a:t>
            </a:r>
            <a:r>
              <a:rPr lang="de-DE" sz="2000" dirty="0" err="1"/>
              <a:t>servizio</a:t>
            </a:r>
            <a:r>
              <a:rPr lang="de-DE" sz="2000" dirty="0"/>
              <a:t> </a:t>
            </a:r>
            <a:r>
              <a:rPr lang="de-DE" sz="2000" dirty="0" err="1"/>
              <a:t>militare</a:t>
            </a:r>
            <a:r>
              <a:rPr lang="de-DE" sz="2000" dirty="0"/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D512A90-CE8B-BCB5-EA55-ACE49B56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Articolo</a:t>
            </a:r>
            <a:r>
              <a:rPr lang="de-DE" b="1" dirty="0"/>
              <a:t> 1 Legge </a:t>
            </a:r>
            <a:r>
              <a:rPr lang="de-DE" b="1" dirty="0" err="1"/>
              <a:t>sulla</a:t>
            </a:r>
            <a:r>
              <a:rPr lang="de-DE" b="1" dirty="0"/>
              <a:t> </a:t>
            </a:r>
            <a:r>
              <a:rPr lang="de-DE" b="1" dirty="0" err="1"/>
              <a:t>leva</a:t>
            </a:r>
            <a:r>
              <a:rPr lang="de-DE" b="1" dirty="0"/>
              <a:t> </a:t>
            </a:r>
            <a:r>
              <a:rPr lang="de-DE" b="1" dirty="0" err="1"/>
              <a:t>militare</a:t>
            </a:r>
            <a:r>
              <a:rPr lang="de-DE" b="1" dirty="0"/>
              <a:t> 2001 - </a:t>
            </a:r>
            <a:r>
              <a:rPr lang="de-DE" b="1" dirty="0" err="1"/>
              <a:t>sistema</a:t>
            </a:r>
            <a:r>
              <a:rPr lang="de-DE" b="1" dirty="0"/>
              <a:t> di </a:t>
            </a:r>
            <a:r>
              <a:rPr lang="de-DE" b="1" dirty="0" err="1"/>
              <a:t>difesa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C81516-B6B0-EBB6-DD59-1ED46A98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328AD7-CC24-F587-69D2-9D909BB5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0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71ECEF8-16A9-B65A-0840-61DD18E2F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de-DE" dirty="0"/>
              <a:t>(1) </a:t>
            </a:r>
            <a:r>
              <a:rPr lang="de-DE" dirty="0" err="1"/>
              <a:t>All‘esercito</a:t>
            </a:r>
            <a:r>
              <a:rPr lang="de-DE" dirty="0"/>
              <a:t> </a:t>
            </a:r>
            <a:r>
              <a:rPr lang="de-DE" dirty="0" err="1"/>
              <a:t>austriaco</a:t>
            </a:r>
            <a:r>
              <a:rPr lang="de-DE" dirty="0"/>
              <a:t> </a:t>
            </a:r>
            <a:r>
              <a:rPr lang="de-DE" dirty="0" err="1"/>
              <a:t>spettano</a:t>
            </a:r>
            <a:endParaRPr lang="de-DE" dirty="0"/>
          </a:p>
          <a:p>
            <a:pPr marL="0" indent="0" algn="just">
              <a:buNone/>
            </a:pPr>
            <a:r>
              <a:rPr lang="de-DE" dirty="0"/>
              <a:t>	a) la </a:t>
            </a:r>
            <a:r>
              <a:rPr lang="de-DE" dirty="0" err="1"/>
              <a:t>difesa</a:t>
            </a:r>
            <a:r>
              <a:rPr lang="de-DE" dirty="0"/>
              <a:t> </a:t>
            </a:r>
            <a:r>
              <a:rPr lang="de-DE" dirty="0" err="1"/>
              <a:t>militare</a:t>
            </a:r>
            <a:r>
              <a:rPr lang="de-DE" dirty="0"/>
              <a:t> del </a:t>
            </a:r>
            <a:r>
              <a:rPr lang="de-DE" dirty="0" err="1"/>
              <a:t>paese</a:t>
            </a:r>
            <a:r>
              <a:rPr lang="de-DE" dirty="0"/>
              <a:t>,  </a:t>
            </a:r>
          </a:p>
          <a:p>
            <a:pPr marL="0" indent="0" algn="just">
              <a:buNone/>
            </a:pPr>
            <a:r>
              <a:rPr lang="de-DE" dirty="0"/>
              <a:t>	b) la </a:t>
            </a:r>
            <a:r>
              <a:rPr lang="de-DE" dirty="0" err="1"/>
              <a:t>protezione</a:t>
            </a:r>
            <a:r>
              <a:rPr lang="de-DE" dirty="0"/>
              <a:t> delle </a:t>
            </a:r>
            <a:r>
              <a:rPr lang="de-DE" dirty="0" err="1"/>
              <a:t>istituzioni</a:t>
            </a:r>
            <a:r>
              <a:rPr lang="de-DE" dirty="0"/>
              <a:t> </a:t>
            </a:r>
            <a:r>
              <a:rPr lang="de-DE" dirty="0" err="1"/>
              <a:t>costituzionali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della </a:t>
            </a:r>
            <a:r>
              <a:rPr lang="de-DE" dirty="0" err="1"/>
              <a:t>loro</a:t>
            </a:r>
            <a:r>
              <a:rPr lang="de-DE" dirty="0"/>
              <a:t> 	</a:t>
            </a:r>
            <a:r>
              <a:rPr lang="de-DE" dirty="0" err="1"/>
              <a:t>capacità</a:t>
            </a:r>
            <a:r>
              <a:rPr lang="de-DE" dirty="0"/>
              <a:t> di </a:t>
            </a:r>
            <a:r>
              <a:rPr lang="de-DE" dirty="0" err="1"/>
              <a:t>azione</a:t>
            </a:r>
            <a:r>
              <a:rPr lang="de-DE" dirty="0"/>
              <a:t>, </a:t>
            </a:r>
            <a:r>
              <a:rPr lang="de-DE" dirty="0" err="1"/>
              <a:t>nonché</a:t>
            </a:r>
            <a:r>
              <a:rPr lang="de-DE" dirty="0"/>
              <a:t> delle </a:t>
            </a:r>
            <a:r>
              <a:rPr lang="de-DE" dirty="0" err="1"/>
              <a:t>libertà</a:t>
            </a:r>
            <a:r>
              <a:rPr lang="de-DE" dirty="0"/>
              <a:t> </a:t>
            </a:r>
            <a:r>
              <a:rPr lang="de-DE" dirty="0" err="1"/>
              <a:t>democratiche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	</a:t>
            </a:r>
            <a:r>
              <a:rPr lang="de-DE" dirty="0" err="1"/>
              <a:t>abitanti</a:t>
            </a:r>
            <a:r>
              <a:rPr lang="de-DE" dirty="0"/>
              <a:t> </a:t>
            </a:r>
            <a:r>
              <a:rPr lang="de-DE" dirty="0" err="1"/>
              <a:t>nonché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mantenimento</a:t>
            </a:r>
            <a:r>
              <a:rPr lang="de-DE" dirty="0"/>
              <a:t> </a:t>
            </a:r>
            <a:r>
              <a:rPr lang="de-DE" dirty="0" err="1"/>
              <a:t>dell'ordine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della </a:t>
            </a:r>
            <a:r>
              <a:rPr lang="de-DE" dirty="0" err="1"/>
              <a:t>sicurezza</a:t>
            </a:r>
            <a:r>
              <a:rPr lang="de-DE" dirty="0"/>
              <a:t> 	</a:t>
            </a:r>
            <a:r>
              <a:rPr lang="de-DE" dirty="0" err="1"/>
              <a:t>interna</a:t>
            </a:r>
            <a:r>
              <a:rPr lang="de-DE" dirty="0"/>
              <a:t> in </a:t>
            </a:r>
            <a:r>
              <a:rPr lang="de-DE" dirty="0" err="1"/>
              <a:t>generale</a:t>
            </a:r>
            <a:r>
              <a:rPr lang="de-DE" dirty="0"/>
              <a:t>,  </a:t>
            </a:r>
          </a:p>
          <a:p>
            <a:pPr marL="0" indent="0" algn="just">
              <a:buNone/>
            </a:pPr>
            <a:r>
              <a:rPr lang="de-DE" dirty="0"/>
              <a:t>	c) </a:t>
            </a:r>
            <a:r>
              <a:rPr lang="de-DE" dirty="0" err="1"/>
              <a:t>l'assistenza</a:t>
            </a:r>
            <a:r>
              <a:rPr lang="de-DE" dirty="0"/>
              <a:t> in </a:t>
            </a:r>
            <a:r>
              <a:rPr lang="de-DE" dirty="0" err="1"/>
              <a:t>caso</a:t>
            </a:r>
            <a:r>
              <a:rPr lang="de-DE" dirty="0"/>
              <a:t> di </a:t>
            </a:r>
            <a:r>
              <a:rPr lang="de-DE" dirty="0" err="1"/>
              <a:t>eventi</a:t>
            </a:r>
            <a:r>
              <a:rPr lang="de-DE" dirty="0"/>
              <a:t> </a:t>
            </a:r>
            <a:r>
              <a:rPr lang="de-DE" dirty="0" err="1"/>
              <a:t>naturali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disastri</a:t>
            </a:r>
            <a:r>
              <a:rPr lang="de-DE" dirty="0"/>
              <a:t> di 	</a:t>
            </a:r>
            <a:r>
              <a:rPr lang="de-DE" dirty="0" err="1"/>
              <a:t>eccezionale</a:t>
            </a:r>
            <a:r>
              <a:rPr lang="de-DE" dirty="0"/>
              <a:t> 	</a:t>
            </a:r>
            <a:r>
              <a:rPr lang="de-DE" dirty="0" err="1"/>
              <a:t>portata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</a:p>
          <a:p>
            <a:pPr marL="0" indent="0" algn="just">
              <a:buNone/>
            </a:pPr>
            <a:r>
              <a:rPr lang="de-DE" dirty="0"/>
              <a:t>	d) </a:t>
            </a:r>
            <a:r>
              <a:rPr lang="de-DE" dirty="0" err="1"/>
              <a:t>l'assistenza</a:t>
            </a:r>
            <a:r>
              <a:rPr lang="de-DE" dirty="0"/>
              <a:t> </a:t>
            </a:r>
            <a:r>
              <a:rPr lang="de-DE" dirty="0" err="1"/>
              <a:t>all'estero</a:t>
            </a:r>
            <a:r>
              <a:rPr lang="de-DE" dirty="0"/>
              <a:t> </a:t>
            </a:r>
            <a:r>
              <a:rPr lang="de-DE" dirty="0" err="1"/>
              <a:t>nelle</a:t>
            </a:r>
            <a:r>
              <a:rPr lang="de-DE" dirty="0"/>
              <a:t> </a:t>
            </a:r>
            <a:r>
              <a:rPr lang="de-DE" dirty="0" err="1"/>
              <a:t>operazioni</a:t>
            </a:r>
            <a:r>
              <a:rPr lang="de-DE" dirty="0"/>
              <a:t> di </a:t>
            </a:r>
            <a:r>
              <a:rPr lang="de-DE" dirty="0" err="1"/>
              <a:t>mantenimento</a:t>
            </a:r>
            <a:r>
              <a:rPr lang="de-DE" dirty="0"/>
              <a:t> 	della </a:t>
            </a:r>
            <a:r>
              <a:rPr lang="de-DE" dirty="0" err="1"/>
              <a:t>pace</a:t>
            </a:r>
            <a:r>
              <a:rPr lang="de-DE" dirty="0"/>
              <a:t>, </a:t>
            </a:r>
            <a:r>
              <a:rPr lang="de-DE" dirty="0" err="1"/>
              <a:t>aiuti</a:t>
            </a:r>
            <a:r>
              <a:rPr lang="de-DE" dirty="0"/>
              <a:t> </a:t>
            </a:r>
            <a:r>
              <a:rPr lang="de-DE" dirty="0" err="1"/>
              <a:t>umanitari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soccorso</a:t>
            </a:r>
            <a:r>
              <a:rPr lang="de-DE" dirty="0"/>
              <a:t> in </a:t>
            </a:r>
            <a:r>
              <a:rPr lang="de-DE" dirty="0" err="1"/>
              <a:t>caso</a:t>
            </a:r>
            <a:r>
              <a:rPr lang="de-DE" dirty="0"/>
              <a:t> di </a:t>
            </a:r>
            <a:r>
              <a:rPr lang="de-DE" dirty="0" err="1"/>
              <a:t>catastrofi</a:t>
            </a:r>
            <a:r>
              <a:rPr lang="de-DE" dirty="0"/>
              <a:t>, 	</a:t>
            </a:r>
            <a:r>
              <a:rPr lang="de-DE" dirty="0" err="1"/>
              <a:t>ivi</a:t>
            </a:r>
            <a:r>
              <a:rPr lang="de-DE" dirty="0"/>
              <a:t> </a:t>
            </a:r>
            <a:r>
              <a:rPr lang="de-DE" dirty="0" err="1"/>
              <a:t>compresi</a:t>
            </a:r>
            <a:r>
              <a:rPr lang="de-DE" dirty="0"/>
              <a:t> </a:t>
            </a:r>
            <a:r>
              <a:rPr lang="de-DE" dirty="0" err="1"/>
              <a:t>servizi</a:t>
            </a:r>
            <a:r>
              <a:rPr lang="de-DE" dirty="0"/>
              <a:t> di </a:t>
            </a:r>
            <a:r>
              <a:rPr lang="de-DE" dirty="0" err="1"/>
              <a:t>ricerca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salvataggio</a:t>
            </a:r>
            <a:r>
              <a:rPr lang="de-DE" dirty="0"/>
              <a:t> (</a:t>
            </a:r>
            <a:r>
              <a:rPr lang="de-DE" dirty="0" err="1"/>
              <a:t>missioni</a:t>
            </a:r>
            <a:r>
              <a:rPr lang="de-DE" dirty="0"/>
              <a:t> </a:t>
            </a:r>
            <a:r>
              <a:rPr lang="de-DE" dirty="0" err="1"/>
              <a:t>all'estero</a:t>
            </a:r>
            <a:r>
              <a:rPr lang="de-DE" dirty="0"/>
              <a:t>).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0C1E06-B62E-F4F3-99A1-0490AF0C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Art. 2 Legge </a:t>
            </a:r>
            <a:r>
              <a:rPr lang="de-DE" b="1" dirty="0" err="1"/>
              <a:t>sulla</a:t>
            </a:r>
            <a:r>
              <a:rPr lang="de-DE" b="1" dirty="0"/>
              <a:t> </a:t>
            </a:r>
            <a:r>
              <a:rPr lang="de-DE" b="1" dirty="0" err="1"/>
              <a:t>leva</a:t>
            </a:r>
            <a:r>
              <a:rPr lang="de-DE" b="1" dirty="0"/>
              <a:t> </a:t>
            </a:r>
            <a:r>
              <a:rPr lang="de-DE" b="1" dirty="0" err="1"/>
              <a:t>militare</a:t>
            </a:r>
            <a:r>
              <a:rPr lang="de-DE" b="1" dirty="0"/>
              <a:t> 2001 – </a:t>
            </a:r>
            <a:r>
              <a:rPr lang="de-DE" b="1" dirty="0" err="1"/>
              <a:t>compiti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E144D5-DF99-A8C8-DBBA-916025E9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Volker Reifenberger, MP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5E4E79-FA06-BAD9-CEEA-C13478CB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4221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Macintosh PowerPoint</Application>
  <PresentationFormat>Breitbild</PresentationFormat>
  <Paragraphs>144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Calibri Light</vt:lpstr>
      <vt:lpstr>Helvetica Neue</vt:lpstr>
      <vt:lpstr>Office</vt:lpstr>
      <vt:lpstr>Il sistema di milizia austriaco </vt:lpstr>
      <vt:lpstr>PowerPoint-Präsentation</vt:lpstr>
      <vt:lpstr>Presentazione   Ing. Mag. Volker Reifenberger, MP</vt:lpstr>
      <vt:lpstr>Il sistema di milizia austriaco</vt:lpstr>
      <vt:lpstr>Articolo 9a Costituzionale federale</vt:lpstr>
      <vt:lpstr>Referendum 2013</vt:lpstr>
      <vt:lpstr>Articolo 79 Legge costituzionale federale</vt:lpstr>
      <vt:lpstr>Articolo 1 Legge sulla leva militare 2001 - sistema di difesa</vt:lpstr>
      <vt:lpstr>Art. 2 Legge sulla leva militare 2001 – compiti</vt:lpstr>
      <vt:lpstr>Sistema di mobilitazione</vt:lpstr>
      <vt:lpstr>Assegnazioni 2010 – 2024</vt:lpstr>
      <vt:lpstr>Durata del servizio militare di leva fino al 2006</vt:lpstr>
      <vt:lpstr>Soluzione dei problemi</vt:lpstr>
      <vt:lpstr>Durata totale delle esercitazioni della milizia</vt:lpstr>
      <vt:lpstr>Gradi di servizio raggiungibili</vt:lpstr>
      <vt:lpstr>Incaricato della milizia</vt:lpstr>
      <vt:lpstr>Missioni estere dell'Esercito Federale Austriaco</vt:lpstr>
      <vt:lpstr>Operazioni all'estero della milizia</vt:lpstr>
      <vt:lpstr>Operazioni all'estero della milizia</vt:lpstr>
      <vt:lpstr>Progetto milizia in stato di prontezza superiore ("Milizia di reazione")</vt:lpstr>
      <vt:lpstr>Commissione parlamentare del Bundesheer (FF.AA)</vt:lpstr>
      <vt:lpstr>PowerPoint-Präsentation</vt:lpstr>
      <vt:lpstr>Domande?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Griß</dc:creator>
  <cp:lastModifiedBy>Richard Griß</cp:lastModifiedBy>
  <cp:revision>228</cp:revision>
  <dcterms:created xsi:type="dcterms:W3CDTF">2024-10-16T09:20:03Z</dcterms:created>
  <dcterms:modified xsi:type="dcterms:W3CDTF">2024-11-03T15:30:17Z</dcterms:modified>
</cp:coreProperties>
</file>