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2A03D-14D7-7DD2-80F4-5D159F85A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495024-C062-8D5B-8EC4-34A7A3872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C43686-8518-F45D-0489-51A27D0A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298D8A-034A-F005-D46A-E1B6CC23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EF42AF-3448-C518-2FB7-3F8D7AD9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98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9BDF5F-D7B9-DBBA-CC59-12F6BB0A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464045-8BA0-CA84-C813-00F84B09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956012-8BB8-16D6-FEDE-3376E53D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4AC4F9-1637-B69B-5CC3-282CD3A1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1695FC-2EFD-2A50-2058-E2CF6A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7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57B519-C4AD-FD78-7CFB-9C4D6A826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B1E8B3-70CB-07F9-D460-AD4F61193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3F35-34C6-986D-477F-B54F1A50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DC01A4-FFB0-7C7B-5135-D066474C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88DF54-23F3-EDD3-E6FB-609BBC93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DEF8E1-1662-E187-6CA5-9725BA69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1434D1-5862-5B98-F07F-606209D6F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475D4-4AA2-1EE4-240F-7BA2BDA1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FE1CC-BFE2-F552-CBD5-CA9A141B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B0BFB4-5124-4A6E-2903-9F4EE771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0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B8FCD0-DE58-265B-587B-F70150F9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A5F9A6-6DC3-1B4B-F763-B37D963E9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3733A6-AFC0-83DE-F5D9-3C1BA370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ABB352-D2CC-FCEE-4BC2-07810808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B60E5B-A6B5-3621-C0AB-3D53B1FB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66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BDCF40-907A-FB91-8C8C-F7315CAD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003B52-A76D-D039-6AFE-438D069F4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CA2FCE-4DED-3C40-9F72-8F1EB9977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76401A-FDB2-8E84-3E7B-8202B260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892D99-85E2-ADC1-2FDA-78C4BB22F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0500AC-E1E8-5BAF-C350-E20CE715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60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81FA7C-D7F7-0085-0CD1-EE1FCBC8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9DCC63-0426-9AE6-4B89-DF53D1E76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A2A8CE5-F563-3A81-E132-99F7F1057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1DDE93-CFE5-94CC-BFA7-11CFD7C7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90AD8E7-572B-7CF1-0413-C0BE887B3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2E30D5-9B68-848D-8775-E7FFF5D2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FB0FE5A-B688-561B-37B9-470BFF1F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1074105-E2D0-AA2D-D6A9-551D03B1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01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40F2A-EB88-6933-B40D-D368A1F5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05CDE4-232D-F9D5-BA8A-BA511393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69D4B3C-DD82-05D5-B82D-2AD47F99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8357D6-FB42-5739-0568-BBD0A236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94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C14C1-EC57-82D7-C75D-988A0F42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C34122-479F-AEF1-F6A5-24F422F5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768FA09-C9C0-BD5F-DB2E-0EDEDFEF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17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503057-D2DC-5AEC-9267-96667EB7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78220B-0F94-ADC2-ADE8-3040D0E5C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DFB34D-DF6D-2931-789F-B77EC89EB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34F17F-0D7F-E115-2439-C96BDB74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9DDE7B-E3CE-1C94-BF79-8A8D67D7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801BDC-1A0C-6A8F-8004-CACD60CA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36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6702A1-250C-4CD8-C609-57449B45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CC75321-F376-4B68-6B56-6875515BA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5EE159-0D4C-5498-A08F-45038129B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7F7809-5A1D-9A20-13A4-F5002CB6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7FFCA9-E687-65BA-ACD0-AB8E6D68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5E4AED-F8C0-8B06-F213-3B4563FB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54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657990E-216A-CE1D-4408-DD4712D5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75431D-184C-1692-AA00-68195E7EB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DBDEBB-AB05-E95C-F663-5E3D76C58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5B1D-DC4A-499D-A761-BEB86C4BDC7D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03E5-CC37-1745-7742-547E99977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BFF069-D289-7F8B-8CA1-50C19C37B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5A86-5282-48F2-AE50-4ED4F165A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01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DBF743A7-EBB2-EFCC-266F-073654F48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081487"/>
              </p:ext>
            </p:extLst>
          </p:nvPr>
        </p:nvGraphicFramePr>
        <p:xfrm>
          <a:off x="2005584" y="600980"/>
          <a:ext cx="8990662" cy="531823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054839">
                  <a:extLst>
                    <a:ext uri="{9D8B030D-6E8A-4147-A177-3AD203B41FA5}">
                      <a16:colId xmlns:a16="http://schemas.microsoft.com/office/drawing/2014/main" val="3128030487"/>
                    </a:ext>
                  </a:extLst>
                </a:gridCol>
                <a:gridCol w="1892511">
                  <a:extLst>
                    <a:ext uri="{9D8B030D-6E8A-4147-A177-3AD203B41FA5}">
                      <a16:colId xmlns:a16="http://schemas.microsoft.com/office/drawing/2014/main" val="4173280560"/>
                    </a:ext>
                  </a:extLst>
                </a:gridCol>
                <a:gridCol w="1728591">
                  <a:extLst>
                    <a:ext uri="{9D8B030D-6E8A-4147-A177-3AD203B41FA5}">
                      <a16:colId xmlns:a16="http://schemas.microsoft.com/office/drawing/2014/main" val="3141279298"/>
                    </a:ext>
                  </a:extLst>
                </a:gridCol>
                <a:gridCol w="1627500">
                  <a:extLst>
                    <a:ext uri="{9D8B030D-6E8A-4147-A177-3AD203B41FA5}">
                      <a16:colId xmlns:a16="http://schemas.microsoft.com/office/drawing/2014/main" val="492097884"/>
                    </a:ext>
                  </a:extLst>
                </a:gridCol>
                <a:gridCol w="687221">
                  <a:extLst>
                    <a:ext uri="{9D8B030D-6E8A-4147-A177-3AD203B41FA5}">
                      <a16:colId xmlns:a16="http://schemas.microsoft.com/office/drawing/2014/main" val="1964642326"/>
                    </a:ext>
                  </a:extLst>
                </a:gridCol>
              </a:tblGrid>
              <a:tr h="8900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Ripartizione fabbisogno economico missioni internazionali e interventi di cooperazione allo sviluppo a sostegno dei processi di pace e di stabilizzazione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50984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Ministeri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2024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Totale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56731443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Ministero Difesa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1.026.873.976 €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274.465.000,00 €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1.301.338.976 €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76,16%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1354184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Presidenza del Consiglio dei Ministri AISE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    30.000.000 €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30.000.000 €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1,76%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42102243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Ministero dell'Interno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      3.757.873 €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  3.757.873 €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0,22%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49406848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Ministero della Giustizia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                   83.897,00 €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  83.897,00 €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0,00%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01423273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Ministero dell'economia e delle finanze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    12.365.173 €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2.434.828,00 €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14.800.001 €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0,87%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20845126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Ministero degli affari esteri e della cooperazione internazionale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    358.668.600 €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           358.668.600 €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20,99%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80901736"/>
                  </a:ext>
                </a:extLst>
              </a:tr>
              <a:tr h="55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Totale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</a:rPr>
                        <a:t>            1.431.749.519 € 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</a:rPr>
                        <a:t>  276.899.828,00 € 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</a:rPr>
                        <a:t>   1.708.649.347,00 € 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</a:rPr>
                        <a:t>100,00%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41259103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3EBAA14-FECF-77DD-C660-40D14B4A373E}"/>
              </a:ext>
            </a:extLst>
          </p:cNvPr>
          <p:cNvSpPr txBox="1"/>
          <p:nvPr/>
        </p:nvSpPr>
        <p:spPr>
          <a:xfrm>
            <a:off x="190852" y="231648"/>
            <a:ext cx="149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Tab. 1</a:t>
            </a:r>
          </a:p>
        </p:txBody>
      </p:sp>
    </p:spTree>
    <p:extLst>
      <p:ext uri="{BB962C8B-B14F-4D97-AF65-F5344CB8AC3E}">
        <p14:creationId xmlns:p14="http://schemas.microsoft.com/office/powerpoint/2010/main" val="391619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578465-4CBC-30FA-9CF4-A82A270CD8C3}"/>
              </a:ext>
            </a:extLst>
          </p:cNvPr>
          <p:cNvSpPr txBox="1"/>
          <p:nvPr/>
        </p:nvSpPr>
        <p:spPr>
          <a:xfrm>
            <a:off x="1066800" y="585214"/>
            <a:ext cx="115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Tab. 2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28121AC-8412-9310-D97E-64850FC11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1255"/>
              </p:ext>
            </p:extLst>
          </p:nvPr>
        </p:nvGraphicFramePr>
        <p:xfrm>
          <a:off x="1336431" y="1172308"/>
          <a:ext cx="9069441" cy="510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35">
                  <a:extLst>
                    <a:ext uri="{9D8B030D-6E8A-4147-A177-3AD203B41FA5}">
                      <a16:colId xmlns:a16="http://schemas.microsoft.com/office/drawing/2014/main" val="2442821105"/>
                    </a:ext>
                  </a:extLst>
                </a:gridCol>
                <a:gridCol w="3117583">
                  <a:extLst>
                    <a:ext uri="{9D8B030D-6E8A-4147-A177-3AD203B41FA5}">
                      <a16:colId xmlns:a16="http://schemas.microsoft.com/office/drawing/2014/main" val="1884602685"/>
                    </a:ext>
                  </a:extLst>
                </a:gridCol>
                <a:gridCol w="1181450">
                  <a:extLst>
                    <a:ext uri="{9D8B030D-6E8A-4147-A177-3AD203B41FA5}">
                      <a16:colId xmlns:a16="http://schemas.microsoft.com/office/drawing/2014/main" val="1147843520"/>
                    </a:ext>
                  </a:extLst>
                </a:gridCol>
                <a:gridCol w="1157339">
                  <a:extLst>
                    <a:ext uri="{9D8B030D-6E8A-4147-A177-3AD203B41FA5}">
                      <a16:colId xmlns:a16="http://schemas.microsoft.com/office/drawing/2014/main" val="3945490026"/>
                    </a:ext>
                  </a:extLst>
                </a:gridCol>
                <a:gridCol w="1550353">
                  <a:extLst>
                    <a:ext uri="{9D8B030D-6E8A-4147-A177-3AD203B41FA5}">
                      <a16:colId xmlns:a16="http://schemas.microsoft.com/office/drawing/2014/main" val="1238091651"/>
                    </a:ext>
                  </a:extLst>
                </a:gridCol>
                <a:gridCol w="1708281">
                  <a:extLst>
                    <a:ext uri="{9D8B030D-6E8A-4147-A177-3AD203B41FA5}">
                      <a16:colId xmlns:a16="http://schemas.microsoft.com/office/drawing/2014/main" val="793260644"/>
                    </a:ext>
                  </a:extLst>
                </a:gridCol>
              </a:tblGrid>
              <a:tr h="102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</a:rPr>
                        <a:t>Eumam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</a:rPr>
                        <a:t> Ucraina 6 bis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</a:rPr>
                        <a:t>Ucraina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</a:rPr>
                        <a:t>UE (PESC)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</a:rPr>
                        <a:t>Europa orientale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</a:rPr>
                        <a:t>     9.192.876,00 € 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861453"/>
                  </a:ext>
                </a:extLst>
              </a:tr>
              <a:tr h="102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 err="1">
                          <a:effectLst/>
                        </a:rPr>
                        <a:t>Euban</a:t>
                      </a:r>
                      <a:r>
                        <a:rPr lang="it-IT" sz="1000" dirty="0">
                          <a:effectLst/>
                        </a:rPr>
                        <a:t> Libia 16 bis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Libia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UE (PESC)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Africa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          275.095,00 € 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74201762"/>
                  </a:ext>
                </a:extLst>
              </a:tr>
              <a:tr h="102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 err="1">
                          <a:effectLst/>
                        </a:rPr>
                        <a:t>Eumpm</a:t>
                      </a:r>
                      <a:r>
                        <a:rPr lang="it-IT" sz="1000" dirty="0">
                          <a:effectLst/>
                        </a:rPr>
                        <a:t> Niger 21 bis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Niger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UE (PESC)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Africa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          939.037,00 € 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439495"/>
                  </a:ext>
                </a:extLst>
              </a:tr>
              <a:tr h="102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Missione bilaterale 30 bis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Burkina Faso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Africa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     1.368.021,00 € 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6390970"/>
                  </a:ext>
                </a:extLst>
              </a:tr>
              <a:tr h="102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Totale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  11.775.029,00 € 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0994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46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4BBAF96-CADA-03F8-D3B5-9890096C4B86}"/>
              </a:ext>
            </a:extLst>
          </p:cNvPr>
          <p:cNvSpPr txBox="1"/>
          <p:nvPr/>
        </p:nvSpPr>
        <p:spPr>
          <a:xfrm>
            <a:off x="555204" y="427188"/>
            <a:ext cx="124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Tab. 3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C063F80-44D7-9D69-49E8-D68D9FBD0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02198"/>
              </p:ext>
            </p:extLst>
          </p:nvPr>
        </p:nvGraphicFramePr>
        <p:xfrm>
          <a:off x="1450378" y="611854"/>
          <a:ext cx="9291243" cy="5468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42">
                  <a:extLst>
                    <a:ext uri="{9D8B030D-6E8A-4147-A177-3AD203B41FA5}">
                      <a16:colId xmlns:a16="http://schemas.microsoft.com/office/drawing/2014/main" val="1715987582"/>
                    </a:ext>
                  </a:extLst>
                </a:gridCol>
                <a:gridCol w="1708204">
                  <a:extLst>
                    <a:ext uri="{9D8B030D-6E8A-4147-A177-3AD203B41FA5}">
                      <a16:colId xmlns:a16="http://schemas.microsoft.com/office/drawing/2014/main" val="2766294666"/>
                    </a:ext>
                  </a:extLst>
                </a:gridCol>
                <a:gridCol w="548387">
                  <a:extLst>
                    <a:ext uri="{9D8B030D-6E8A-4147-A177-3AD203B41FA5}">
                      <a16:colId xmlns:a16="http://schemas.microsoft.com/office/drawing/2014/main" val="1206046182"/>
                    </a:ext>
                  </a:extLst>
                </a:gridCol>
                <a:gridCol w="839593">
                  <a:extLst>
                    <a:ext uri="{9D8B030D-6E8A-4147-A177-3AD203B41FA5}">
                      <a16:colId xmlns:a16="http://schemas.microsoft.com/office/drawing/2014/main" val="2712880653"/>
                    </a:ext>
                  </a:extLst>
                </a:gridCol>
                <a:gridCol w="828584">
                  <a:extLst>
                    <a:ext uri="{9D8B030D-6E8A-4147-A177-3AD203B41FA5}">
                      <a16:colId xmlns:a16="http://schemas.microsoft.com/office/drawing/2014/main" val="2214196679"/>
                    </a:ext>
                  </a:extLst>
                </a:gridCol>
                <a:gridCol w="768542">
                  <a:extLst>
                    <a:ext uri="{9D8B030D-6E8A-4147-A177-3AD203B41FA5}">
                      <a16:colId xmlns:a16="http://schemas.microsoft.com/office/drawing/2014/main" val="3044962666"/>
                    </a:ext>
                  </a:extLst>
                </a:gridCol>
                <a:gridCol w="662468">
                  <a:extLst>
                    <a:ext uri="{9D8B030D-6E8A-4147-A177-3AD203B41FA5}">
                      <a16:colId xmlns:a16="http://schemas.microsoft.com/office/drawing/2014/main" val="595612645"/>
                    </a:ext>
                  </a:extLst>
                </a:gridCol>
                <a:gridCol w="754533">
                  <a:extLst>
                    <a:ext uri="{9D8B030D-6E8A-4147-A177-3AD203B41FA5}">
                      <a16:colId xmlns:a16="http://schemas.microsoft.com/office/drawing/2014/main" val="3631073084"/>
                    </a:ext>
                  </a:extLst>
                </a:gridCol>
                <a:gridCol w="508427">
                  <a:extLst>
                    <a:ext uri="{9D8B030D-6E8A-4147-A177-3AD203B41FA5}">
                      <a16:colId xmlns:a16="http://schemas.microsoft.com/office/drawing/2014/main" val="2324672121"/>
                    </a:ext>
                  </a:extLst>
                </a:gridCol>
                <a:gridCol w="994631">
                  <a:extLst>
                    <a:ext uri="{9D8B030D-6E8A-4147-A177-3AD203B41FA5}">
                      <a16:colId xmlns:a16="http://schemas.microsoft.com/office/drawing/2014/main" val="2162618194"/>
                    </a:ext>
                  </a:extLst>
                </a:gridCol>
                <a:gridCol w="1476732">
                  <a:extLst>
                    <a:ext uri="{9D8B030D-6E8A-4147-A177-3AD203B41FA5}">
                      <a16:colId xmlns:a16="http://schemas.microsoft.com/office/drawing/2014/main" val="3907505184"/>
                    </a:ext>
                  </a:extLst>
                </a:gridCol>
              </a:tblGrid>
              <a:tr h="48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Denominazione Missione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Paese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Area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Unità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Mezzi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Aerei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Navi 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Fabbisogno €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Obiettivi Missione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20704455"/>
                  </a:ext>
                </a:extLst>
              </a:tr>
              <a:tr h="12776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Coalizione internazionale di contrasto alla minaccia terroristica del Daesh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Inherent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Resolve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Iraq e Siria 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Coalizione internazionale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Medio Oriente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650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97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11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               241.297.305   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Contrasto Daesh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49179302"/>
                  </a:ext>
                </a:extLst>
              </a:tr>
              <a:tr h="9931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Presenza della NATO nell’area sud-est dell’Alleanza (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enhanced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Vigilance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Activities -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eVA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)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Nato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Slovacchia, Bulgaria, Romania e Ungheria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2120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450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10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                150.047.355   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Potenziamento presenza Nato sud est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4170213"/>
                  </a:ext>
                </a:extLst>
              </a:tr>
              <a:tr h="4892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United Nation Interim Force in Lebanon UNIFIL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Libano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UN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Medio Oriente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1169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368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7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1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               149.661.444   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Peacekeeping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94001457"/>
                  </a:ext>
                </a:extLst>
              </a:tr>
              <a:tr h="12451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Joint Enterprise Balcani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Kosovo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Nato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Europa Orientale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1490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367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2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                105.991.989   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Attuazione accordi cessate il fuoco, assistenza umanitaria, assistenza alle istituzioni civili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31316325"/>
                  </a:ext>
                </a:extLst>
              </a:tr>
              <a:tr h="4892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Mediterraneo sicuro a supporto della marina libica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Libia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Italia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Mediterraneo Libia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8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n-lt"/>
                        </a:rPr>
                        <a:t>6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              104.648.293   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Dispositivo aeronavale nazionale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875759"/>
                  </a:ext>
                </a:extLst>
              </a:tr>
              <a:tr h="48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Totale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  <a:latin typeface="+mn-lt"/>
                        </a:rPr>
                        <a:t> 5429</a:t>
                      </a:r>
                      <a:endParaRPr lang="it-IT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  <a:latin typeface="+mn-lt"/>
                        </a:rPr>
                        <a:t>1282 </a:t>
                      </a:r>
                      <a:endParaRPr lang="it-IT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  <a:latin typeface="+mn-lt"/>
                        </a:rPr>
                        <a:t>38</a:t>
                      </a:r>
                      <a:endParaRPr lang="it-IT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  <a:latin typeface="+mn-lt"/>
                        </a:rPr>
                        <a:t>7</a:t>
                      </a:r>
                      <a:endParaRPr lang="it-IT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b="1" dirty="0">
                          <a:effectLst/>
                          <a:latin typeface="+mn-lt"/>
                        </a:rPr>
                        <a:t>     751.646.386   </a:t>
                      </a:r>
                      <a:endParaRPr lang="it-IT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9198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10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345</Words>
  <Application>Microsoft Office PowerPoint</Application>
  <PresentationFormat>Widescreen</PresentationFormat>
  <Paragraphs>146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Tiberio Graziani</dc:creator>
  <cp:lastModifiedBy>Cdd</cp:lastModifiedBy>
  <cp:revision>8</cp:revision>
  <cp:lastPrinted>2023-06-06T07:42:46Z</cp:lastPrinted>
  <dcterms:created xsi:type="dcterms:W3CDTF">2023-06-02T15:00:49Z</dcterms:created>
  <dcterms:modified xsi:type="dcterms:W3CDTF">2023-06-06T07:51:58Z</dcterms:modified>
</cp:coreProperties>
</file>